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4070" r:id="rId2"/>
  </p:sldMasterIdLst>
  <p:notesMasterIdLst>
    <p:notesMasterId r:id="rId208"/>
  </p:notesMasterIdLst>
  <p:handoutMasterIdLst>
    <p:handoutMasterId r:id="rId209"/>
  </p:handoutMasterIdLst>
  <p:sldIdLst>
    <p:sldId id="257" r:id="rId3"/>
    <p:sldId id="260" r:id="rId4"/>
    <p:sldId id="261" r:id="rId5"/>
    <p:sldId id="641" r:id="rId6"/>
    <p:sldId id="635" r:id="rId7"/>
    <p:sldId id="636" r:id="rId8"/>
    <p:sldId id="637" r:id="rId9"/>
    <p:sldId id="638" r:id="rId10"/>
    <p:sldId id="639" r:id="rId11"/>
    <p:sldId id="640" r:id="rId12"/>
    <p:sldId id="629" r:id="rId13"/>
    <p:sldId id="630" r:id="rId14"/>
    <p:sldId id="631" r:id="rId15"/>
    <p:sldId id="632" r:id="rId16"/>
    <p:sldId id="634" r:id="rId17"/>
    <p:sldId id="442" r:id="rId18"/>
    <p:sldId id="449" r:id="rId19"/>
    <p:sldId id="447" r:id="rId20"/>
    <p:sldId id="595" r:id="rId21"/>
    <p:sldId id="596" r:id="rId22"/>
    <p:sldId id="448" r:id="rId23"/>
    <p:sldId id="445" r:id="rId24"/>
    <p:sldId id="444" r:id="rId25"/>
    <p:sldId id="453" r:id="rId26"/>
    <p:sldId id="454" r:id="rId27"/>
    <p:sldId id="455" r:id="rId28"/>
    <p:sldId id="664" r:id="rId29"/>
    <p:sldId id="456" r:id="rId30"/>
    <p:sldId id="457" r:id="rId31"/>
    <p:sldId id="458" r:id="rId32"/>
    <p:sldId id="459" r:id="rId33"/>
    <p:sldId id="529" r:id="rId34"/>
    <p:sldId id="668" r:id="rId35"/>
    <p:sldId id="606" r:id="rId36"/>
    <p:sldId id="607" r:id="rId37"/>
    <p:sldId id="608" r:id="rId38"/>
    <p:sldId id="609" r:id="rId39"/>
    <p:sldId id="610" r:id="rId40"/>
    <p:sldId id="611" r:id="rId41"/>
    <p:sldId id="612" r:id="rId42"/>
    <p:sldId id="613" r:id="rId43"/>
    <p:sldId id="614" r:id="rId44"/>
    <p:sldId id="615" r:id="rId45"/>
    <p:sldId id="616" r:id="rId46"/>
    <p:sldId id="461" r:id="rId47"/>
    <p:sldId id="462" r:id="rId48"/>
    <p:sldId id="463" r:id="rId49"/>
    <p:sldId id="464" r:id="rId50"/>
    <p:sldId id="465" r:id="rId51"/>
    <p:sldId id="466" r:id="rId52"/>
    <p:sldId id="467" r:id="rId53"/>
    <p:sldId id="468" r:id="rId54"/>
    <p:sldId id="469" r:id="rId55"/>
    <p:sldId id="470" r:id="rId56"/>
    <p:sldId id="471" r:id="rId57"/>
    <p:sldId id="472" r:id="rId58"/>
    <p:sldId id="473" r:id="rId59"/>
    <p:sldId id="475" r:id="rId60"/>
    <p:sldId id="478" r:id="rId61"/>
    <p:sldId id="479" r:id="rId62"/>
    <p:sldId id="480" r:id="rId63"/>
    <p:sldId id="481" r:id="rId64"/>
    <p:sldId id="482" r:id="rId65"/>
    <p:sldId id="483" r:id="rId66"/>
    <p:sldId id="484" r:id="rId67"/>
    <p:sldId id="485" r:id="rId68"/>
    <p:sldId id="486" r:id="rId69"/>
    <p:sldId id="489" r:id="rId70"/>
    <p:sldId id="490" r:id="rId71"/>
    <p:sldId id="491" r:id="rId72"/>
    <p:sldId id="492" r:id="rId73"/>
    <p:sldId id="666" r:id="rId74"/>
    <p:sldId id="493" r:id="rId75"/>
    <p:sldId id="494" r:id="rId76"/>
    <p:sldId id="495" r:id="rId77"/>
    <p:sldId id="496" r:id="rId78"/>
    <p:sldId id="274" r:id="rId79"/>
    <p:sldId id="273" r:id="rId80"/>
    <p:sldId id="720" r:id="rId81"/>
    <p:sldId id="275" r:id="rId82"/>
    <p:sldId id="277" r:id="rId83"/>
    <p:sldId id="662" r:id="rId84"/>
    <p:sldId id="523" r:id="rId85"/>
    <p:sldId id="524" r:id="rId86"/>
    <p:sldId id="522" r:id="rId87"/>
    <p:sldId id="410" r:id="rId88"/>
    <p:sldId id="645" r:id="rId89"/>
    <p:sldId id="643" r:id="rId90"/>
    <p:sldId id="644" r:id="rId91"/>
    <p:sldId id="647" r:id="rId92"/>
    <p:sldId id="650" r:id="rId93"/>
    <p:sldId id="649" r:id="rId94"/>
    <p:sldId id="651" r:id="rId95"/>
    <p:sldId id="652" r:id="rId96"/>
    <p:sldId id="543" r:id="rId97"/>
    <p:sldId id="660" r:id="rId98"/>
    <p:sldId id="422" r:id="rId99"/>
    <p:sldId id="424" r:id="rId100"/>
    <p:sldId id="423" r:id="rId101"/>
    <p:sldId id="566" r:id="rId102"/>
    <p:sldId id="547" r:id="rId103"/>
    <p:sldId id="526" r:id="rId104"/>
    <p:sldId id="544" r:id="rId105"/>
    <p:sldId id="541" r:id="rId106"/>
    <p:sldId id="545" r:id="rId107"/>
    <p:sldId id="527" r:id="rId108"/>
    <p:sldId id="528" r:id="rId109"/>
    <p:sldId id="538" r:id="rId110"/>
    <p:sldId id="539" r:id="rId111"/>
    <p:sldId id="540" r:id="rId112"/>
    <p:sldId id="721" r:id="rId113"/>
    <p:sldId id="718" r:id="rId114"/>
    <p:sldId id="548" r:id="rId115"/>
    <p:sldId id="549" r:id="rId116"/>
    <p:sldId id="719" r:id="rId117"/>
    <p:sldId id="550" r:id="rId118"/>
    <p:sldId id="672" r:id="rId119"/>
    <p:sldId id="560" r:id="rId120"/>
    <p:sldId id="561" r:id="rId121"/>
    <p:sldId id="562" r:id="rId122"/>
    <p:sldId id="563" r:id="rId123"/>
    <p:sldId id="552" r:id="rId124"/>
    <p:sldId id="553" r:id="rId125"/>
    <p:sldId id="555" r:id="rId126"/>
    <p:sldId id="565" r:id="rId127"/>
    <p:sldId id="557" r:id="rId128"/>
    <p:sldId id="564" r:id="rId129"/>
    <p:sldId id="559" r:id="rId130"/>
    <p:sldId id="296" r:id="rId131"/>
    <p:sldId id="297" r:id="rId132"/>
    <p:sldId id="432" r:id="rId133"/>
    <p:sldId id="290" r:id="rId134"/>
    <p:sldId id="291" r:id="rId135"/>
    <p:sldId id="304" r:id="rId136"/>
    <p:sldId id="309" r:id="rId137"/>
    <p:sldId id="399" r:id="rId138"/>
    <p:sldId id="580" r:id="rId139"/>
    <p:sldId id="581" r:id="rId140"/>
    <p:sldId id="582" r:id="rId141"/>
    <p:sldId id="583" r:id="rId142"/>
    <p:sldId id="584" r:id="rId143"/>
    <p:sldId id="585" r:id="rId144"/>
    <p:sldId id="360" r:id="rId145"/>
    <p:sldId id="586" r:id="rId146"/>
    <p:sldId id="587" r:id="rId147"/>
    <p:sldId id="588" r:id="rId148"/>
    <p:sldId id="590" r:id="rId149"/>
    <p:sldId id="591" r:id="rId150"/>
    <p:sldId id="311" r:id="rId151"/>
    <p:sldId id="507" r:id="rId152"/>
    <p:sldId id="315" r:id="rId153"/>
    <p:sldId id="663" r:id="rId154"/>
    <p:sldId id="677" r:id="rId155"/>
    <p:sldId id="673" r:id="rId156"/>
    <p:sldId id="674" r:id="rId157"/>
    <p:sldId id="578" r:id="rId158"/>
    <p:sldId id="505" r:id="rId159"/>
    <p:sldId id="676" r:id="rId160"/>
    <p:sldId id="678" r:id="rId161"/>
    <p:sldId id="679" r:id="rId162"/>
    <p:sldId id="692" r:id="rId163"/>
    <p:sldId id="694" r:id="rId164"/>
    <p:sldId id="691" r:id="rId165"/>
    <p:sldId id="693" r:id="rId166"/>
    <p:sldId id="681" r:id="rId167"/>
    <p:sldId id="712" r:id="rId168"/>
    <p:sldId id="713" r:id="rId169"/>
    <p:sldId id="682" r:id="rId170"/>
    <p:sldId id="684" r:id="rId171"/>
    <p:sldId id="683" r:id="rId172"/>
    <p:sldId id="685" r:id="rId173"/>
    <p:sldId id="701" r:id="rId174"/>
    <p:sldId id="702" r:id="rId175"/>
    <p:sldId id="703" r:id="rId176"/>
    <p:sldId id="704" r:id="rId177"/>
    <p:sldId id="687" r:id="rId178"/>
    <p:sldId id="688" r:id="rId179"/>
    <p:sldId id="689" r:id="rId180"/>
    <p:sldId id="697" r:id="rId181"/>
    <p:sldId id="706" r:id="rId182"/>
    <p:sldId id="711" r:id="rId183"/>
    <p:sldId id="710" r:id="rId184"/>
    <p:sldId id="708" r:id="rId185"/>
    <p:sldId id="698" r:id="rId186"/>
    <p:sldId id="707" r:id="rId187"/>
    <p:sldId id="301" r:id="rId188"/>
    <p:sldId id="709" r:id="rId189"/>
    <p:sldId id="714" r:id="rId190"/>
    <p:sldId id="508" r:id="rId191"/>
    <p:sldId id="715" r:id="rId192"/>
    <p:sldId id="503" r:id="rId193"/>
    <p:sldId id="504" r:id="rId194"/>
    <p:sldId id="328" r:id="rId195"/>
    <p:sldId id="716" r:id="rId196"/>
    <p:sldId id="717" r:id="rId197"/>
    <p:sldId id="497" r:id="rId198"/>
    <p:sldId id="571" r:id="rId199"/>
    <p:sldId id="572" r:id="rId200"/>
    <p:sldId id="573" r:id="rId201"/>
    <p:sldId id="567" r:id="rId202"/>
    <p:sldId id="568" r:id="rId203"/>
    <p:sldId id="575" r:id="rId204"/>
    <p:sldId id="579" r:id="rId205"/>
    <p:sldId id="359" r:id="rId206"/>
    <p:sldId id="690" r:id="rId207"/>
  </p:sldIdLst>
  <p:sldSz cx="9144000" cy="6858000" type="screen4x3"/>
  <p:notesSz cx="9296400" cy="7010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F9900"/>
    <a:srgbClr val="FF3300"/>
    <a:srgbClr val="FFFFCC"/>
    <a:srgbClr val="58E1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77" autoAdjust="0"/>
    <p:restoredTop sz="69967" autoAdjust="0"/>
  </p:normalViewPr>
  <p:slideViewPr>
    <p:cSldViewPr>
      <p:cViewPr varScale="1">
        <p:scale>
          <a:sx n="69" d="100"/>
          <a:sy n="69" d="100"/>
        </p:scale>
        <p:origin x="1277" y="67"/>
      </p:cViewPr>
      <p:guideLst>
        <p:guide orient="horz" pos="2160"/>
        <p:guide pos="2880"/>
      </p:guideLst>
    </p:cSldViewPr>
  </p:slideViewPr>
  <p:outlineViewPr>
    <p:cViewPr>
      <p:scale>
        <a:sx n="33" d="100"/>
        <a:sy n="33" d="100"/>
      </p:scale>
      <p:origin x="0" y="-49987"/>
    </p:cViewPr>
  </p:outlineViewPr>
  <p:notesTextViewPr>
    <p:cViewPr>
      <p:scale>
        <a:sx n="100" d="100"/>
        <a:sy n="100" d="100"/>
      </p:scale>
      <p:origin x="0" y="0"/>
    </p:cViewPr>
  </p:notesTextViewPr>
  <p:sorterViewPr>
    <p:cViewPr>
      <p:scale>
        <a:sx n="140" d="100"/>
        <a:sy n="140" d="100"/>
      </p:scale>
      <p:origin x="0" y="-58368"/>
    </p:cViewPr>
  </p:sorterViewPr>
  <p:notesViewPr>
    <p:cSldViewPr>
      <p:cViewPr varScale="1">
        <p:scale>
          <a:sx n="97" d="100"/>
          <a:sy n="97" d="100"/>
        </p:scale>
        <p:origin x="994" y="86"/>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59" Type="http://schemas.openxmlformats.org/officeDocument/2006/relationships/slide" Target="slides/slide157.xml"/><Relationship Id="rId170" Type="http://schemas.openxmlformats.org/officeDocument/2006/relationships/slide" Target="slides/slide168.xml"/><Relationship Id="rId191" Type="http://schemas.openxmlformats.org/officeDocument/2006/relationships/slide" Target="slides/slide189.xml"/><Relationship Id="rId205" Type="http://schemas.openxmlformats.org/officeDocument/2006/relationships/slide" Target="slides/slide203.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slide" Target="slides/slide147.xml"/><Relationship Id="rId5" Type="http://schemas.openxmlformats.org/officeDocument/2006/relationships/slide" Target="slides/slide3.xml"/><Relationship Id="rId95" Type="http://schemas.openxmlformats.org/officeDocument/2006/relationships/slide" Target="slides/slide93.xml"/><Relationship Id="rId160" Type="http://schemas.openxmlformats.org/officeDocument/2006/relationships/slide" Target="slides/slide158.xml"/><Relationship Id="rId181" Type="http://schemas.openxmlformats.org/officeDocument/2006/relationships/slide" Target="slides/slide179.xml"/><Relationship Id="rId22" Type="http://schemas.openxmlformats.org/officeDocument/2006/relationships/slide" Target="slides/slide20.xml"/><Relationship Id="rId43" Type="http://schemas.openxmlformats.org/officeDocument/2006/relationships/slide" Target="slides/slide41.xml"/><Relationship Id="rId64" Type="http://schemas.openxmlformats.org/officeDocument/2006/relationships/slide" Target="slides/slide62.xml"/><Relationship Id="rId118" Type="http://schemas.openxmlformats.org/officeDocument/2006/relationships/slide" Target="slides/slide116.xml"/><Relationship Id="rId139" Type="http://schemas.openxmlformats.org/officeDocument/2006/relationships/slide" Target="slides/slide137.xml"/><Relationship Id="rId85" Type="http://schemas.openxmlformats.org/officeDocument/2006/relationships/slide" Target="slides/slide83.xml"/><Relationship Id="rId150" Type="http://schemas.openxmlformats.org/officeDocument/2006/relationships/slide" Target="slides/slide148.xml"/><Relationship Id="rId171" Type="http://schemas.openxmlformats.org/officeDocument/2006/relationships/slide" Target="slides/slide169.xml"/><Relationship Id="rId192" Type="http://schemas.openxmlformats.org/officeDocument/2006/relationships/slide" Target="slides/slide190.xml"/><Relationship Id="rId206" Type="http://schemas.openxmlformats.org/officeDocument/2006/relationships/slide" Target="slides/slide204.xml"/><Relationship Id="rId12" Type="http://schemas.openxmlformats.org/officeDocument/2006/relationships/slide" Target="slides/slide10.xml"/><Relationship Id="rId33" Type="http://schemas.openxmlformats.org/officeDocument/2006/relationships/slide" Target="slides/slide31.xml"/><Relationship Id="rId108" Type="http://schemas.openxmlformats.org/officeDocument/2006/relationships/slide" Target="slides/slide106.xml"/><Relationship Id="rId129" Type="http://schemas.openxmlformats.org/officeDocument/2006/relationships/slide" Target="slides/slide127.xml"/><Relationship Id="rId54" Type="http://schemas.openxmlformats.org/officeDocument/2006/relationships/slide" Target="slides/slide52.xml"/><Relationship Id="rId75" Type="http://schemas.openxmlformats.org/officeDocument/2006/relationships/slide" Target="slides/slide73.xml"/><Relationship Id="rId96" Type="http://schemas.openxmlformats.org/officeDocument/2006/relationships/slide" Target="slides/slide94.xml"/><Relationship Id="rId140" Type="http://schemas.openxmlformats.org/officeDocument/2006/relationships/slide" Target="slides/slide138.xml"/><Relationship Id="rId161" Type="http://schemas.openxmlformats.org/officeDocument/2006/relationships/slide" Target="slides/slide159.xml"/><Relationship Id="rId182" Type="http://schemas.openxmlformats.org/officeDocument/2006/relationships/slide" Target="slides/slide180.xml"/><Relationship Id="rId6" Type="http://schemas.openxmlformats.org/officeDocument/2006/relationships/slide" Target="slides/slide4.xml"/><Relationship Id="rId23" Type="http://schemas.openxmlformats.org/officeDocument/2006/relationships/slide" Target="slides/slide21.xml"/><Relationship Id="rId119" Type="http://schemas.openxmlformats.org/officeDocument/2006/relationships/slide" Target="slides/slide117.xml"/><Relationship Id="rId44" Type="http://schemas.openxmlformats.org/officeDocument/2006/relationships/slide" Target="slides/slide42.xml"/><Relationship Id="rId65" Type="http://schemas.openxmlformats.org/officeDocument/2006/relationships/slide" Target="slides/slide63.xml"/><Relationship Id="rId86" Type="http://schemas.openxmlformats.org/officeDocument/2006/relationships/slide" Target="slides/slide84.xml"/><Relationship Id="rId130" Type="http://schemas.openxmlformats.org/officeDocument/2006/relationships/slide" Target="slides/slide128.xml"/><Relationship Id="rId151" Type="http://schemas.openxmlformats.org/officeDocument/2006/relationships/slide" Target="slides/slide149.xml"/><Relationship Id="rId172" Type="http://schemas.openxmlformats.org/officeDocument/2006/relationships/slide" Target="slides/slide170.xml"/><Relationship Id="rId193" Type="http://schemas.openxmlformats.org/officeDocument/2006/relationships/slide" Target="slides/slide191.xml"/><Relationship Id="rId207" Type="http://schemas.openxmlformats.org/officeDocument/2006/relationships/slide" Target="slides/slide205.xml"/><Relationship Id="rId13" Type="http://schemas.openxmlformats.org/officeDocument/2006/relationships/slide" Target="slides/slide11.xml"/><Relationship Id="rId109" Type="http://schemas.openxmlformats.org/officeDocument/2006/relationships/slide" Target="slides/slide107.xml"/><Relationship Id="rId34" Type="http://schemas.openxmlformats.org/officeDocument/2006/relationships/slide" Target="slides/slide32.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20" Type="http://schemas.openxmlformats.org/officeDocument/2006/relationships/slide" Target="slides/slide118.xml"/><Relationship Id="rId141" Type="http://schemas.openxmlformats.org/officeDocument/2006/relationships/slide" Target="slides/slide139.xml"/><Relationship Id="rId7" Type="http://schemas.openxmlformats.org/officeDocument/2006/relationships/slide" Target="slides/slide5.xml"/><Relationship Id="rId162" Type="http://schemas.openxmlformats.org/officeDocument/2006/relationships/slide" Target="slides/slide160.xml"/><Relationship Id="rId183" Type="http://schemas.openxmlformats.org/officeDocument/2006/relationships/slide" Target="slides/slide181.xml"/><Relationship Id="rId24" Type="http://schemas.openxmlformats.org/officeDocument/2006/relationships/slide" Target="slides/slide22.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31" Type="http://schemas.openxmlformats.org/officeDocument/2006/relationships/slide" Target="slides/slide129.xml"/><Relationship Id="rId152" Type="http://schemas.openxmlformats.org/officeDocument/2006/relationships/slide" Target="slides/slide150.xml"/><Relationship Id="rId173" Type="http://schemas.openxmlformats.org/officeDocument/2006/relationships/slide" Target="slides/slide171.xml"/><Relationship Id="rId194" Type="http://schemas.openxmlformats.org/officeDocument/2006/relationships/slide" Target="slides/slide192.xml"/><Relationship Id="rId208" Type="http://schemas.openxmlformats.org/officeDocument/2006/relationships/notesMaster" Target="notesMasters/notesMaster1.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184" Type="http://schemas.openxmlformats.org/officeDocument/2006/relationships/slide" Target="slides/slide182.xml"/><Relationship Id="rId189" Type="http://schemas.openxmlformats.org/officeDocument/2006/relationships/slide" Target="slides/slide187.xml"/><Relationship Id="rId3" Type="http://schemas.openxmlformats.org/officeDocument/2006/relationships/slide" Target="slides/slide1.xml"/><Relationship Id="rId230" Type="http://schemas.microsoft.com/office/2015/10/relationships/revisionInfo" Target="revisionInfo.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slide" Target="slides/slide172.xml"/><Relationship Id="rId179" Type="http://schemas.openxmlformats.org/officeDocument/2006/relationships/slide" Target="slides/slide177.xml"/><Relationship Id="rId195" Type="http://schemas.openxmlformats.org/officeDocument/2006/relationships/slide" Target="slides/slide193.xml"/><Relationship Id="rId209" Type="http://schemas.openxmlformats.org/officeDocument/2006/relationships/handoutMaster" Target="handoutMasters/handoutMaster1.xml"/><Relationship Id="rId190" Type="http://schemas.openxmlformats.org/officeDocument/2006/relationships/slide" Target="slides/slide188.xml"/><Relationship Id="rId204" Type="http://schemas.openxmlformats.org/officeDocument/2006/relationships/slide" Target="slides/slide202.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164" Type="http://schemas.openxmlformats.org/officeDocument/2006/relationships/slide" Target="slides/slide162.xml"/><Relationship Id="rId169" Type="http://schemas.openxmlformats.org/officeDocument/2006/relationships/slide" Target="slides/slide167.xml"/><Relationship Id="rId185" Type="http://schemas.openxmlformats.org/officeDocument/2006/relationships/slide" Target="slides/slide183.xml"/><Relationship Id="rId4" Type="http://schemas.openxmlformats.org/officeDocument/2006/relationships/slide" Target="slides/slide2.xml"/><Relationship Id="rId9" Type="http://schemas.openxmlformats.org/officeDocument/2006/relationships/slide" Target="slides/slide7.xml"/><Relationship Id="rId180" Type="http://schemas.openxmlformats.org/officeDocument/2006/relationships/slide" Target="slides/slide178.xml"/><Relationship Id="rId210" Type="http://schemas.openxmlformats.org/officeDocument/2006/relationships/presProps" Target="presProps.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75" Type="http://schemas.openxmlformats.org/officeDocument/2006/relationships/slide" Target="slides/slide173.xml"/><Relationship Id="rId196" Type="http://schemas.openxmlformats.org/officeDocument/2006/relationships/slide" Target="slides/slide194.xml"/><Relationship Id="rId200" Type="http://schemas.openxmlformats.org/officeDocument/2006/relationships/slide" Target="slides/slide198.xml"/><Relationship Id="rId16" Type="http://schemas.openxmlformats.org/officeDocument/2006/relationships/slide" Target="slides/slide14.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 Id="rId165" Type="http://schemas.openxmlformats.org/officeDocument/2006/relationships/slide" Target="slides/slide163.xml"/><Relationship Id="rId186" Type="http://schemas.openxmlformats.org/officeDocument/2006/relationships/slide" Target="slides/slide184.xml"/><Relationship Id="rId211" Type="http://schemas.openxmlformats.org/officeDocument/2006/relationships/viewProps" Target="viewProps.xml"/><Relationship Id="rId27" Type="http://schemas.openxmlformats.org/officeDocument/2006/relationships/slide" Target="slides/slide25.xml"/><Relationship Id="rId48" Type="http://schemas.openxmlformats.org/officeDocument/2006/relationships/slide" Target="slides/slide46.xml"/><Relationship Id="rId69" Type="http://schemas.openxmlformats.org/officeDocument/2006/relationships/slide" Target="slides/slide67.xml"/><Relationship Id="rId113" Type="http://schemas.openxmlformats.org/officeDocument/2006/relationships/slide" Target="slides/slide111.xml"/><Relationship Id="rId134" Type="http://schemas.openxmlformats.org/officeDocument/2006/relationships/slide" Target="slides/slide132.xml"/><Relationship Id="rId80" Type="http://schemas.openxmlformats.org/officeDocument/2006/relationships/slide" Target="slides/slide78.xml"/><Relationship Id="rId155" Type="http://schemas.openxmlformats.org/officeDocument/2006/relationships/slide" Target="slides/slide153.xml"/><Relationship Id="rId176" Type="http://schemas.openxmlformats.org/officeDocument/2006/relationships/slide" Target="slides/slide174.xml"/><Relationship Id="rId197" Type="http://schemas.openxmlformats.org/officeDocument/2006/relationships/slide" Target="slides/slide195.xml"/><Relationship Id="rId201" Type="http://schemas.openxmlformats.org/officeDocument/2006/relationships/slide" Target="slides/slide199.xml"/><Relationship Id="rId17" Type="http://schemas.openxmlformats.org/officeDocument/2006/relationships/slide" Target="slides/slide15.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24" Type="http://schemas.openxmlformats.org/officeDocument/2006/relationships/slide" Target="slides/slide122.xml"/><Relationship Id="rId70" Type="http://schemas.openxmlformats.org/officeDocument/2006/relationships/slide" Target="slides/slide68.xml"/><Relationship Id="rId91" Type="http://schemas.openxmlformats.org/officeDocument/2006/relationships/slide" Target="slides/slide89.xml"/><Relationship Id="rId145" Type="http://schemas.openxmlformats.org/officeDocument/2006/relationships/slide" Target="slides/slide143.xml"/><Relationship Id="rId166" Type="http://schemas.openxmlformats.org/officeDocument/2006/relationships/slide" Target="slides/slide164.xml"/><Relationship Id="rId187" Type="http://schemas.openxmlformats.org/officeDocument/2006/relationships/slide" Target="slides/slide185.xml"/><Relationship Id="rId1" Type="http://schemas.openxmlformats.org/officeDocument/2006/relationships/slideMaster" Target="slideMasters/slideMaster1.xml"/><Relationship Id="rId212" Type="http://schemas.openxmlformats.org/officeDocument/2006/relationships/theme" Target="theme/theme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60" Type="http://schemas.openxmlformats.org/officeDocument/2006/relationships/slide" Target="slides/slide58.xml"/><Relationship Id="rId81" Type="http://schemas.openxmlformats.org/officeDocument/2006/relationships/slide" Target="slides/slide79.xml"/><Relationship Id="rId135" Type="http://schemas.openxmlformats.org/officeDocument/2006/relationships/slide" Target="slides/slide133.xml"/><Relationship Id="rId156" Type="http://schemas.openxmlformats.org/officeDocument/2006/relationships/slide" Target="slides/slide154.xml"/><Relationship Id="rId177" Type="http://schemas.openxmlformats.org/officeDocument/2006/relationships/slide" Target="slides/slide175.xml"/><Relationship Id="rId198" Type="http://schemas.openxmlformats.org/officeDocument/2006/relationships/slide" Target="slides/slide196.xml"/><Relationship Id="rId202" Type="http://schemas.openxmlformats.org/officeDocument/2006/relationships/slide" Target="slides/slide200.xml"/><Relationship Id="rId18" Type="http://schemas.openxmlformats.org/officeDocument/2006/relationships/slide" Target="slides/slide16.xml"/><Relationship Id="rId39" Type="http://schemas.openxmlformats.org/officeDocument/2006/relationships/slide" Target="slides/slide37.xml"/><Relationship Id="rId50" Type="http://schemas.openxmlformats.org/officeDocument/2006/relationships/slide" Target="slides/slide48.xml"/><Relationship Id="rId104" Type="http://schemas.openxmlformats.org/officeDocument/2006/relationships/slide" Target="slides/slide102.xml"/><Relationship Id="rId125" Type="http://schemas.openxmlformats.org/officeDocument/2006/relationships/slide" Target="slides/slide123.xml"/><Relationship Id="rId146" Type="http://schemas.openxmlformats.org/officeDocument/2006/relationships/slide" Target="slides/slide144.xml"/><Relationship Id="rId167" Type="http://schemas.openxmlformats.org/officeDocument/2006/relationships/slide" Target="slides/slide165.xml"/><Relationship Id="rId188" Type="http://schemas.openxmlformats.org/officeDocument/2006/relationships/slide" Target="slides/slide186.xml"/><Relationship Id="rId71" Type="http://schemas.openxmlformats.org/officeDocument/2006/relationships/slide" Target="slides/slide69.xml"/><Relationship Id="rId92" Type="http://schemas.openxmlformats.org/officeDocument/2006/relationships/slide" Target="slides/slide90.xml"/><Relationship Id="rId213" Type="http://schemas.openxmlformats.org/officeDocument/2006/relationships/tableStyles" Target="tableStyles.xml"/><Relationship Id="rId2" Type="http://schemas.openxmlformats.org/officeDocument/2006/relationships/slideMaster" Target="slideMasters/slideMaster2.xml"/><Relationship Id="rId29" Type="http://schemas.openxmlformats.org/officeDocument/2006/relationships/slide" Target="slides/slide27.xml"/><Relationship Id="rId40" Type="http://schemas.openxmlformats.org/officeDocument/2006/relationships/slide" Target="slides/slide38.xml"/><Relationship Id="rId115" Type="http://schemas.openxmlformats.org/officeDocument/2006/relationships/slide" Target="slides/slide113.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slide" Target="slides/slide176.xml"/><Relationship Id="rId61" Type="http://schemas.openxmlformats.org/officeDocument/2006/relationships/slide" Target="slides/slide59.xml"/><Relationship Id="rId82" Type="http://schemas.openxmlformats.org/officeDocument/2006/relationships/slide" Target="slides/slide80.xml"/><Relationship Id="rId199" Type="http://schemas.openxmlformats.org/officeDocument/2006/relationships/slide" Target="slides/slide197.xml"/><Relationship Id="rId203" Type="http://schemas.openxmlformats.org/officeDocument/2006/relationships/slide" Target="slides/slide20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62" name="Rectangle 2">
            <a:extLst>
              <a:ext uri="{FF2B5EF4-FFF2-40B4-BE49-F238E27FC236}">
                <a16:creationId xmlns:a16="http://schemas.microsoft.com/office/drawing/2014/main" id="{24849D50-9987-4A0F-B7F4-B5D8BC00D50A}"/>
              </a:ext>
            </a:extLst>
          </p:cNvPr>
          <p:cNvSpPr>
            <a:spLocks noGrp="1" noChangeArrowheads="1"/>
          </p:cNvSpPr>
          <p:nvPr>
            <p:ph type="hdr" sz="quarter"/>
          </p:nvPr>
        </p:nvSpPr>
        <p:spPr bwMode="auto">
          <a:xfrm>
            <a:off x="0" y="0"/>
            <a:ext cx="4029075" cy="3508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194563" name="Rectangle 3">
            <a:extLst>
              <a:ext uri="{FF2B5EF4-FFF2-40B4-BE49-F238E27FC236}">
                <a16:creationId xmlns:a16="http://schemas.microsoft.com/office/drawing/2014/main" id="{3A17CE62-F5BA-4AA8-BFA6-F277AD5DE950}"/>
              </a:ext>
            </a:extLst>
          </p:cNvPr>
          <p:cNvSpPr>
            <a:spLocks noGrp="1" noChangeArrowheads="1"/>
          </p:cNvSpPr>
          <p:nvPr>
            <p:ph type="dt" sz="quarter" idx="1"/>
          </p:nvPr>
        </p:nvSpPr>
        <p:spPr bwMode="auto">
          <a:xfrm>
            <a:off x="5265738" y="0"/>
            <a:ext cx="4029075" cy="3508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94564" name="Rectangle 4">
            <a:extLst>
              <a:ext uri="{FF2B5EF4-FFF2-40B4-BE49-F238E27FC236}">
                <a16:creationId xmlns:a16="http://schemas.microsoft.com/office/drawing/2014/main" id="{2AFCB3A0-4D4A-4845-BA0D-93CC5F1FCDE0}"/>
              </a:ext>
            </a:extLst>
          </p:cNvPr>
          <p:cNvSpPr>
            <a:spLocks noGrp="1" noChangeArrowheads="1"/>
          </p:cNvSpPr>
          <p:nvPr>
            <p:ph type="ftr" sz="quarter" idx="2"/>
          </p:nvPr>
        </p:nvSpPr>
        <p:spPr bwMode="auto">
          <a:xfrm>
            <a:off x="0" y="6657975"/>
            <a:ext cx="4029075" cy="3508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194565" name="Rectangle 5">
            <a:extLst>
              <a:ext uri="{FF2B5EF4-FFF2-40B4-BE49-F238E27FC236}">
                <a16:creationId xmlns:a16="http://schemas.microsoft.com/office/drawing/2014/main" id="{51805A3A-4DB0-4299-9ED2-C80D200173B9}"/>
              </a:ext>
            </a:extLst>
          </p:cNvPr>
          <p:cNvSpPr>
            <a:spLocks noGrp="1" noChangeArrowheads="1"/>
          </p:cNvSpPr>
          <p:nvPr>
            <p:ph type="sldNum" sz="quarter" idx="3"/>
          </p:nvPr>
        </p:nvSpPr>
        <p:spPr bwMode="auto">
          <a:xfrm>
            <a:off x="5265738" y="6657975"/>
            <a:ext cx="4029075" cy="3508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C3CA7DD7-0CED-40D6-BC8D-51B964278FA5}" type="slidenum">
              <a:rPr lang="en-US"/>
              <a:pPr>
                <a:defRPr/>
              </a:pPr>
              <a:t>‹#›</a:t>
            </a:fld>
            <a:endParaRPr lang="en-US"/>
          </a:p>
        </p:txBody>
      </p:sp>
    </p:spTree>
    <p:extLst>
      <p:ext uri="{BB962C8B-B14F-4D97-AF65-F5344CB8AC3E}">
        <p14:creationId xmlns:p14="http://schemas.microsoft.com/office/powerpoint/2010/main" val="28965335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3533D4AA-2607-4DD8-AF4C-24950E00447E}"/>
              </a:ext>
            </a:extLst>
          </p:cNvPr>
          <p:cNvSpPr>
            <a:spLocks noGrp="1" noChangeArrowheads="1"/>
          </p:cNvSpPr>
          <p:nvPr>
            <p:ph type="hdr" sz="quarter"/>
          </p:nvPr>
        </p:nvSpPr>
        <p:spPr bwMode="auto">
          <a:xfrm>
            <a:off x="0" y="0"/>
            <a:ext cx="4029075" cy="3508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19459" name="Rectangle 3">
            <a:extLst>
              <a:ext uri="{FF2B5EF4-FFF2-40B4-BE49-F238E27FC236}">
                <a16:creationId xmlns:a16="http://schemas.microsoft.com/office/drawing/2014/main" id="{42AB650E-8B43-4DB5-BE6C-4D95E3374A8E}"/>
              </a:ext>
            </a:extLst>
          </p:cNvPr>
          <p:cNvSpPr>
            <a:spLocks noGrp="1" noChangeArrowheads="1"/>
          </p:cNvSpPr>
          <p:nvPr>
            <p:ph type="dt" idx="1"/>
          </p:nvPr>
        </p:nvSpPr>
        <p:spPr bwMode="auto">
          <a:xfrm>
            <a:off x="5265738" y="0"/>
            <a:ext cx="4029075" cy="3508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3076" name="Rectangle 4">
            <a:extLst>
              <a:ext uri="{FF2B5EF4-FFF2-40B4-BE49-F238E27FC236}">
                <a16:creationId xmlns:a16="http://schemas.microsoft.com/office/drawing/2014/main" id="{6D0A467E-F809-41A0-AE6B-CFFE272C4136}"/>
              </a:ext>
            </a:extLst>
          </p:cNvPr>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19461" name="Rectangle 5">
            <a:extLst>
              <a:ext uri="{FF2B5EF4-FFF2-40B4-BE49-F238E27FC236}">
                <a16:creationId xmlns:a16="http://schemas.microsoft.com/office/drawing/2014/main" id="{FE78CB98-D2FC-4AD2-9FE6-8B22F39A32C9}"/>
              </a:ext>
            </a:extLst>
          </p:cNvPr>
          <p:cNvSpPr>
            <a:spLocks noGrp="1" noChangeArrowheads="1"/>
          </p:cNvSpPr>
          <p:nvPr>
            <p:ph type="body" sz="quarter" idx="3"/>
          </p:nvPr>
        </p:nvSpPr>
        <p:spPr bwMode="auto">
          <a:xfrm>
            <a:off x="930275" y="3330575"/>
            <a:ext cx="7435850" cy="31543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462" name="Rectangle 6">
            <a:extLst>
              <a:ext uri="{FF2B5EF4-FFF2-40B4-BE49-F238E27FC236}">
                <a16:creationId xmlns:a16="http://schemas.microsoft.com/office/drawing/2014/main" id="{E0A1BDC3-8752-41C0-A1EC-88B6A6165645}"/>
              </a:ext>
            </a:extLst>
          </p:cNvPr>
          <p:cNvSpPr>
            <a:spLocks noGrp="1" noChangeArrowheads="1"/>
          </p:cNvSpPr>
          <p:nvPr>
            <p:ph type="ftr" sz="quarter" idx="4"/>
          </p:nvPr>
        </p:nvSpPr>
        <p:spPr bwMode="auto">
          <a:xfrm>
            <a:off x="0" y="6657975"/>
            <a:ext cx="4029075" cy="3508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19463" name="Rectangle 7">
            <a:extLst>
              <a:ext uri="{FF2B5EF4-FFF2-40B4-BE49-F238E27FC236}">
                <a16:creationId xmlns:a16="http://schemas.microsoft.com/office/drawing/2014/main" id="{C48FF762-4D4D-4EE6-8866-556E19A44808}"/>
              </a:ext>
            </a:extLst>
          </p:cNvPr>
          <p:cNvSpPr>
            <a:spLocks noGrp="1" noChangeArrowheads="1"/>
          </p:cNvSpPr>
          <p:nvPr>
            <p:ph type="sldNum" sz="quarter" idx="5"/>
          </p:nvPr>
        </p:nvSpPr>
        <p:spPr bwMode="auto">
          <a:xfrm>
            <a:off x="5265738" y="6657975"/>
            <a:ext cx="4029075" cy="3508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455A0468-7C00-482D-AD40-FCBC53BA7A8F}" type="slidenum">
              <a:rPr lang="en-US"/>
              <a:pPr>
                <a:defRPr/>
              </a:pPr>
              <a:t>‹#›</a:t>
            </a:fld>
            <a:endParaRPr lang="en-US"/>
          </a:p>
        </p:txBody>
      </p:sp>
    </p:spTree>
    <p:extLst>
      <p:ext uri="{BB962C8B-B14F-4D97-AF65-F5344CB8AC3E}">
        <p14:creationId xmlns:p14="http://schemas.microsoft.com/office/powerpoint/2010/main" val="21109626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77FE8706-689B-400F-8AB4-F89D57371892}"/>
              </a:ext>
            </a:extLst>
          </p:cNvPr>
          <p:cNvSpPr>
            <a:spLocks noGrp="1" noRot="1" noChangeAspect="1" noTextEdit="1"/>
          </p:cNvSpPr>
          <p:nvPr>
            <p:ph type="sldImg"/>
          </p:nvPr>
        </p:nvSpPr>
        <p:spPr>
          <a:ln/>
        </p:spPr>
      </p:sp>
      <p:sp>
        <p:nvSpPr>
          <p:cNvPr id="6147" name="Notes Placeholder 2">
            <a:extLst>
              <a:ext uri="{FF2B5EF4-FFF2-40B4-BE49-F238E27FC236}">
                <a16:creationId xmlns:a16="http://schemas.microsoft.com/office/drawing/2014/main" id="{D948C1BC-15E3-4335-A8E9-C0DA0B99982A}"/>
              </a:ext>
            </a:extLst>
          </p:cNvPr>
          <p:cNvSpPr>
            <a:spLocks noGrp="1"/>
          </p:cNvSpPr>
          <p:nvPr>
            <p:ph type="body" idx="1"/>
          </p:nvPr>
        </p:nvSpPr>
        <p:spPr>
          <a:noFill/>
        </p:spPr>
        <p:txBody>
          <a:bodyPr/>
          <a:lstStyle/>
          <a:p>
            <a:endParaRPr lang="en-US" altLang="en-US">
              <a:latin typeface="Arial" panose="020B0604020202020204" pitchFamily="34" charset="0"/>
            </a:endParaRPr>
          </a:p>
        </p:txBody>
      </p:sp>
      <p:sp>
        <p:nvSpPr>
          <p:cNvPr id="6148" name="Slide Number Placeholder 3">
            <a:extLst>
              <a:ext uri="{FF2B5EF4-FFF2-40B4-BE49-F238E27FC236}">
                <a16:creationId xmlns:a16="http://schemas.microsoft.com/office/drawing/2014/main" id="{8F736F19-456A-40F7-B35A-951C6B09EEBA}"/>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B4576AB-C7E4-4BD1-A921-EDBACDD4972A}" type="slidenum">
              <a:rPr lang="en-US" altLang="en-US" smtClean="0"/>
              <a:pPr>
                <a:spcBef>
                  <a:spcPct val="0"/>
                </a:spcBef>
              </a:pPr>
              <a:t>1</a:t>
            </a:fld>
            <a:endParaRPr lang="en-US" altLang="en-US"/>
          </a:p>
        </p:txBody>
      </p:sp>
    </p:spTree>
    <p:extLst>
      <p:ext uri="{BB962C8B-B14F-4D97-AF65-F5344CB8AC3E}">
        <p14:creationId xmlns:p14="http://schemas.microsoft.com/office/powerpoint/2010/main" val="4331803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My</a:t>
            </a:r>
            <a:r>
              <a:rPr lang="en-US" baseline="0" dirty="0" err="1" smtClean="0"/>
              <a:t>LAUSD</a:t>
            </a:r>
            <a:r>
              <a:rPr lang="en-US" baseline="0" dirty="0" smtClean="0"/>
              <a:t>” can be accessed via the landing page of the LAUSD website.  For this visual aid, we have used the “Classic View” of the website.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84285E-95BF-4F0B-9818-9F3D462AF7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0466153"/>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ECCD6A3-FFDA-44D5-A973-B34792ECA8D9}" type="slidenum">
              <a:rPr lang="en-US" smtClean="0"/>
              <a:pPr/>
              <a:t>109</a:t>
            </a:fld>
            <a:endParaRPr lang="en-US"/>
          </a:p>
        </p:txBody>
      </p:sp>
    </p:spTree>
    <p:extLst>
      <p:ext uri="{BB962C8B-B14F-4D97-AF65-F5344CB8AC3E}">
        <p14:creationId xmlns:p14="http://schemas.microsoft.com/office/powerpoint/2010/main" val="1059522209"/>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55A0468-7C00-482D-AD40-FCBC53BA7A8F}" type="slidenum">
              <a:rPr lang="en-US" smtClean="0"/>
              <a:pPr>
                <a:defRPr/>
              </a:pPr>
              <a:t>110</a:t>
            </a:fld>
            <a:endParaRPr lang="en-US"/>
          </a:p>
        </p:txBody>
      </p:sp>
    </p:spTree>
    <p:extLst>
      <p:ext uri="{BB962C8B-B14F-4D97-AF65-F5344CB8AC3E}">
        <p14:creationId xmlns:p14="http://schemas.microsoft.com/office/powerpoint/2010/main" val="1803565193"/>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55A0468-7C00-482D-AD40-FCBC53BA7A8F}" type="slidenum">
              <a:rPr lang="en-US" smtClean="0"/>
              <a:pPr>
                <a:defRPr/>
              </a:pPr>
              <a:t>111</a:t>
            </a:fld>
            <a:endParaRPr lang="en-US"/>
          </a:p>
        </p:txBody>
      </p:sp>
    </p:spTree>
    <p:extLst>
      <p:ext uri="{BB962C8B-B14F-4D97-AF65-F5344CB8AC3E}">
        <p14:creationId xmlns:p14="http://schemas.microsoft.com/office/powerpoint/2010/main" val="139578502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a:extLst>
              <a:ext uri="{FF2B5EF4-FFF2-40B4-BE49-F238E27FC236}">
                <a16:creationId xmlns:a16="http://schemas.microsoft.com/office/drawing/2014/main" id="{56092877-62CC-4566-8C43-9961F0419B0E}"/>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42DC773-B3FB-4E37-823B-F5AA76E2E6AD}" type="slidenum">
              <a:rPr lang="en-US" altLang="en-US" smtClean="0"/>
              <a:pPr>
                <a:spcBef>
                  <a:spcPct val="0"/>
                </a:spcBef>
              </a:pPr>
              <a:t>112</a:t>
            </a:fld>
            <a:endParaRPr lang="en-US" altLang="en-US"/>
          </a:p>
        </p:txBody>
      </p:sp>
      <p:sp>
        <p:nvSpPr>
          <p:cNvPr id="110595" name="Rectangle 2">
            <a:extLst>
              <a:ext uri="{FF2B5EF4-FFF2-40B4-BE49-F238E27FC236}">
                <a16:creationId xmlns:a16="http://schemas.microsoft.com/office/drawing/2014/main" id="{06FA9988-9900-4806-ACA3-2814B8F5E735}"/>
              </a:ext>
            </a:extLst>
          </p:cNvPr>
          <p:cNvSpPr>
            <a:spLocks noGrp="1" noRot="1" noChangeAspect="1" noChangeArrowheads="1" noTextEdit="1"/>
          </p:cNvSpPr>
          <p:nvPr>
            <p:ph type="sldImg"/>
          </p:nvPr>
        </p:nvSpPr>
        <p:spPr>
          <a:ln/>
        </p:spPr>
      </p:sp>
      <p:sp>
        <p:nvSpPr>
          <p:cNvPr id="110596" name="Rectangle 3">
            <a:extLst>
              <a:ext uri="{FF2B5EF4-FFF2-40B4-BE49-F238E27FC236}">
                <a16:creationId xmlns:a16="http://schemas.microsoft.com/office/drawing/2014/main" id="{0398E7ED-C6A5-49AE-9B6C-6989F5E29FF8}"/>
              </a:ext>
            </a:extLst>
          </p:cNvPr>
          <p:cNvSpPr>
            <a:spLocks noGrp="1" noChangeArrowheads="1"/>
          </p:cNvSpPr>
          <p:nvPr>
            <p:ph type="body" idx="1"/>
          </p:nvPr>
        </p:nvSpPr>
        <p:spPr>
          <a:noFill/>
        </p:spPr>
        <p:txBody>
          <a:bodyPr/>
          <a:lstStyle/>
          <a:p>
            <a:pPr lvl="1" eaLnBrk="1" hangingPunct="1">
              <a:buFontTx/>
              <a:buChar char="•"/>
            </a:pPr>
            <a:endParaRPr lang="en-US" altLang="en-US" dirty="0">
              <a:latin typeface="Arial" panose="020B0604020202020204" pitchFamily="34" charset="0"/>
            </a:endParaRPr>
          </a:p>
          <a:p>
            <a:pPr eaLnBrk="1" hangingPunct="1">
              <a:buFontTx/>
              <a:buChar char="•"/>
            </a:pPr>
            <a:r>
              <a:rPr lang="en-US" altLang="en-US" dirty="0" smtClean="0">
                <a:latin typeface="Arial" panose="020B0604020202020204" pitchFamily="34" charset="0"/>
              </a:rPr>
              <a:t>The Present</a:t>
            </a:r>
            <a:r>
              <a:rPr lang="en-US" altLang="en-US" baseline="0" dirty="0" smtClean="0">
                <a:latin typeface="Arial" panose="020B0604020202020204" pitchFamily="34" charset="0"/>
              </a:rPr>
              <a:t> Levels of Performance are the  </a:t>
            </a:r>
            <a:r>
              <a:rPr lang="en-US" altLang="en-US" sz="1600" b="1" baseline="0" dirty="0" smtClean="0">
                <a:latin typeface="Arial" panose="020B0604020202020204" pitchFamily="34" charset="0"/>
              </a:rPr>
              <a:t>“heart” </a:t>
            </a:r>
            <a:r>
              <a:rPr lang="en-US" altLang="en-US" baseline="0" dirty="0" smtClean="0">
                <a:latin typeface="Arial" panose="020B0604020202020204" pitchFamily="34" charset="0"/>
              </a:rPr>
              <a:t>of the IEP. This section will drive the IEP recommendations and ultimate offer of FAPE. It must be based on assessment data, and include input from the parent and general education teacher(s). </a:t>
            </a:r>
          </a:p>
          <a:p>
            <a:pPr eaLnBrk="1" hangingPunct="1">
              <a:buFontTx/>
              <a:buChar char="•"/>
            </a:pPr>
            <a:endParaRPr lang="en-US" altLang="en-US" dirty="0">
              <a:latin typeface="Arial" panose="020B0604020202020204" pitchFamily="34" charset="0"/>
            </a:endParaRPr>
          </a:p>
          <a:p>
            <a:r>
              <a:rPr lang="en-US" altLang="en-US" dirty="0">
                <a:latin typeface="Arial" panose="020B0604020202020204" pitchFamily="34" charset="0"/>
              </a:rPr>
              <a:t>Information written in the PLPs will drive what goals and objectives are </a:t>
            </a:r>
            <a:r>
              <a:rPr lang="en-US" altLang="en-US" dirty="0" smtClean="0">
                <a:latin typeface="Arial" panose="020B0604020202020204" pitchFamily="34" charset="0"/>
              </a:rPr>
              <a:t>developed</a:t>
            </a:r>
            <a:endParaRPr lang="en-US" sz="1200" b="0" i="0" u="none" strike="noStrike" kern="1200" baseline="0" dirty="0" smtClean="0">
              <a:solidFill>
                <a:schemeClr val="tx1"/>
              </a:solidFill>
              <a:latin typeface="Arial" charset="0"/>
              <a:ea typeface="+mn-ea"/>
              <a:cs typeface="+mn-cs"/>
            </a:endParaRPr>
          </a:p>
          <a:p>
            <a:r>
              <a:rPr lang="en-US" sz="1200" b="0" i="0" u="none" strike="noStrike" kern="1200" baseline="0" dirty="0" smtClean="0">
                <a:solidFill>
                  <a:schemeClr val="tx1"/>
                </a:solidFill>
                <a:latin typeface="Arial" charset="0"/>
                <a:ea typeface="+mn-ea"/>
                <a:cs typeface="+mn-cs"/>
              </a:rPr>
              <a:t>Baseline data provides the starting point for each measurable annual goal, so there must be one baseline data point for every measurable annual goal on the child’s IEP. Baseline data in the _PLPs are derived from locally developed or adopted assessments that align with the general education curriculum. Examples of baseline data include percent of correct responses, words read correctly, number of times behavior occurs, and mean length of utterances. Other issues important in collecting baseline data are the understanding that any goal written will have the same measurement method as was used in collecting its baseline data. Also, when selecting baseline data, it needs to be (a) specific –to the skill/behavior that is being measured, (b) objective –so that others will be able to measure it and get the same results, (c) measurable –it must be something that can be observed, counted, or somehow measured, and (d) able to be collected frequently –when progress reports are sent out the progress of the student toward the goal will have to be reported using the same measurement method as used to collect the baseline data. Non-examples of this would be self-esteem or social awareness without a more specific description of what it means. </a:t>
            </a:r>
          </a:p>
          <a:p>
            <a:endParaRPr lang="en-US" sz="1200" b="0" i="0" u="none" strike="noStrike" kern="1200" baseline="0" dirty="0" smtClean="0">
              <a:solidFill>
                <a:schemeClr val="tx1"/>
              </a:solidFill>
              <a:latin typeface="Arial" charset="0"/>
              <a:ea typeface="+mn-ea"/>
              <a:cs typeface="+mn-cs"/>
            </a:endParaRPr>
          </a:p>
          <a:p>
            <a:r>
              <a:rPr lang="en-US" sz="1200" b="0" i="0" u="none" strike="noStrike" kern="1200" baseline="0" dirty="0" smtClean="0">
                <a:solidFill>
                  <a:schemeClr val="tx1"/>
                </a:solidFill>
                <a:latin typeface="Arial" charset="0"/>
                <a:ea typeface="+mn-ea"/>
                <a:cs typeface="+mn-cs"/>
              </a:rPr>
              <a:t> </a:t>
            </a:r>
          </a:p>
          <a:p>
            <a:pPr eaLnBrk="1" hangingPunct="1">
              <a:buFontTx/>
              <a:buChar char="•"/>
            </a:pPr>
            <a:endParaRPr lang="en-US" altLang="en-US" dirty="0">
              <a:latin typeface="Arial" panose="020B0604020202020204" pitchFamily="34" charset="0"/>
            </a:endParaRPr>
          </a:p>
          <a:p>
            <a:pPr eaLnBrk="1" hangingPunct="1">
              <a:buFontTx/>
              <a:buChar char="•"/>
            </a:pPr>
            <a:endParaRPr lang="en-US" altLang="en-US" dirty="0">
              <a:latin typeface="Arial" panose="020B0604020202020204" pitchFamily="34" charset="0"/>
            </a:endParaRPr>
          </a:p>
          <a:p>
            <a:pPr lvl="1" eaLnBrk="1" hangingPunct="1">
              <a:buFontTx/>
              <a:buChar char="•"/>
            </a:pPr>
            <a:endParaRPr lang="en-US" altLang="en-US" dirty="0">
              <a:latin typeface="Arial" panose="020B0604020202020204" pitchFamily="34" charset="0"/>
            </a:endParaRPr>
          </a:p>
          <a:p>
            <a:pPr eaLnBrk="1" hangingPunct="1">
              <a:buFontTx/>
              <a:buChar char="•"/>
            </a:pPr>
            <a:r>
              <a:rPr lang="en-US" altLang="en-US" b="1" dirty="0">
                <a:latin typeface="Arial" panose="020B0604020202020204" pitchFamily="34" charset="0"/>
              </a:rPr>
              <a:t>NOTE:</a:t>
            </a:r>
            <a:r>
              <a:rPr lang="en-US" altLang="en-US" dirty="0">
                <a:latin typeface="Arial" panose="020B0604020202020204" pitchFamily="34" charset="0"/>
              </a:rPr>
              <a:t> beware of scrollbar and how it affects printout</a:t>
            </a:r>
          </a:p>
          <a:p>
            <a:pPr eaLnBrk="1" hangingPunct="1">
              <a:buFontTx/>
              <a:buChar char="•"/>
            </a:pPr>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473878542"/>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2642" name="Shape 574">
            <a:extLst>
              <a:ext uri="{FF2B5EF4-FFF2-40B4-BE49-F238E27FC236}">
                <a16:creationId xmlns:a16="http://schemas.microsoft.com/office/drawing/2014/main" id="{DEC14173-A94E-4BA1-A575-6006F6C43120}"/>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round/>
            <a:headEnd type="none" w="med" len="med"/>
            <a:tailEnd type="none" w="med" len="med"/>
          </a:ln>
        </p:spPr>
      </p:sp>
      <p:sp>
        <p:nvSpPr>
          <p:cNvPr id="575" name="Shape 575">
            <a:extLst>
              <a:ext uri="{FF2B5EF4-FFF2-40B4-BE49-F238E27FC236}">
                <a16:creationId xmlns:a16="http://schemas.microsoft.com/office/drawing/2014/main" id="{861B615F-9B97-483A-B892-45EAB7E1C786}"/>
              </a:ext>
            </a:extLst>
          </p:cNvPr>
          <p:cNvSpPr txBox="1">
            <a:spLocks noGrp="1"/>
          </p:cNvSpPr>
          <p:nvPr>
            <p:ph type="body" idx="1"/>
          </p:nvPr>
        </p:nvSpPr>
        <p:spPr>
          <a:ln/>
        </p:spPr>
        <p:txBody>
          <a:bodyPr lIns="93157" tIns="46565" rIns="93157" bIns="46565">
            <a:noAutofit/>
          </a:bodyPr>
          <a:lstStyle/>
          <a:p>
            <a:pPr>
              <a:defRPr/>
            </a:pPr>
            <a:endParaRPr dirty="0"/>
          </a:p>
          <a:p>
            <a:pPr>
              <a:defRPr/>
            </a:pPr>
            <a:endParaRPr dirty="0"/>
          </a:p>
          <a:p>
            <a:pPr>
              <a:defRPr/>
            </a:pPr>
            <a:endParaRPr dirty="0"/>
          </a:p>
        </p:txBody>
      </p:sp>
      <p:sp>
        <p:nvSpPr>
          <p:cNvPr id="112644" name="Shape 576">
            <a:extLst>
              <a:ext uri="{FF2B5EF4-FFF2-40B4-BE49-F238E27FC236}">
                <a16:creationId xmlns:a16="http://schemas.microsoft.com/office/drawing/2014/main" id="{E89E6FC4-B4C6-4FE6-AB0D-E37AB2AADB12}"/>
              </a:ext>
            </a:extLst>
          </p:cNvPr>
          <p:cNvSpPr>
            <a:spLocks noGrp="1"/>
          </p:cNvSpPr>
          <p:nvPr>
            <p:ph type="sldNum" sz="quarter" idx="5"/>
          </p:nvPr>
        </p:nvSpPr>
        <p:spPr>
          <a:noFill/>
        </p:spPr>
        <p:txBody>
          <a:bodyPr lIns="93157" tIns="46565" rIns="93157" bIns="46565"/>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SzPct val="25000"/>
            </a:pPr>
            <a:fld id="{51109879-28EA-4F9F-8974-28AEFF729C2D}" type="slidenum">
              <a:rPr lang="en-US" altLang="en-US" smtClean="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pPr>
                <a:buSzPct val="25000"/>
              </a:pPr>
              <a:t>113</a:t>
            </a:fld>
            <a:endParaRPr lang="en-US" altLang="en-US">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3280606613"/>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6738" name="Shape 583">
            <a:extLst>
              <a:ext uri="{FF2B5EF4-FFF2-40B4-BE49-F238E27FC236}">
                <a16:creationId xmlns:a16="http://schemas.microsoft.com/office/drawing/2014/main" id="{5AA29420-5366-4313-9236-F7F5862AD31F}"/>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round/>
            <a:headEnd type="none" w="med" len="med"/>
            <a:tailEnd type="none" w="med" len="med"/>
          </a:ln>
        </p:spPr>
      </p:sp>
      <p:sp>
        <p:nvSpPr>
          <p:cNvPr id="116739" name="Shape 584">
            <a:extLst>
              <a:ext uri="{FF2B5EF4-FFF2-40B4-BE49-F238E27FC236}">
                <a16:creationId xmlns:a16="http://schemas.microsoft.com/office/drawing/2014/main" id="{66DDE6A1-2C1E-4EAE-B841-DA2DAB26AE06}"/>
              </a:ext>
            </a:extLst>
          </p:cNvPr>
          <p:cNvSpPr>
            <a:spLocks noGrp="1"/>
          </p:cNvSpPr>
          <p:nvPr>
            <p:ph type="body" idx="1"/>
          </p:nvPr>
        </p:nvSpPr>
        <p:spPr>
          <a:noFill/>
        </p:spPr>
        <p:txBody>
          <a:bodyPr lIns="93157" tIns="46565" rIns="93157" bIns="46565"/>
          <a:lstStyle/>
          <a:p>
            <a:pPr>
              <a:buSzPct val="25000"/>
            </a:pPr>
            <a:endParaRPr lang="en-US" altLang="en-US" dirty="0">
              <a:latin typeface="Arial" panose="020B0604020202020204" pitchFamily="34" charset="0"/>
            </a:endParaRPr>
          </a:p>
          <a:p>
            <a:endParaRPr lang="en-US" altLang="en-US" dirty="0">
              <a:latin typeface="Arial" panose="020B0604020202020204" pitchFamily="34" charset="0"/>
            </a:endParaRPr>
          </a:p>
          <a:p>
            <a:endParaRPr lang="en-US" altLang="en-US" dirty="0">
              <a:latin typeface="Arial" panose="020B0604020202020204" pitchFamily="34" charset="0"/>
            </a:endParaRPr>
          </a:p>
        </p:txBody>
      </p:sp>
      <p:sp>
        <p:nvSpPr>
          <p:cNvPr id="116740" name="Shape 585">
            <a:extLst>
              <a:ext uri="{FF2B5EF4-FFF2-40B4-BE49-F238E27FC236}">
                <a16:creationId xmlns:a16="http://schemas.microsoft.com/office/drawing/2014/main" id="{C1B23DC9-9193-4CCC-9F97-95998E927AAF}"/>
              </a:ext>
            </a:extLst>
          </p:cNvPr>
          <p:cNvSpPr>
            <a:spLocks noGrp="1"/>
          </p:cNvSpPr>
          <p:nvPr>
            <p:ph type="sldNum" sz="quarter" idx="5"/>
          </p:nvPr>
        </p:nvSpPr>
        <p:spPr>
          <a:noFill/>
        </p:spPr>
        <p:txBody>
          <a:bodyPr lIns="93157" tIns="46565" rIns="93157" bIns="46565"/>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SzPct val="25000"/>
            </a:pPr>
            <a:fld id="{528856F4-BEC5-4C3C-8D81-B00F8AE66B22}" type="slidenum">
              <a:rPr lang="en-US" altLang="en-US" smtClean="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pPr>
                <a:buSzPct val="25000"/>
              </a:pPr>
              <a:t>114</a:t>
            </a:fld>
            <a:endParaRPr lang="en-US" altLang="en-US">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4266604474"/>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2882" name="Shape 593">
            <a:extLst>
              <a:ext uri="{FF2B5EF4-FFF2-40B4-BE49-F238E27FC236}">
                <a16:creationId xmlns:a16="http://schemas.microsoft.com/office/drawing/2014/main" id="{5CBE054C-C6EF-4F72-80F6-D2A6B18B18AF}"/>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round/>
            <a:headEnd type="none" w="med" len="med"/>
            <a:tailEnd type="none" w="med" len="med"/>
          </a:ln>
        </p:spPr>
      </p:sp>
      <p:sp>
        <p:nvSpPr>
          <p:cNvPr id="122883" name="Shape 594">
            <a:extLst>
              <a:ext uri="{FF2B5EF4-FFF2-40B4-BE49-F238E27FC236}">
                <a16:creationId xmlns:a16="http://schemas.microsoft.com/office/drawing/2014/main" id="{B2BDA395-856D-471A-8A0D-F58FF731A390}"/>
              </a:ext>
            </a:extLst>
          </p:cNvPr>
          <p:cNvSpPr>
            <a:spLocks noGrp="1"/>
          </p:cNvSpPr>
          <p:nvPr>
            <p:ph type="body" idx="1"/>
          </p:nvPr>
        </p:nvSpPr>
        <p:spPr>
          <a:noFill/>
        </p:spPr>
        <p:txBody>
          <a:bodyPr lIns="93157" tIns="46565" rIns="93157" bIns="46565"/>
          <a:lstStyle/>
          <a:p>
            <a:pPr>
              <a:buSzPct val="25000"/>
            </a:pPr>
            <a:r>
              <a:rPr lang="en-US" altLang="en-US" dirty="0">
                <a:latin typeface="Arial" panose="020B0604020202020204" pitchFamily="34" charset="0"/>
              </a:rPr>
              <a:t>Impact of Disability statement must contain these three elements.</a:t>
            </a:r>
          </a:p>
          <a:p>
            <a:pPr>
              <a:buSzPct val="25000"/>
            </a:pPr>
            <a:r>
              <a:rPr lang="en-US" altLang="en-US" dirty="0">
                <a:latin typeface="Arial" panose="020B0604020202020204" pitchFamily="34" charset="0"/>
              </a:rPr>
              <a:t>State </a:t>
            </a:r>
            <a:r>
              <a:rPr lang="en-US" altLang="en-US" b="1" dirty="0">
                <a:latin typeface="Arial" panose="020B0604020202020204" pitchFamily="34" charset="0"/>
              </a:rPr>
              <a:t>the name of the disability </a:t>
            </a:r>
            <a:r>
              <a:rPr lang="en-US" altLang="en-US" dirty="0">
                <a:latin typeface="Arial" panose="020B0604020202020204" pitchFamily="34" charset="0"/>
              </a:rPr>
              <a:t>and describe </a:t>
            </a:r>
            <a:r>
              <a:rPr lang="en-US" altLang="en-US" b="1" dirty="0">
                <a:latin typeface="Arial" panose="020B0604020202020204" pitchFamily="34" charset="0"/>
              </a:rPr>
              <a:t>how the disability impacts the student’s academic skills </a:t>
            </a:r>
            <a:r>
              <a:rPr lang="en-US" altLang="en-US" dirty="0">
                <a:latin typeface="Arial" panose="020B0604020202020204" pitchFamily="34" charset="0"/>
              </a:rPr>
              <a:t>specifically. Then make the connect to the impact to the </a:t>
            </a:r>
            <a:r>
              <a:rPr lang="en-US" altLang="en-US" b="1" dirty="0" smtClean="0">
                <a:latin typeface="Arial" panose="020B0604020202020204" pitchFamily="34" charset="0"/>
              </a:rPr>
              <a:t>student’s </a:t>
            </a:r>
            <a:r>
              <a:rPr lang="en-US" altLang="en-US" b="1" dirty="0">
                <a:latin typeface="Arial" panose="020B0604020202020204" pitchFamily="34" charset="0"/>
              </a:rPr>
              <a:t>involvement and progress in the general education curriculum</a:t>
            </a:r>
            <a:r>
              <a:rPr lang="en-US" altLang="en-US" dirty="0" smtClean="0">
                <a:latin typeface="Arial" panose="020B0604020202020204" pitchFamily="34" charset="0"/>
              </a:rPr>
              <a:t>.</a:t>
            </a:r>
          </a:p>
          <a:p>
            <a:pPr>
              <a:buSzPct val="25000"/>
            </a:pPr>
            <a:endParaRPr lang="en-US" altLang="en-US" dirty="0" smtClean="0">
              <a:latin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Pct val="25000"/>
              <a:buFontTx/>
              <a:buNone/>
              <a:tabLst/>
              <a:defRPr/>
            </a:pPr>
            <a:r>
              <a:rPr lang="en-US" sz="1200" dirty="0" smtClean="0"/>
              <a:t>Don’t assume that teachers have knowledge of different disabilities. They may not realize that certain demands placed on students may create a barrier for a student. Therefore certain skills may need to be taught (academic or functional). Or specific accommodations or modifications may be needed. The impact may cross content areas and settings. Any class that relies on text-driven assignments will have an adverse effect on the student with a reading disability. So reading assignments written on the board, reading questions on a written exam, etc. this should be explicit in the IEP. </a:t>
            </a:r>
            <a:endParaRPr lang="en-US" altLang="en-US" sz="1800" dirty="0" smtClean="0">
              <a:solidFill>
                <a:srgbClr val="000000"/>
              </a:solidFill>
              <a:latin typeface="Times New Roman" panose="02020603050405020304" pitchFamily="18" charset="0"/>
              <a:cs typeface="Times New Roman" panose="02020603050405020304" pitchFamily="18" charset="0"/>
              <a:sym typeface="Times New Roman" panose="02020603050405020304" pitchFamily="18" charset="0"/>
            </a:endParaRPr>
          </a:p>
          <a:p>
            <a:pPr>
              <a:buSzPct val="25000"/>
            </a:pPr>
            <a:endParaRPr lang="en-US" altLang="en-US" dirty="0">
              <a:latin typeface="Arial" panose="020B0604020202020204" pitchFamily="34" charset="0"/>
            </a:endParaRPr>
          </a:p>
        </p:txBody>
      </p:sp>
      <p:sp>
        <p:nvSpPr>
          <p:cNvPr id="122884" name="Shape 595">
            <a:extLst>
              <a:ext uri="{FF2B5EF4-FFF2-40B4-BE49-F238E27FC236}">
                <a16:creationId xmlns:a16="http://schemas.microsoft.com/office/drawing/2014/main" id="{26EB67FD-AC9C-4CE9-A0CA-BBA4E165215E}"/>
              </a:ext>
            </a:extLst>
          </p:cNvPr>
          <p:cNvSpPr>
            <a:spLocks noGrp="1"/>
          </p:cNvSpPr>
          <p:nvPr>
            <p:ph type="sldNum" sz="quarter" idx="5"/>
          </p:nvPr>
        </p:nvSpPr>
        <p:spPr>
          <a:noFill/>
        </p:spPr>
        <p:txBody>
          <a:bodyPr lIns="93157" tIns="46565" rIns="93157" bIns="46565"/>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SzPct val="25000"/>
            </a:pPr>
            <a:fld id="{027C7CF7-FDB7-491A-8A72-9A4B68144504}" type="slidenum">
              <a:rPr lang="en-US" altLang="en-US" smtClean="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pPr>
                <a:buSzPct val="25000"/>
              </a:pPr>
              <a:t>115</a:t>
            </a:fld>
            <a:endParaRPr lang="en-US" altLang="en-US">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3387277044"/>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2882" name="Shape 593">
            <a:extLst>
              <a:ext uri="{FF2B5EF4-FFF2-40B4-BE49-F238E27FC236}">
                <a16:creationId xmlns:a16="http://schemas.microsoft.com/office/drawing/2014/main" id="{5CBE054C-C6EF-4F72-80F6-D2A6B18B18AF}"/>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round/>
            <a:headEnd type="none" w="med" len="med"/>
            <a:tailEnd type="none" w="med" len="med"/>
          </a:ln>
        </p:spPr>
      </p:sp>
      <p:sp>
        <p:nvSpPr>
          <p:cNvPr id="122883" name="Shape 594">
            <a:extLst>
              <a:ext uri="{FF2B5EF4-FFF2-40B4-BE49-F238E27FC236}">
                <a16:creationId xmlns:a16="http://schemas.microsoft.com/office/drawing/2014/main" id="{B2BDA395-856D-471A-8A0D-F58FF731A390}"/>
              </a:ext>
            </a:extLst>
          </p:cNvPr>
          <p:cNvSpPr>
            <a:spLocks noGrp="1"/>
          </p:cNvSpPr>
          <p:nvPr>
            <p:ph type="body" idx="1"/>
          </p:nvPr>
        </p:nvSpPr>
        <p:spPr>
          <a:noFill/>
        </p:spPr>
        <p:txBody>
          <a:bodyPr lIns="93157" tIns="46565" rIns="93157" bIns="46565"/>
          <a:lstStyle/>
          <a:p>
            <a:pPr>
              <a:buSzPct val="25000"/>
            </a:pPr>
            <a:r>
              <a:rPr lang="en-US" altLang="en-US" dirty="0">
                <a:latin typeface="Arial" panose="020B0604020202020204" pitchFamily="34" charset="0"/>
              </a:rPr>
              <a:t>Impact of Disability statement must contain these three elements.</a:t>
            </a:r>
          </a:p>
          <a:p>
            <a:pPr>
              <a:buSzPct val="25000"/>
            </a:pPr>
            <a:r>
              <a:rPr lang="en-US" altLang="en-US" dirty="0">
                <a:latin typeface="Arial" panose="020B0604020202020204" pitchFamily="34" charset="0"/>
              </a:rPr>
              <a:t>State </a:t>
            </a:r>
            <a:r>
              <a:rPr lang="en-US" altLang="en-US" b="1" dirty="0">
                <a:latin typeface="Arial" panose="020B0604020202020204" pitchFamily="34" charset="0"/>
              </a:rPr>
              <a:t>the name of the disability </a:t>
            </a:r>
            <a:r>
              <a:rPr lang="en-US" altLang="en-US" dirty="0">
                <a:latin typeface="Arial" panose="020B0604020202020204" pitchFamily="34" charset="0"/>
              </a:rPr>
              <a:t>and describe </a:t>
            </a:r>
            <a:r>
              <a:rPr lang="en-US" altLang="en-US" b="1" dirty="0">
                <a:latin typeface="Arial" panose="020B0604020202020204" pitchFamily="34" charset="0"/>
              </a:rPr>
              <a:t>how the disability impacts the student’s academic skills </a:t>
            </a:r>
            <a:r>
              <a:rPr lang="en-US" altLang="en-US" dirty="0">
                <a:latin typeface="Arial" panose="020B0604020202020204" pitchFamily="34" charset="0"/>
              </a:rPr>
              <a:t>specifically. Then make the connect to the impact to the </a:t>
            </a:r>
            <a:r>
              <a:rPr lang="en-US" altLang="en-US" b="1" dirty="0">
                <a:latin typeface="Arial" panose="020B0604020202020204" pitchFamily="34" charset="0"/>
              </a:rPr>
              <a:t>student’s involvement and progress in the general education curriculum</a:t>
            </a:r>
            <a:r>
              <a:rPr lang="en-US" altLang="en-US" dirty="0">
                <a:latin typeface="Arial" panose="020B0604020202020204" pitchFamily="34" charset="0"/>
              </a:rPr>
              <a:t>.</a:t>
            </a:r>
          </a:p>
          <a:p>
            <a:pPr>
              <a:buSzPct val="25000"/>
            </a:pPr>
            <a:endParaRPr lang="en-US" altLang="en-US" dirty="0">
              <a:latin typeface="Arial" panose="020B0604020202020204" pitchFamily="34" charset="0"/>
            </a:endParaRPr>
          </a:p>
          <a:p>
            <a:pPr>
              <a:buSzPct val="25000"/>
            </a:pPr>
            <a:r>
              <a:rPr lang="en-US" altLang="en-US" dirty="0">
                <a:latin typeface="Arial" panose="020B0604020202020204" pitchFamily="34" charset="0"/>
              </a:rPr>
              <a:t>Note: if the student has a SLD, write SLD, not just “auditory processing”. If you want to include more information about the student’s SLD, the teacher can go back to the most recent 3 year and look at the SLD certification page, then write “Specific Learning Disability in the area of auditory processing,” but this is not a requirement</a:t>
            </a:r>
            <a:r>
              <a:rPr lang="en-US" altLang="en-US" dirty="0" smtClean="0">
                <a:latin typeface="Arial" panose="020B0604020202020204" pitchFamily="34" charset="0"/>
              </a:rPr>
              <a:t>.</a:t>
            </a:r>
          </a:p>
          <a:p>
            <a:pPr>
              <a:buSzPct val="25000"/>
            </a:pPr>
            <a:endParaRPr lang="en-US" altLang="en-US" dirty="0" smtClean="0">
              <a:latin typeface="Arial" panose="020B0604020202020204" pitchFamily="34" charset="0"/>
            </a:endParaRPr>
          </a:p>
          <a:p>
            <a:pPr>
              <a:buSzPct val="25000"/>
            </a:pPr>
            <a:r>
              <a:rPr lang="en-US" altLang="en-US" dirty="0" smtClean="0">
                <a:latin typeface="Arial" panose="020B0604020202020204" pitchFamily="34" charset="0"/>
              </a:rPr>
              <a:t>Refer participants</a:t>
            </a:r>
            <a:r>
              <a:rPr lang="en-US" altLang="en-US" baseline="0" dirty="0" smtClean="0">
                <a:latin typeface="Arial" panose="020B0604020202020204" pitchFamily="34" charset="0"/>
              </a:rPr>
              <a:t> to handouts- Sample PLPs </a:t>
            </a:r>
            <a:endParaRPr lang="en-US" altLang="en-US" dirty="0">
              <a:latin typeface="Arial" panose="020B0604020202020204" pitchFamily="34" charset="0"/>
            </a:endParaRPr>
          </a:p>
        </p:txBody>
      </p:sp>
      <p:sp>
        <p:nvSpPr>
          <p:cNvPr id="122884" name="Shape 595">
            <a:extLst>
              <a:ext uri="{FF2B5EF4-FFF2-40B4-BE49-F238E27FC236}">
                <a16:creationId xmlns:a16="http://schemas.microsoft.com/office/drawing/2014/main" id="{26EB67FD-AC9C-4CE9-A0CA-BBA4E165215E}"/>
              </a:ext>
            </a:extLst>
          </p:cNvPr>
          <p:cNvSpPr>
            <a:spLocks noGrp="1"/>
          </p:cNvSpPr>
          <p:nvPr>
            <p:ph type="sldNum" sz="quarter" idx="5"/>
          </p:nvPr>
        </p:nvSpPr>
        <p:spPr>
          <a:noFill/>
        </p:spPr>
        <p:txBody>
          <a:bodyPr lIns="93157" tIns="46565" rIns="93157" bIns="46565"/>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SzPct val="25000"/>
            </a:pPr>
            <a:fld id="{027C7CF7-FDB7-491A-8A72-9A4B68144504}" type="slidenum">
              <a:rPr lang="en-US" altLang="en-US" smtClean="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pPr>
                <a:buSzPct val="25000"/>
              </a:pPr>
              <a:t>116</a:t>
            </a:fld>
            <a:endParaRPr lang="en-US" altLang="en-US">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1047288518"/>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5170" name="Shape 622">
            <a:extLst>
              <a:ext uri="{FF2B5EF4-FFF2-40B4-BE49-F238E27FC236}">
                <a16:creationId xmlns:a16="http://schemas.microsoft.com/office/drawing/2014/main" id="{30EDE879-3AF3-4EFE-BDF3-69F9521E25C4}"/>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12700" cap="flat">
            <a:round/>
            <a:headEnd type="none" w="med" len="med"/>
            <a:tailEnd type="none" w="med" len="med"/>
          </a:ln>
        </p:spPr>
      </p:sp>
      <p:sp>
        <p:nvSpPr>
          <p:cNvPr id="135171" name="Shape 623">
            <a:extLst>
              <a:ext uri="{FF2B5EF4-FFF2-40B4-BE49-F238E27FC236}">
                <a16:creationId xmlns:a16="http://schemas.microsoft.com/office/drawing/2014/main" id="{F31BEE18-EA94-43F0-A417-F1FAA38580DF}"/>
              </a:ext>
            </a:extLst>
          </p:cNvPr>
          <p:cNvSpPr>
            <a:spLocks noGrp="1"/>
          </p:cNvSpPr>
          <p:nvPr>
            <p:ph type="body" idx="1"/>
          </p:nvPr>
        </p:nvSpPr>
        <p:spPr>
          <a:noFill/>
        </p:spPr>
        <p:txBody>
          <a:bodyPr lIns="93157" tIns="46565" rIns="93157" bIns="46565"/>
          <a:lstStyle/>
          <a:p>
            <a:pPr>
              <a:buSzPct val="25000"/>
            </a:pPr>
            <a:endParaRPr lang="en-US" altLang="en-US" dirty="0">
              <a:latin typeface="Arial" panose="020B0604020202020204" pitchFamily="34" charset="0"/>
            </a:endParaRPr>
          </a:p>
        </p:txBody>
      </p:sp>
      <p:sp>
        <p:nvSpPr>
          <p:cNvPr id="135172" name="Shape 624">
            <a:extLst>
              <a:ext uri="{FF2B5EF4-FFF2-40B4-BE49-F238E27FC236}">
                <a16:creationId xmlns:a16="http://schemas.microsoft.com/office/drawing/2014/main" id="{C89006B1-4141-4D39-BC46-CD36F3023C7F}"/>
              </a:ext>
            </a:extLst>
          </p:cNvPr>
          <p:cNvSpPr>
            <a:spLocks noGrp="1"/>
          </p:cNvSpPr>
          <p:nvPr>
            <p:ph type="sldNum" sz="quarter" idx="5"/>
          </p:nvPr>
        </p:nvSpPr>
        <p:spPr>
          <a:noFill/>
        </p:spPr>
        <p:txBody>
          <a:bodyPr lIns="93157" tIns="46565" rIns="93157" bIns="46565"/>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SzPct val="25000"/>
            </a:pPr>
            <a:fld id="{3A8EA9A2-3AAB-44F6-A6D3-F82E8564AB6C}" type="slidenum">
              <a:rPr lang="en-US" altLang="en-US" smtClean="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pPr>
                <a:buSzPct val="25000"/>
              </a:pPr>
              <a:t>117</a:t>
            </a:fld>
            <a:endParaRPr lang="en-US" altLang="en-US">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1069421625"/>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a:extLst>
              <a:ext uri="{FF2B5EF4-FFF2-40B4-BE49-F238E27FC236}">
                <a16:creationId xmlns:a16="http://schemas.microsoft.com/office/drawing/2014/main" id="{FE901575-A467-4777-A585-1E30722B84F8}"/>
              </a:ext>
            </a:extLst>
          </p:cNvPr>
          <p:cNvSpPr>
            <a:spLocks noGrp="1" noRot="1" noChangeAspect="1" noTextEdit="1"/>
          </p:cNvSpPr>
          <p:nvPr>
            <p:ph type="sldImg"/>
          </p:nvPr>
        </p:nvSpPr>
        <p:spPr>
          <a:ln/>
        </p:spPr>
      </p:sp>
      <p:sp>
        <p:nvSpPr>
          <p:cNvPr id="3" name="Notes Placeholder 2">
            <a:extLst>
              <a:ext uri="{FF2B5EF4-FFF2-40B4-BE49-F238E27FC236}">
                <a16:creationId xmlns:a16="http://schemas.microsoft.com/office/drawing/2014/main" id="{C4092818-E41A-4D4A-A013-4F809DF7D22F}"/>
              </a:ext>
            </a:extLst>
          </p:cNvPr>
          <p:cNvSpPr>
            <a:spLocks noGrp="1"/>
          </p:cNvSpPr>
          <p:nvPr>
            <p:ph type="body" idx="1"/>
          </p:nvPr>
        </p:nvSpPr>
        <p:spPr/>
        <p:txBody>
          <a:bodyPr/>
          <a:lstStyle/>
          <a:p>
            <a:pPr eaLnBrk="1" fontAlgn="auto" hangingPunct="1">
              <a:spcAft>
                <a:spcPts val="0"/>
              </a:spcAft>
              <a:buFont typeface="Courier New"/>
              <a:buChar char="o"/>
              <a:defRPr/>
            </a:pPr>
            <a:endParaRPr lang="en-US" dirty="0"/>
          </a:p>
        </p:txBody>
      </p:sp>
      <p:sp>
        <p:nvSpPr>
          <p:cNvPr id="114692" name="Slide Number Placeholder 3">
            <a:extLst>
              <a:ext uri="{FF2B5EF4-FFF2-40B4-BE49-F238E27FC236}">
                <a16:creationId xmlns:a16="http://schemas.microsoft.com/office/drawing/2014/main" id="{CAB90B3C-1B2F-488F-9502-3194D5721C75}"/>
              </a:ext>
            </a:extLst>
          </p:cNvPr>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D391388-F97D-4F25-A5F1-A608AF1B5968}" type="slidenum">
              <a:rPr lang="en-US" altLang="en-US" smtClean="0">
                <a:latin typeface="Calibri" panose="020F0502020204030204" pitchFamily="34" charset="0"/>
                <a:ea typeface="MS PGothic" panose="020B0600070205080204" pitchFamily="34" charset="-128"/>
              </a:rPr>
              <a:pPr>
                <a:spcBef>
                  <a:spcPct val="0"/>
                </a:spcBef>
              </a:pPr>
              <a:t>118</a:t>
            </a:fld>
            <a:endParaRPr lang="en-US" altLang="en-US">
              <a:latin typeface="Calibri" panose="020F0502020204030204" pitchFamily="34" charset="0"/>
              <a:ea typeface="MS PGothic" panose="020B0600070205080204" pitchFamily="34" charset="-128"/>
            </a:endParaRPr>
          </a:p>
        </p:txBody>
      </p:sp>
    </p:spTree>
    <p:extLst>
      <p:ext uri="{BB962C8B-B14F-4D97-AF65-F5344CB8AC3E}">
        <p14:creationId xmlns:p14="http://schemas.microsoft.com/office/powerpoint/2010/main" val="19712836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you have clicked</a:t>
            </a:r>
            <a:r>
              <a:rPr lang="en-US" baseline="0" dirty="0" smtClean="0"/>
              <a:t> on </a:t>
            </a:r>
            <a:r>
              <a:rPr lang="en-US" baseline="0" dirty="0" err="1" smtClean="0"/>
              <a:t>MyLAUSD</a:t>
            </a:r>
            <a:r>
              <a:rPr lang="en-US" baseline="0" dirty="0" smtClean="0"/>
              <a:t>, you will need to use your single sign-on using your full email address. See the text boxes on the next few slides for directions. </a:t>
            </a:r>
            <a:endParaRPr lang="en-US" dirty="0"/>
          </a:p>
        </p:txBody>
      </p:sp>
      <p:sp>
        <p:nvSpPr>
          <p:cNvPr id="4" name="Slide Number Placeholder 3"/>
          <p:cNvSpPr>
            <a:spLocks noGrp="1"/>
          </p:cNvSpPr>
          <p:nvPr>
            <p:ph type="sldNum" sz="quarter" idx="10"/>
          </p:nvPr>
        </p:nvSpPr>
        <p:spPr/>
        <p:txBody>
          <a:bodyPr/>
          <a:lstStyle/>
          <a:p>
            <a:pPr>
              <a:defRPr/>
            </a:pPr>
            <a:fld id="{455A0468-7C00-482D-AD40-FCBC53BA7A8F}" type="slidenum">
              <a:rPr lang="en-US" smtClean="0"/>
              <a:pPr>
                <a:defRPr/>
              </a:pPr>
              <a:t>12</a:t>
            </a:fld>
            <a:endParaRPr lang="en-US"/>
          </a:p>
        </p:txBody>
      </p:sp>
    </p:spTree>
    <p:extLst>
      <p:ext uri="{BB962C8B-B14F-4D97-AF65-F5344CB8AC3E}">
        <p14:creationId xmlns:p14="http://schemas.microsoft.com/office/powerpoint/2010/main" val="3545119157"/>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a:extLst>
              <a:ext uri="{FF2B5EF4-FFF2-40B4-BE49-F238E27FC236}">
                <a16:creationId xmlns:a16="http://schemas.microsoft.com/office/drawing/2014/main" id="{4E9ECAA8-6447-46A5-9617-084C81DECF71}"/>
              </a:ext>
            </a:extLst>
          </p:cNvPr>
          <p:cNvSpPr>
            <a:spLocks noGrp="1" noRot="1" noChangeAspect="1" noTextEdit="1"/>
          </p:cNvSpPr>
          <p:nvPr>
            <p:ph type="sldImg"/>
          </p:nvPr>
        </p:nvSpPr>
        <p:spPr>
          <a:ln/>
        </p:spPr>
      </p:sp>
      <p:sp>
        <p:nvSpPr>
          <p:cNvPr id="118787" name="Notes Placeholder 2">
            <a:extLst>
              <a:ext uri="{FF2B5EF4-FFF2-40B4-BE49-F238E27FC236}">
                <a16:creationId xmlns:a16="http://schemas.microsoft.com/office/drawing/2014/main" id="{DFA8C5C5-030C-412E-A403-BA995A1EE6B9}"/>
              </a:ext>
            </a:extLst>
          </p:cNvPr>
          <p:cNvSpPr>
            <a:spLocks noGrp="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118788" name="Slide Number Placeholder 3">
            <a:extLst>
              <a:ext uri="{FF2B5EF4-FFF2-40B4-BE49-F238E27FC236}">
                <a16:creationId xmlns:a16="http://schemas.microsoft.com/office/drawing/2014/main" id="{DCEEEF2F-4E86-4DB6-B7A0-59232877AE3E}"/>
              </a:ext>
            </a:extLst>
          </p:cNvPr>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F8596EE-476C-4BE8-8035-1A2BD31B9F25}" type="slidenum">
              <a:rPr lang="en-US" altLang="en-US" smtClean="0">
                <a:latin typeface="Calibri" panose="020F0502020204030204" pitchFamily="34" charset="0"/>
                <a:ea typeface="MS PGothic" panose="020B0600070205080204" pitchFamily="34" charset="-128"/>
              </a:rPr>
              <a:pPr>
                <a:spcBef>
                  <a:spcPct val="0"/>
                </a:spcBef>
              </a:pPr>
              <a:t>119</a:t>
            </a:fld>
            <a:endParaRPr lang="en-US" altLang="en-US">
              <a:latin typeface="Calibri" panose="020F0502020204030204" pitchFamily="34" charset="0"/>
              <a:ea typeface="MS PGothic" panose="020B0600070205080204" pitchFamily="34" charset="-128"/>
            </a:endParaRPr>
          </a:p>
        </p:txBody>
      </p:sp>
    </p:spTree>
    <p:extLst>
      <p:ext uri="{BB962C8B-B14F-4D97-AF65-F5344CB8AC3E}">
        <p14:creationId xmlns:p14="http://schemas.microsoft.com/office/powerpoint/2010/main" val="3350878064"/>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a:extLst>
              <a:ext uri="{FF2B5EF4-FFF2-40B4-BE49-F238E27FC236}">
                <a16:creationId xmlns:a16="http://schemas.microsoft.com/office/drawing/2014/main" id="{F4FAB00A-61FC-47B5-9B25-E4BAA9B972B9}"/>
              </a:ext>
            </a:extLst>
          </p:cNvPr>
          <p:cNvSpPr>
            <a:spLocks noGrp="1" noRot="1" noChangeAspect="1" noTextEdit="1"/>
          </p:cNvSpPr>
          <p:nvPr>
            <p:ph type="sldImg"/>
          </p:nvPr>
        </p:nvSpPr>
        <p:spPr>
          <a:ln/>
        </p:spPr>
      </p:sp>
      <p:sp>
        <p:nvSpPr>
          <p:cNvPr id="120835" name="Notes Placeholder 2">
            <a:extLst>
              <a:ext uri="{FF2B5EF4-FFF2-40B4-BE49-F238E27FC236}">
                <a16:creationId xmlns:a16="http://schemas.microsoft.com/office/drawing/2014/main" id="{1FD06CB2-A0B8-4F8D-BFAE-31BC3F3159C3}"/>
              </a:ext>
            </a:extLst>
          </p:cNvPr>
          <p:cNvSpPr>
            <a:spLocks noGrp="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120836" name="Slide Number Placeholder 3">
            <a:extLst>
              <a:ext uri="{FF2B5EF4-FFF2-40B4-BE49-F238E27FC236}">
                <a16:creationId xmlns:a16="http://schemas.microsoft.com/office/drawing/2014/main" id="{38866217-8636-48D7-B4AA-193BF4896FB3}"/>
              </a:ext>
            </a:extLst>
          </p:cNvPr>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7E7F455-EACA-4AD6-BF1A-FEC88400E22F}" type="slidenum">
              <a:rPr lang="en-US" altLang="en-US" smtClean="0">
                <a:latin typeface="Calibri" panose="020F0502020204030204" pitchFamily="34" charset="0"/>
                <a:ea typeface="MS PGothic" panose="020B0600070205080204" pitchFamily="34" charset="-128"/>
              </a:rPr>
              <a:pPr>
                <a:spcBef>
                  <a:spcPct val="0"/>
                </a:spcBef>
              </a:pPr>
              <a:t>120</a:t>
            </a:fld>
            <a:endParaRPr lang="en-US" altLang="en-US">
              <a:latin typeface="Calibri" panose="020F0502020204030204" pitchFamily="34" charset="0"/>
              <a:ea typeface="MS PGothic" panose="020B0600070205080204" pitchFamily="34" charset="-128"/>
            </a:endParaRPr>
          </a:p>
        </p:txBody>
      </p:sp>
    </p:spTree>
    <p:extLst>
      <p:ext uri="{BB962C8B-B14F-4D97-AF65-F5344CB8AC3E}">
        <p14:creationId xmlns:p14="http://schemas.microsoft.com/office/powerpoint/2010/main" val="2674809763"/>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a:extLst>
              <a:ext uri="{FF2B5EF4-FFF2-40B4-BE49-F238E27FC236}">
                <a16:creationId xmlns:a16="http://schemas.microsoft.com/office/drawing/2014/main" id="{C2A1BA8B-C34A-47F9-AFB9-53C58070BAFA}"/>
              </a:ext>
            </a:extLst>
          </p:cNvPr>
          <p:cNvSpPr>
            <a:spLocks noGrp="1" noRot="1" noChangeAspect="1" noTextEdit="1"/>
          </p:cNvSpPr>
          <p:nvPr>
            <p:ph type="sldImg"/>
          </p:nvPr>
        </p:nvSpPr>
        <p:spPr>
          <a:ln/>
        </p:spPr>
      </p:sp>
      <p:sp>
        <p:nvSpPr>
          <p:cNvPr id="133123" name="Notes Placeholder 2">
            <a:extLst>
              <a:ext uri="{FF2B5EF4-FFF2-40B4-BE49-F238E27FC236}">
                <a16:creationId xmlns:a16="http://schemas.microsoft.com/office/drawing/2014/main" id="{D6964907-3CBE-416C-8AF3-4E90B432F906}"/>
              </a:ext>
            </a:extLst>
          </p:cNvPr>
          <p:cNvSpPr>
            <a:spLocks noGrp="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33124" name="Slide Number Placeholder 3">
            <a:extLst>
              <a:ext uri="{FF2B5EF4-FFF2-40B4-BE49-F238E27FC236}">
                <a16:creationId xmlns:a16="http://schemas.microsoft.com/office/drawing/2014/main" id="{C56308C4-0CEF-47AE-9301-B926AFC01146}"/>
              </a:ext>
            </a:extLst>
          </p:cNvPr>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A176E4E-1792-49AC-9BFF-99FFFAA26477}" type="slidenum">
              <a:rPr lang="en-US" altLang="en-US" smtClean="0">
                <a:latin typeface="Calibri" panose="020F0502020204030204" pitchFamily="34" charset="0"/>
                <a:ea typeface="MS PGothic" panose="020B0600070205080204" pitchFamily="34" charset="-128"/>
              </a:rPr>
              <a:pPr>
                <a:spcBef>
                  <a:spcPct val="0"/>
                </a:spcBef>
              </a:pPr>
              <a:t>121</a:t>
            </a:fld>
            <a:endParaRPr lang="en-US" altLang="en-US">
              <a:latin typeface="Calibri" panose="020F0502020204030204" pitchFamily="34" charset="0"/>
              <a:ea typeface="MS PGothic" panose="020B0600070205080204" pitchFamily="34" charset="-128"/>
            </a:endParaRPr>
          </a:p>
        </p:txBody>
      </p:sp>
    </p:spTree>
    <p:extLst>
      <p:ext uri="{BB962C8B-B14F-4D97-AF65-F5344CB8AC3E}">
        <p14:creationId xmlns:p14="http://schemas.microsoft.com/office/powerpoint/2010/main" val="836638416"/>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a:extLst>
              <a:ext uri="{FF2B5EF4-FFF2-40B4-BE49-F238E27FC236}">
                <a16:creationId xmlns:a16="http://schemas.microsoft.com/office/drawing/2014/main" id="{09F9C265-2627-4BE0-8DEB-0910DBFDB96C}"/>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47788C6-BCCB-43EC-AFED-07FBCAE38E3E}" type="slidenum">
              <a:rPr lang="en-US" altLang="en-US" smtClean="0"/>
              <a:pPr>
                <a:spcBef>
                  <a:spcPct val="0"/>
                </a:spcBef>
              </a:pPr>
              <a:t>122</a:t>
            </a:fld>
            <a:endParaRPr lang="en-US" altLang="en-US"/>
          </a:p>
        </p:txBody>
      </p:sp>
      <p:sp>
        <p:nvSpPr>
          <p:cNvPr id="129027" name="Rectangle 7">
            <a:extLst>
              <a:ext uri="{FF2B5EF4-FFF2-40B4-BE49-F238E27FC236}">
                <a16:creationId xmlns:a16="http://schemas.microsoft.com/office/drawing/2014/main" id="{63E246F8-459B-4281-B8B7-DCD19A44648D}"/>
              </a:ext>
            </a:extLst>
          </p:cNvPr>
          <p:cNvSpPr txBox="1">
            <a:spLocks noGrp="1" noChangeArrowheads="1"/>
          </p:cNvSpPr>
          <p:nvPr/>
        </p:nvSpPr>
        <p:spPr bwMode="auto">
          <a:xfrm>
            <a:off x="5267325" y="6659563"/>
            <a:ext cx="4029075"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068" tIns="46535" rIns="93068" bIns="46535" anchor="b"/>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05C133ED-A063-4C4C-B19A-45BC9CC8F986}" type="slidenum">
              <a:rPr lang="en-US" altLang="en-US">
                <a:latin typeface="Verdana" panose="020B0604030504040204" pitchFamily="34" charset="0"/>
                <a:cs typeface="Arial" panose="020B0604020202020204" pitchFamily="34" charset="0"/>
              </a:rPr>
              <a:pPr algn="r" eaLnBrk="1" hangingPunct="1">
                <a:spcBef>
                  <a:spcPct val="0"/>
                </a:spcBef>
              </a:pPr>
              <a:t>122</a:t>
            </a:fld>
            <a:endParaRPr lang="en-US" altLang="en-US">
              <a:latin typeface="Verdana" panose="020B0604030504040204" pitchFamily="34" charset="0"/>
              <a:cs typeface="Arial" panose="020B0604020202020204" pitchFamily="34" charset="0"/>
            </a:endParaRPr>
          </a:p>
        </p:txBody>
      </p:sp>
      <p:sp>
        <p:nvSpPr>
          <p:cNvPr id="129028" name="Rectangle 2">
            <a:extLst>
              <a:ext uri="{FF2B5EF4-FFF2-40B4-BE49-F238E27FC236}">
                <a16:creationId xmlns:a16="http://schemas.microsoft.com/office/drawing/2014/main" id="{11834AB8-2056-4BAA-B408-1866C0BC18B4}"/>
              </a:ext>
            </a:extLst>
          </p:cNvPr>
          <p:cNvSpPr>
            <a:spLocks noGrp="1" noRot="1" noChangeAspect="1" noChangeArrowheads="1" noTextEdit="1"/>
          </p:cNvSpPr>
          <p:nvPr>
            <p:ph type="sldImg"/>
          </p:nvPr>
        </p:nvSpPr>
        <p:spPr>
          <a:ln/>
        </p:spPr>
      </p:sp>
      <p:sp>
        <p:nvSpPr>
          <p:cNvPr id="129029" name="Rectangle 3">
            <a:extLst>
              <a:ext uri="{FF2B5EF4-FFF2-40B4-BE49-F238E27FC236}">
                <a16:creationId xmlns:a16="http://schemas.microsoft.com/office/drawing/2014/main" id="{B4BADE2E-900D-452E-9271-B7D1783F1217}"/>
              </a:ext>
            </a:extLst>
          </p:cNvPr>
          <p:cNvSpPr>
            <a:spLocks noGrp="1" noChangeArrowheads="1"/>
          </p:cNvSpPr>
          <p:nvPr>
            <p:ph type="body" idx="1"/>
          </p:nvPr>
        </p:nvSpPr>
        <p:spPr>
          <a:noFill/>
        </p:spPr>
        <p:txBody>
          <a:bodyPr lIns="93068" tIns="46535" rIns="93068" bIns="46535"/>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76223648"/>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a:extLst>
              <a:ext uri="{FF2B5EF4-FFF2-40B4-BE49-F238E27FC236}">
                <a16:creationId xmlns:a16="http://schemas.microsoft.com/office/drawing/2014/main" id="{167B6AAF-70F6-480F-950C-186636AA3111}"/>
              </a:ext>
            </a:extLst>
          </p:cNvPr>
          <p:cNvSpPr>
            <a:spLocks noGrp="1" noRot="1" noChangeAspect="1" noTextEdit="1"/>
          </p:cNvSpPr>
          <p:nvPr>
            <p:ph type="sldImg"/>
          </p:nvPr>
        </p:nvSpPr>
        <p:spPr>
          <a:ln/>
        </p:spPr>
      </p:sp>
      <p:sp>
        <p:nvSpPr>
          <p:cNvPr id="141315" name="Notes Placeholder 2">
            <a:extLst>
              <a:ext uri="{FF2B5EF4-FFF2-40B4-BE49-F238E27FC236}">
                <a16:creationId xmlns:a16="http://schemas.microsoft.com/office/drawing/2014/main" id="{E2617DB2-FDE4-420F-8E1E-2284A4C5BEDA}"/>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141316" name="Slide Number Placeholder 3">
            <a:extLst>
              <a:ext uri="{FF2B5EF4-FFF2-40B4-BE49-F238E27FC236}">
                <a16:creationId xmlns:a16="http://schemas.microsoft.com/office/drawing/2014/main" id="{4D63EE05-F925-45EA-B8A0-7FE1D405DCD2}"/>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69DC01D-DAD3-48EE-90C9-273A11997BCD}" type="slidenum">
              <a:rPr lang="en-US" altLang="en-US" smtClean="0">
                <a:latin typeface="Calibri" panose="020F0502020204030204" pitchFamily="34" charset="0"/>
                <a:ea typeface="MS PGothic" panose="020B0600070205080204" pitchFamily="34" charset="-128"/>
              </a:rPr>
              <a:pPr>
                <a:spcBef>
                  <a:spcPct val="0"/>
                </a:spcBef>
              </a:pPr>
              <a:t>124</a:t>
            </a:fld>
            <a:endParaRPr lang="en-US" altLang="en-US">
              <a:latin typeface="Calibri" panose="020F0502020204030204" pitchFamily="34" charset="0"/>
              <a:ea typeface="MS PGothic" panose="020B0600070205080204" pitchFamily="34" charset="-128"/>
            </a:endParaRPr>
          </a:p>
        </p:txBody>
      </p:sp>
    </p:spTree>
    <p:extLst>
      <p:ext uri="{BB962C8B-B14F-4D97-AF65-F5344CB8AC3E}">
        <p14:creationId xmlns:p14="http://schemas.microsoft.com/office/powerpoint/2010/main" val="1861544339"/>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a:extLst>
              <a:ext uri="{FF2B5EF4-FFF2-40B4-BE49-F238E27FC236}">
                <a16:creationId xmlns:a16="http://schemas.microsoft.com/office/drawing/2014/main" id="{A77FD79E-D479-4811-9F74-6401D4815A53}"/>
              </a:ext>
            </a:extLst>
          </p:cNvPr>
          <p:cNvSpPr>
            <a:spLocks noGrp="1" noRot="1" noChangeAspect="1" noTextEdit="1"/>
          </p:cNvSpPr>
          <p:nvPr>
            <p:ph type="sldImg"/>
          </p:nvPr>
        </p:nvSpPr>
        <p:spPr>
          <a:ln/>
        </p:spPr>
      </p:sp>
      <p:sp>
        <p:nvSpPr>
          <p:cNvPr id="147459" name="Notes Placeholder 2">
            <a:extLst>
              <a:ext uri="{FF2B5EF4-FFF2-40B4-BE49-F238E27FC236}">
                <a16:creationId xmlns:a16="http://schemas.microsoft.com/office/drawing/2014/main" id="{60BFD0CF-D38B-44C9-B82E-AD0E5F034259}"/>
              </a:ext>
            </a:extLst>
          </p:cNvPr>
          <p:cNvSpPr>
            <a:spLocks noGrp="1"/>
          </p:cNvSpPr>
          <p:nvPr>
            <p:ph type="body" idx="1"/>
          </p:nvPr>
        </p:nvSpPr>
        <p:spPr>
          <a:xfrm>
            <a:off x="930275" y="3330575"/>
            <a:ext cx="7435850" cy="3152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57" tIns="46429" rIns="92857" bIns="46429"/>
          <a:lstStyle/>
          <a:p>
            <a:pPr defTabSz="463550">
              <a:spcBef>
                <a:spcPct val="0"/>
              </a:spcBef>
            </a:pPr>
            <a:endParaRPr lang="en-US" altLang="en-US" sz="1000" dirty="0">
              <a:latin typeface="Arial" panose="020B0604020202020204" pitchFamily="34" charset="0"/>
            </a:endParaRPr>
          </a:p>
        </p:txBody>
      </p:sp>
      <p:sp>
        <p:nvSpPr>
          <p:cNvPr id="147460" name="Header Placeholder 3">
            <a:extLst>
              <a:ext uri="{FF2B5EF4-FFF2-40B4-BE49-F238E27FC236}">
                <a16:creationId xmlns:a16="http://schemas.microsoft.com/office/drawing/2014/main" id="{D1BCEB5A-65ED-4661-A6CE-2236B8D1C68E}"/>
              </a:ext>
            </a:extLst>
          </p:cNvPr>
          <p:cNvSpPr txBox="1">
            <a:spLocks noGrp="1"/>
          </p:cNvSpPr>
          <p:nvPr/>
        </p:nvSpPr>
        <p:spPr bwMode="auto">
          <a:xfrm>
            <a:off x="0" y="0"/>
            <a:ext cx="402907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57" tIns="46429" rIns="92857" bIns="46429"/>
          <a:lstStyle>
            <a:lvl1pPr defTabSz="463550">
              <a:spcBef>
                <a:spcPct val="30000"/>
              </a:spcBef>
              <a:defRPr sz="1200">
                <a:solidFill>
                  <a:schemeClr val="tx1"/>
                </a:solidFill>
                <a:latin typeface="Arial" panose="020B0604020202020204" pitchFamily="34" charset="0"/>
              </a:defRPr>
            </a:lvl1pPr>
            <a:lvl2pPr marL="742950" indent="-285750" defTabSz="463550">
              <a:spcBef>
                <a:spcPct val="30000"/>
              </a:spcBef>
              <a:defRPr sz="1200">
                <a:solidFill>
                  <a:schemeClr val="tx1"/>
                </a:solidFill>
                <a:latin typeface="Arial" panose="020B0604020202020204" pitchFamily="34" charset="0"/>
              </a:defRPr>
            </a:lvl2pPr>
            <a:lvl3pPr marL="1143000" indent="-228600" defTabSz="463550">
              <a:spcBef>
                <a:spcPct val="30000"/>
              </a:spcBef>
              <a:defRPr sz="1200">
                <a:solidFill>
                  <a:schemeClr val="tx1"/>
                </a:solidFill>
                <a:latin typeface="Arial" panose="020B0604020202020204" pitchFamily="34" charset="0"/>
              </a:defRPr>
            </a:lvl3pPr>
            <a:lvl4pPr marL="1600200" indent="-228600" defTabSz="463550">
              <a:spcBef>
                <a:spcPct val="30000"/>
              </a:spcBef>
              <a:defRPr sz="1200">
                <a:solidFill>
                  <a:schemeClr val="tx1"/>
                </a:solidFill>
                <a:latin typeface="Arial" panose="020B0604020202020204" pitchFamily="34" charset="0"/>
              </a:defRPr>
            </a:lvl4pPr>
            <a:lvl5pPr marL="2057400" indent="-228600" defTabSz="463550">
              <a:spcBef>
                <a:spcPct val="30000"/>
              </a:spcBef>
              <a:defRPr sz="1200">
                <a:solidFill>
                  <a:schemeClr val="tx1"/>
                </a:solidFill>
                <a:latin typeface="Arial" panose="020B0604020202020204" pitchFamily="34" charset="0"/>
              </a:defRPr>
            </a:lvl5pPr>
            <a:lvl6pPr marL="2514600" indent="-228600" defTabSz="46355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46355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46355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46355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r>
              <a:rPr lang="en-US" altLang="en-US">
                <a:latin typeface="Calibri" panose="020F0502020204030204" pitchFamily="34" charset="0"/>
                <a:ea typeface="MS PGothic" panose="020B0600070205080204" pitchFamily="34" charset="-128"/>
              </a:rPr>
              <a:t>High Point: Day 1</a:t>
            </a:r>
          </a:p>
        </p:txBody>
      </p:sp>
      <p:sp>
        <p:nvSpPr>
          <p:cNvPr id="147461" name="Slide Number Placeholder 4">
            <a:extLst>
              <a:ext uri="{FF2B5EF4-FFF2-40B4-BE49-F238E27FC236}">
                <a16:creationId xmlns:a16="http://schemas.microsoft.com/office/drawing/2014/main" id="{FBBE143C-B4D7-4126-9254-F8416FBB112F}"/>
              </a:ext>
            </a:extLst>
          </p:cNvPr>
          <p:cNvSpPr txBox="1">
            <a:spLocks noGrp="1"/>
          </p:cNvSpPr>
          <p:nvPr/>
        </p:nvSpPr>
        <p:spPr bwMode="auto">
          <a:xfrm>
            <a:off x="5265738" y="6657975"/>
            <a:ext cx="402907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57" tIns="46429" rIns="92857" bIns="46429" anchor="b"/>
          <a:lstStyle>
            <a:lvl1pPr defTabSz="463550">
              <a:spcBef>
                <a:spcPct val="30000"/>
              </a:spcBef>
              <a:defRPr sz="1200">
                <a:solidFill>
                  <a:schemeClr val="tx1"/>
                </a:solidFill>
                <a:latin typeface="Arial" panose="020B0604020202020204" pitchFamily="34" charset="0"/>
              </a:defRPr>
            </a:lvl1pPr>
            <a:lvl2pPr marL="742950" indent="-285750" defTabSz="463550">
              <a:spcBef>
                <a:spcPct val="30000"/>
              </a:spcBef>
              <a:defRPr sz="1200">
                <a:solidFill>
                  <a:schemeClr val="tx1"/>
                </a:solidFill>
                <a:latin typeface="Arial" panose="020B0604020202020204" pitchFamily="34" charset="0"/>
              </a:defRPr>
            </a:lvl2pPr>
            <a:lvl3pPr marL="1143000" indent="-228600" defTabSz="463550">
              <a:spcBef>
                <a:spcPct val="30000"/>
              </a:spcBef>
              <a:defRPr sz="1200">
                <a:solidFill>
                  <a:schemeClr val="tx1"/>
                </a:solidFill>
                <a:latin typeface="Arial" panose="020B0604020202020204" pitchFamily="34" charset="0"/>
              </a:defRPr>
            </a:lvl3pPr>
            <a:lvl4pPr marL="1600200" indent="-228600" defTabSz="463550">
              <a:spcBef>
                <a:spcPct val="30000"/>
              </a:spcBef>
              <a:defRPr sz="1200">
                <a:solidFill>
                  <a:schemeClr val="tx1"/>
                </a:solidFill>
                <a:latin typeface="Arial" panose="020B0604020202020204" pitchFamily="34" charset="0"/>
              </a:defRPr>
            </a:lvl4pPr>
            <a:lvl5pPr marL="2057400" indent="-228600" defTabSz="463550">
              <a:spcBef>
                <a:spcPct val="30000"/>
              </a:spcBef>
              <a:defRPr sz="1200">
                <a:solidFill>
                  <a:schemeClr val="tx1"/>
                </a:solidFill>
                <a:latin typeface="Arial" panose="020B0604020202020204" pitchFamily="34" charset="0"/>
              </a:defRPr>
            </a:lvl5pPr>
            <a:lvl6pPr marL="2514600" indent="-228600" defTabSz="46355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46355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46355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46355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r>
              <a:rPr lang="en-US" altLang="en-US">
                <a:latin typeface="Calibri" panose="020F0502020204030204" pitchFamily="34" charset="0"/>
                <a:ea typeface="MS PGothic" panose="020B0600070205080204" pitchFamily="34" charset="-128"/>
              </a:rPr>
              <a:t>Presenter’s Notes/Slide </a:t>
            </a:r>
            <a:fld id="{D476381E-41BB-423B-87FE-7A79E4B4EB21}" type="slidenum">
              <a:rPr lang="en-US" altLang="en-US">
                <a:latin typeface="Calibri" panose="020F0502020204030204" pitchFamily="34" charset="0"/>
                <a:ea typeface="MS PGothic" panose="020B0600070205080204" pitchFamily="34" charset="-128"/>
              </a:rPr>
              <a:pPr algn="r" eaLnBrk="1" hangingPunct="1">
                <a:spcBef>
                  <a:spcPct val="0"/>
                </a:spcBef>
              </a:pPr>
              <a:t>126</a:t>
            </a:fld>
            <a:endParaRPr lang="en-US" altLang="en-US">
              <a:latin typeface="Calibri" panose="020F0502020204030204" pitchFamily="34" charset="0"/>
              <a:ea typeface="MS PGothic" panose="020B0600070205080204" pitchFamily="34" charset="-128"/>
            </a:endParaRPr>
          </a:p>
        </p:txBody>
      </p:sp>
    </p:spTree>
    <p:extLst>
      <p:ext uri="{BB962C8B-B14F-4D97-AF65-F5344CB8AC3E}">
        <p14:creationId xmlns:p14="http://schemas.microsoft.com/office/powerpoint/2010/main" val="1465254011"/>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a:extLst>
              <a:ext uri="{FF2B5EF4-FFF2-40B4-BE49-F238E27FC236}">
                <a16:creationId xmlns:a16="http://schemas.microsoft.com/office/drawing/2014/main" id="{404F356A-18C5-46D9-B76A-1622488EBAF7}"/>
              </a:ext>
            </a:extLst>
          </p:cNvPr>
          <p:cNvSpPr>
            <a:spLocks noGrp="1" noRot="1" noChangeAspect="1" noTextEdit="1"/>
          </p:cNvSpPr>
          <p:nvPr>
            <p:ph type="sldImg"/>
          </p:nvPr>
        </p:nvSpPr>
        <p:spPr>
          <a:ln/>
        </p:spPr>
      </p:sp>
      <p:sp>
        <p:nvSpPr>
          <p:cNvPr id="155651" name="Notes Placeholder 2">
            <a:extLst>
              <a:ext uri="{FF2B5EF4-FFF2-40B4-BE49-F238E27FC236}">
                <a16:creationId xmlns:a16="http://schemas.microsoft.com/office/drawing/2014/main" id="{F1D11ED1-C3EB-41FE-97F1-3A2A49840687}"/>
              </a:ext>
            </a:extLst>
          </p:cNvPr>
          <p:cNvSpPr>
            <a:spLocks noGrp="1"/>
          </p:cNvSpPr>
          <p:nvPr>
            <p:ph type="body" idx="1"/>
          </p:nvPr>
        </p:nvSpPr>
        <p:spPr>
          <a:noFill/>
        </p:spPr>
        <p:txBody>
          <a:bodyPr/>
          <a:lstStyle/>
          <a:p>
            <a:endParaRPr lang="en-US" altLang="en-US" dirty="0">
              <a:latin typeface="Arial" panose="020B0604020202020204" pitchFamily="34" charset="0"/>
            </a:endParaRPr>
          </a:p>
        </p:txBody>
      </p:sp>
      <p:sp>
        <p:nvSpPr>
          <p:cNvPr id="155652" name="Slide Number Placeholder 3">
            <a:extLst>
              <a:ext uri="{FF2B5EF4-FFF2-40B4-BE49-F238E27FC236}">
                <a16:creationId xmlns:a16="http://schemas.microsoft.com/office/drawing/2014/main" id="{603684F7-6EE7-418C-88FC-2AEB75E47ADB}"/>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80AE3F2-9862-4F1C-872B-F898E61AF30B}" type="slidenum">
              <a:rPr lang="en-US" altLang="en-US" smtClean="0"/>
              <a:pPr/>
              <a:t>128</a:t>
            </a:fld>
            <a:endParaRPr lang="en-US" altLang="en-US"/>
          </a:p>
        </p:txBody>
      </p:sp>
    </p:spTree>
    <p:extLst>
      <p:ext uri="{BB962C8B-B14F-4D97-AF65-F5344CB8AC3E}">
        <p14:creationId xmlns:p14="http://schemas.microsoft.com/office/powerpoint/2010/main" val="2526011863"/>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a:extLst>
              <a:ext uri="{FF2B5EF4-FFF2-40B4-BE49-F238E27FC236}">
                <a16:creationId xmlns:a16="http://schemas.microsoft.com/office/drawing/2014/main" id="{DD29F6B7-4C9C-4734-B9CB-73808F772D7E}"/>
              </a:ext>
            </a:extLst>
          </p:cNvPr>
          <p:cNvSpPr>
            <a:spLocks noGrp="1" noRot="1" noChangeAspect="1" noTextEdit="1"/>
          </p:cNvSpPr>
          <p:nvPr>
            <p:ph type="sldImg"/>
          </p:nvPr>
        </p:nvSpPr>
        <p:spPr>
          <a:ln/>
        </p:spPr>
      </p:sp>
      <p:sp>
        <p:nvSpPr>
          <p:cNvPr id="163843" name="Notes Placeholder 2">
            <a:extLst>
              <a:ext uri="{FF2B5EF4-FFF2-40B4-BE49-F238E27FC236}">
                <a16:creationId xmlns:a16="http://schemas.microsoft.com/office/drawing/2014/main" id="{5F55396A-71B6-45E1-A5BC-D39CBD0BEC39}"/>
              </a:ext>
            </a:extLst>
          </p:cNvPr>
          <p:cNvSpPr>
            <a:spLocks noGrp="1"/>
          </p:cNvSpPr>
          <p:nvPr>
            <p:ph type="body" idx="1"/>
          </p:nvPr>
        </p:nvSpPr>
        <p:spPr>
          <a:noFill/>
        </p:spPr>
        <p:txBody>
          <a:bodyPr/>
          <a:lstStyle/>
          <a:p>
            <a:endParaRPr lang="en-US" altLang="en-US">
              <a:latin typeface="Arial" panose="020B0604020202020204" pitchFamily="34" charset="0"/>
            </a:endParaRPr>
          </a:p>
        </p:txBody>
      </p:sp>
      <p:sp>
        <p:nvSpPr>
          <p:cNvPr id="163844" name="Slide Number Placeholder 3">
            <a:extLst>
              <a:ext uri="{FF2B5EF4-FFF2-40B4-BE49-F238E27FC236}">
                <a16:creationId xmlns:a16="http://schemas.microsoft.com/office/drawing/2014/main" id="{E13D3032-81DA-4FF0-8191-ABD92BE80243}"/>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B6098B8-5120-40E3-8305-FA2D014F178F}" type="slidenum">
              <a:rPr lang="en-US" altLang="en-US" smtClean="0"/>
              <a:pPr>
                <a:spcBef>
                  <a:spcPct val="0"/>
                </a:spcBef>
              </a:pPr>
              <a:t>129</a:t>
            </a:fld>
            <a:endParaRPr lang="en-US" altLang="en-US"/>
          </a:p>
        </p:txBody>
      </p:sp>
    </p:spTree>
    <p:extLst>
      <p:ext uri="{BB962C8B-B14F-4D97-AF65-F5344CB8AC3E}">
        <p14:creationId xmlns:p14="http://schemas.microsoft.com/office/powerpoint/2010/main" val="3516652645"/>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a:extLst>
              <a:ext uri="{FF2B5EF4-FFF2-40B4-BE49-F238E27FC236}">
                <a16:creationId xmlns:a16="http://schemas.microsoft.com/office/drawing/2014/main" id="{CB507555-EA33-4D68-8DAC-22B9FB98A638}"/>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A18E667-D2BD-401B-854E-2F2407E021F8}" type="slidenum">
              <a:rPr lang="en-US" altLang="en-US" smtClean="0"/>
              <a:pPr>
                <a:spcBef>
                  <a:spcPct val="0"/>
                </a:spcBef>
              </a:pPr>
              <a:t>130</a:t>
            </a:fld>
            <a:endParaRPr lang="en-US" altLang="en-US"/>
          </a:p>
        </p:txBody>
      </p:sp>
      <p:sp>
        <p:nvSpPr>
          <p:cNvPr id="167939" name="Rectangle 2">
            <a:extLst>
              <a:ext uri="{FF2B5EF4-FFF2-40B4-BE49-F238E27FC236}">
                <a16:creationId xmlns:a16="http://schemas.microsoft.com/office/drawing/2014/main" id="{6A293C3A-2AA7-4A4D-AB65-AE1D8AB87DB3}"/>
              </a:ext>
            </a:extLst>
          </p:cNvPr>
          <p:cNvSpPr>
            <a:spLocks noGrp="1" noRot="1" noChangeAspect="1" noChangeArrowheads="1" noTextEdit="1"/>
          </p:cNvSpPr>
          <p:nvPr>
            <p:ph type="sldImg"/>
          </p:nvPr>
        </p:nvSpPr>
        <p:spPr>
          <a:ln/>
        </p:spPr>
      </p:sp>
      <p:sp>
        <p:nvSpPr>
          <p:cNvPr id="167940" name="Rectangle 3">
            <a:extLst>
              <a:ext uri="{FF2B5EF4-FFF2-40B4-BE49-F238E27FC236}">
                <a16:creationId xmlns:a16="http://schemas.microsoft.com/office/drawing/2014/main" id="{ECB9B140-6947-44AC-A1C0-A262D528764D}"/>
              </a:ext>
            </a:extLst>
          </p:cNvPr>
          <p:cNvSpPr>
            <a:spLocks noGrp="1" noChangeArrowheads="1"/>
          </p:cNvSpPr>
          <p:nvPr>
            <p:ph type="body" idx="1"/>
          </p:nvPr>
        </p:nvSpPr>
        <p:spPr>
          <a:noFill/>
        </p:spPr>
        <p:txBody>
          <a:bodyPr/>
          <a:lstStyle/>
          <a:p>
            <a:pPr eaLnBrk="1" hangingPunct="1">
              <a:buFontTx/>
              <a:buChar char="•"/>
            </a:pPr>
            <a:r>
              <a:rPr lang="en-US" altLang="en-US">
                <a:latin typeface="Arial" panose="020B0604020202020204" pitchFamily="34" charset="0"/>
              </a:rPr>
              <a:t>On this page you will: (read slide)</a:t>
            </a:r>
          </a:p>
          <a:p>
            <a:pPr eaLnBrk="1" hangingPunct="1">
              <a:buFontTx/>
              <a:buChar char="•"/>
            </a:pPr>
            <a:endParaRPr lang="en-US" altLang="en-US">
              <a:latin typeface="Arial" panose="020B0604020202020204" pitchFamily="34" charset="0"/>
            </a:endParaRPr>
          </a:p>
          <a:p>
            <a:pPr eaLnBrk="1" hangingPunct="1">
              <a:buFontTx/>
              <a:buChar char="•"/>
            </a:pPr>
            <a:r>
              <a:rPr lang="en-US" altLang="en-US">
                <a:latin typeface="Arial" panose="020B0604020202020204" pitchFamily="34" charset="0"/>
              </a:rPr>
              <a:t>“Safety Net” is the 6 boxes at the bottom of the page – if you cannot check all of the boxes, then the student does not qualify for special education services</a:t>
            </a:r>
          </a:p>
          <a:p>
            <a:pPr lvl="1" eaLnBrk="1" hangingPunct="1">
              <a:buFontTx/>
              <a:buChar char="•"/>
            </a:pPr>
            <a:r>
              <a:rPr lang="en-US" altLang="en-US">
                <a:latin typeface="Arial" panose="020B0604020202020204" pitchFamily="34" charset="0"/>
              </a:rPr>
              <a:t>Exclusionary factors must be considered before determining eligibility</a:t>
            </a:r>
          </a:p>
          <a:p>
            <a:pPr eaLnBrk="1" hangingPunct="1"/>
            <a:endParaRPr lang="en-US" altLang="en-US">
              <a:latin typeface="Arial" panose="020B0604020202020204" pitchFamily="34" charset="0"/>
            </a:endParaRPr>
          </a:p>
          <a:p>
            <a:pPr eaLnBrk="1" hangingPunct="1">
              <a:buFontTx/>
              <a:buChar char="•"/>
            </a:pPr>
            <a:r>
              <a:rPr lang="en-US" altLang="en-US">
                <a:latin typeface="Arial" panose="020B0604020202020204" pitchFamily="34" charset="0"/>
              </a:rPr>
              <a:t>Discuss multiple disabilities </a:t>
            </a:r>
          </a:p>
          <a:p>
            <a:pPr eaLnBrk="1" hangingPunct="1">
              <a:buFontTx/>
              <a:buChar char="•"/>
            </a:pPr>
            <a:endParaRPr lang="en-US" altLang="en-US">
              <a:latin typeface="Arial" panose="020B0604020202020204" pitchFamily="34" charset="0"/>
            </a:endParaRPr>
          </a:p>
          <a:p>
            <a:pPr eaLnBrk="1" hangingPunct="1">
              <a:buFontTx/>
              <a:buChar char="•"/>
            </a:pPr>
            <a:r>
              <a:rPr lang="en-US" altLang="en-US">
                <a:latin typeface="Arial" panose="020B0604020202020204" pitchFamily="34" charset="0"/>
              </a:rPr>
              <a:t>Disability DOES NOT determine placement…that’s the reason you might see various eligibilities in the same classroom</a:t>
            </a:r>
          </a:p>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63692562"/>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a:extLst>
              <a:ext uri="{FF2B5EF4-FFF2-40B4-BE49-F238E27FC236}">
                <a16:creationId xmlns:a16="http://schemas.microsoft.com/office/drawing/2014/main" id="{68AC6714-D868-4851-BAEC-706805C96326}"/>
              </a:ext>
            </a:extLst>
          </p:cNvPr>
          <p:cNvSpPr>
            <a:spLocks noGrp="1" noRot="1" noChangeAspect="1" noTextEdit="1"/>
          </p:cNvSpPr>
          <p:nvPr>
            <p:ph type="sldImg"/>
          </p:nvPr>
        </p:nvSpPr>
        <p:spPr>
          <a:ln/>
        </p:spPr>
      </p:sp>
      <p:sp>
        <p:nvSpPr>
          <p:cNvPr id="165891" name="Notes Placeholder 2">
            <a:extLst>
              <a:ext uri="{FF2B5EF4-FFF2-40B4-BE49-F238E27FC236}">
                <a16:creationId xmlns:a16="http://schemas.microsoft.com/office/drawing/2014/main" id="{230C6CAC-1F62-4DAC-908A-D65B9225423F}"/>
              </a:ext>
            </a:extLst>
          </p:cNvPr>
          <p:cNvSpPr>
            <a:spLocks noGrp="1"/>
          </p:cNvSpPr>
          <p:nvPr>
            <p:ph type="body" idx="1"/>
          </p:nvPr>
        </p:nvSpPr>
        <p:spPr>
          <a:noFill/>
        </p:spPr>
        <p:txBody>
          <a:bodyPr/>
          <a:lstStyle/>
          <a:p>
            <a:r>
              <a:rPr lang="en-US" altLang="en-US">
                <a:latin typeface="Arial" panose="020B0604020202020204" pitchFamily="34" charset="0"/>
              </a:rPr>
              <a:t>Remind participants that for assessment reports, avoid any statements that lead to a perception of predetermination</a:t>
            </a:r>
          </a:p>
          <a:p>
            <a:endParaRPr lang="en-US" altLang="en-US">
              <a:latin typeface="Arial" panose="020B0604020202020204" pitchFamily="34" charset="0"/>
            </a:endParaRPr>
          </a:p>
          <a:p>
            <a:r>
              <a:rPr lang="en-US" altLang="en-US">
                <a:latin typeface="Arial" panose="020B0604020202020204" pitchFamily="34" charset="0"/>
              </a:rPr>
              <a:t>Remind participants that the “impact of disability” statements should not be put into a draft initial or re-evaluation</a:t>
            </a:r>
          </a:p>
        </p:txBody>
      </p:sp>
      <p:sp>
        <p:nvSpPr>
          <p:cNvPr id="165892" name="Slide Number Placeholder 3">
            <a:extLst>
              <a:ext uri="{FF2B5EF4-FFF2-40B4-BE49-F238E27FC236}">
                <a16:creationId xmlns:a16="http://schemas.microsoft.com/office/drawing/2014/main" id="{E4A09FE4-D519-452B-8AB6-744833D0B66B}"/>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SzPct val="25000"/>
            </a:pPr>
            <a:fld id="{64EB0F49-FDAC-4429-B6E1-1D39747E7AD7}" type="slidenum">
              <a:rPr lang="en-US" altLang="en-US" smtClean="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pPr>
                <a:buSzPct val="25000"/>
              </a:pPr>
              <a:t>131</a:t>
            </a:fld>
            <a:endParaRPr lang="en-US" altLang="en-US">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21527419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55A0468-7C00-482D-AD40-FCBC53BA7A8F}" type="slidenum">
              <a:rPr lang="en-US" smtClean="0"/>
              <a:pPr>
                <a:defRPr/>
              </a:pPr>
              <a:t>14</a:t>
            </a:fld>
            <a:endParaRPr lang="en-US"/>
          </a:p>
        </p:txBody>
      </p:sp>
    </p:spTree>
    <p:extLst>
      <p:ext uri="{BB962C8B-B14F-4D97-AF65-F5344CB8AC3E}">
        <p14:creationId xmlns:p14="http://schemas.microsoft.com/office/powerpoint/2010/main" val="2933282421"/>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a:extLst>
              <a:ext uri="{FF2B5EF4-FFF2-40B4-BE49-F238E27FC236}">
                <a16:creationId xmlns:a16="http://schemas.microsoft.com/office/drawing/2014/main" id="{07F8607A-47CA-466E-B597-60D8B26A2133}"/>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A77D7FC-B5EE-49A6-A156-D455F6C501F4}" type="slidenum">
              <a:rPr lang="en-US" altLang="en-US" smtClean="0"/>
              <a:pPr>
                <a:spcBef>
                  <a:spcPct val="0"/>
                </a:spcBef>
              </a:pPr>
              <a:t>132</a:t>
            </a:fld>
            <a:endParaRPr lang="en-US" altLang="en-US"/>
          </a:p>
        </p:txBody>
      </p:sp>
      <p:sp>
        <p:nvSpPr>
          <p:cNvPr id="124931" name="Rectangle 7">
            <a:extLst>
              <a:ext uri="{FF2B5EF4-FFF2-40B4-BE49-F238E27FC236}">
                <a16:creationId xmlns:a16="http://schemas.microsoft.com/office/drawing/2014/main" id="{5929DA27-FE84-4A81-A61C-153DADB6EA39}"/>
              </a:ext>
            </a:extLst>
          </p:cNvPr>
          <p:cNvSpPr txBox="1">
            <a:spLocks noGrp="1" noChangeArrowheads="1"/>
          </p:cNvSpPr>
          <p:nvPr/>
        </p:nvSpPr>
        <p:spPr bwMode="auto">
          <a:xfrm>
            <a:off x="5267325" y="6659563"/>
            <a:ext cx="4029075" cy="350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068" tIns="46535" rIns="93068" bIns="46535" anchor="b"/>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2CAEF2C2-C2E4-43BE-B393-9C5470D90C30}" type="slidenum">
              <a:rPr lang="en-US" altLang="en-US">
                <a:latin typeface="Verdana" panose="020B0604030504040204" pitchFamily="34" charset="0"/>
                <a:cs typeface="Arial" panose="020B0604020202020204" pitchFamily="34" charset="0"/>
              </a:rPr>
              <a:pPr algn="r" eaLnBrk="1" hangingPunct="1">
                <a:spcBef>
                  <a:spcPct val="0"/>
                </a:spcBef>
              </a:pPr>
              <a:t>132</a:t>
            </a:fld>
            <a:endParaRPr lang="en-US" altLang="en-US">
              <a:latin typeface="Verdana" panose="020B0604030504040204" pitchFamily="34" charset="0"/>
              <a:cs typeface="Arial" panose="020B0604020202020204" pitchFamily="34" charset="0"/>
            </a:endParaRPr>
          </a:p>
        </p:txBody>
      </p:sp>
      <p:sp>
        <p:nvSpPr>
          <p:cNvPr id="124932" name="Rectangle 2">
            <a:extLst>
              <a:ext uri="{FF2B5EF4-FFF2-40B4-BE49-F238E27FC236}">
                <a16:creationId xmlns:a16="http://schemas.microsoft.com/office/drawing/2014/main" id="{90C5C1A2-EBAF-4A4C-8791-7D5B79719B40}"/>
              </a:ext>
            </a:extLst>
          </p:cNvPr>
          <p:cNvSpPr>
            <a:spLocks noGrp="1" noRot="1" noChangeAspect="1" noChangeArrowheads="1" noTextEdit="1"/>
          </p:cNvSpPr>
          <p:nvPr>
            <p:ph type="sldImg"/>
          </p:nvPr>
        </p:nvSpPr>
        <p:spPr>
          <a:ln/>
        </p:spPr>
      </p:sp>
      <p:sp>
        <p:nvSpPr>
          <p:cNvPr id="124933" name="Rectangle 3">
            <a:extLst>
              <a:ext uri="{FF2B5EF4-FFF2-40B4-BE49-F238E27FC236}">
                <a16:creationId xmlns:a16="http://schemas.microsoft.com/office/drawing/2014/main" id="{734FAB59-B511-43AA-B939-7B2F27E11602}"/>
              </a:ext>
            </a:extLst>
          </p:cNvPr>
          <p:cNvSpPr>
            <a:spLocks noGrp="1" noChangeArrowheads="1"/>
          </p:cNvSpPr>
          <p:nvPr>
            <p:ph type="body" idx="1"/>
          </p:nvPr>
        </p:nvSpPr>
        <p:spPr>
          <a:noFill/>
        </p:spPr>
        <p:txBody>
          <a:bodyPr lIns="93068" tIns="46535" rIns="93068" bIns="46535"/>
          <a:lstStyle/>
          <a:p>
            <a:pPr eaLnBrk="1" hangingPunct="1">
              <a:buFontTx/>
              <a:buChar char="•"/>
            </a:pPr>
            <a:r>
              <a:rPr lang="en-US" altLang="en-US">
                <a:latin typeface="Arial" panose="020B0604020202020204" pitchFamily="34" charset="0"/>
              </a:rPr>
              <a:t>There are 14 disabilities for which a child may be found eligible for special education</a:t>
            </a:r>
          </a:p>
          <a:p>
            <a:pPr eaLnBrk="1" hangingPunct="1">
              <a:buFontTx/>
              <a:buChar char="•"/>
            </a:pPr>
            <a:endParaRPr lang="en-US" altLang="en-US">
              <a:latin typeface="Arial" panose="020B0604020202020204" pitchFamily="34" charset="0"/>
            </a:endParaRPr>
          </a:p>
          <a:p>
            <a:pPr eaLnBrk="1" hangingPunct="1">
              <a:buFontTx/>
              <a:buChar char="•"/>
            </a:pPr>
            <a:r>
              <a:rPr lang="en-US" altLang="en-US">
                <a:latin typeface="Arial" panose="020B0604020202020204" pitchFamily="34" charset="0"/>
              </a:rPr>
              <a:t>Teachers can refer back to the initial IEP and/or psych report to find what is the specific psychological processing deficit</a:t>
            </a:r>
          </a:p>
        </p:txBody>
      </p:sp>
    </p:spTree>
    <p:extLst>
      <p:ext uri="{BB962C8B-B14F-4D97-AF65-F5344CB8AC3E}">
        <p14:creationId xmlns:p14="http://schemas.microsoft.com/office/powerpoint/2010/main" val="3872679833"/>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a:extLst>
              <a:ext uri="{FF2B5EF4-FFF2-40B4-BE49-F238E27FC236}">
                <a16:creationId xmlns:a16="http://schemas.microsoft.com/office/drawing/2014/main" id="{0A02BCF2-04D3-490B-B11A-513A900AAB17}"/>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77E60BA-858F-44C9-BE65-A59B035D7973}" type="slidenum">
              <a:rPr lang="en-US" altLang="en-US" smtClean="0"/>
              <a:pPr>
                <a:spcBef>
                  <a:spcPct val="0"/>
                </a:spcBef>
              </a:pPr>
              <a:t>133</a:t>
            </a:fld>
            <a:endParaRPr lang="en-US" altLang="en-US"/>
          </a:p>
        </p:txBody>
      </p:sp>
      <p:sp>
        <p:nvSpPr>
          <p:cNvPr id="126979" name="Rectangle 7">
            <a:extLst>
              <a:ext uri="{FF2B5EF4-FFF2-40B4-BE49-F238E27FC236}">
                <a16:creationId xmlns:a16="http://schemas.microsoft.com/office/drawing/2014/main" id="{EE53F383-0C33-4B58-B44D-2C83EF5DCA87}"/>
              </a:ext>
            </a:extLst>
          </p:cNvPr>
          <p:cNvSpPr txBox="1">
            <a:spLocks noGrp="1" noChangeArrowheads="1"/>
          </p:cNvSpPr>
          <p:nvPr/>
        </p:nvSpPr>
        <p:spPr bwMode="auto">
          <a:xfrm>
            <a:off x="5267325" y="6659563"/>
            <a:ext cx="4029075" cy="350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068" tIns="46535" rIns="93068" bIns="46535" anchor="b"/>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E5B1CC8B-EE72-40F0-9D0D-AFA0545D7E77}" type="slidenum">
              <a:rPr lang="en-US" altLang="en-US">
                <a:latin typeface="Verdana" panose="020B0604030504040204" pitchFamily="34" charset="0"/>
                <a:cs typeface="Arial" panose="020B0604020202020204" pitchFamily="34" charset="0"/>
              </a:rPr>
              <a:pPr algn="r" eaLnBrk="1" hangingPunct="1">
                <a:spcBef>
                  <a:spcPct val="0"/>
                </a:spcBef>
              </a:pPr>
              <a:t>133</a:t>
            </a:fld>
            <a:endParaRPr lang="en-US" altLang="en-US">
              <a:latin typeface="Verdana" panose="020B0604030504040204" pitchFamily="34" charset="0"/>
              <a:cs typeface="Arial" panose="020B0604020202020204" pitchFamily="34" charset="0"/>
            </a:endParaRPr>
          </a:p>
        </p:txBody>
      </p:sp>
      <p:sp>
        <p:nvSpPr>
          <p:cNvPr id="126980" name="Rectangle 2">
            <a:extLst>
              <a:ext uri="{FF2B5EF4-FFF2-40B4-BE49-F238E27FC236}">
                <a16:creationId xmlns:a16="http://schemas.microsoft.com/office/drawing/2014/main" id="{FCD8B2F6-324E-4838-A57E-3059FD293A2C}"/>
              </a:ext>
            </a:extLst>
          </p:cNvPr>
          <p:cNvSpPr>
            <a:spLocks noGrp="1" noRot="1" noChangeAspect="1" noChangeArrowheads="1" noTextEdit="1"/>
          </p:cNvSpPr>
          <p:nvPr>
            <p:ph type="sldImg"/>
          </p:nvPr>
        </p:nvSpPr>
        <p:spPr>
          <a:xfrm>
            <a:off x="2895600" y="527050"/>
            <a:ext cx="3502025" cy="2627313"/>
          </a:xfrm>
          <a:ln/>
        </p:spPr>
      </p:sp>
      <p:sp>
        <p:nvSpPr>
          <p:cNvPr id="126981" name="Rectangle 3">
            <a:extLst>
              <a:ext uri="{FF2B5EF4-FFF2-40B4-BE49-F238E27FC236}">
                <a16:creationId xmlns:a16="http://schemas.microsoft.com/office/drawing/2014/main" id="{F4A6A457-4E09-4BB5-B70A-ED15B523205C}"/>
              </a:ext>
            </a:extLst>
          </p:cNvPr>
          <p:cNvSpPr>
            <a:spLocks noGrp="1" noChangeArrowheads="1"/>
          </p:cNvSpPr>
          <p:nvPr>
            <p:ph type="body" idx="1"/>
          </p:nvPr>
        </p:nvSpPr>
        <p:spPr>
          <a:xfrm>
            <a:off x="1239838" y="3330575"/>
            <a:ext cx="6816725" cy="3152775"/>
          </a:xfrm>
          <a:noFill/>
        </p:spPr>
        <p:txBody>
          <a:bodyPr lIns="93068" tIns="46535" rIns="93068" bIns="46535"/>
          <a:lstStyle/>
          <a:p>
            <a:pPr eaLnBrk="1" hangingPunct="1">
              <a:buFontTx/>
              <a:buChar char="•"/>
            </a:pPr>
            <a:r>
              <a:rPr lang="en-US" altLang="en-US" sz="1400">
                <a:latin typeface="Arial" panose="020B0604020202020204" pitchFamily="34" charset="0"/>
              </a:rPr>
              <a:t>Developmental Delay (DD) – not to be used for children older than 3 years, 8 months</a:t>
            </a:r>
          </a:p>
          <a:p>
            <a:pPr lvl="1" eaLnBrk="1" hangingPunct="1">
              <a:buFontTx/>
              <a:buChar char="•"/>
            </a:pPr>
            <a:r>
              <a:rPr lang="en-US" altLang="en-US" sz="1400">
                <a:latin typeface="Arial" panose="020B0604020202020204" pitchFamily="34" charset="0"/>
              </a:rPr>
              <a:t>Primarily used for students referred from Early Start and Regional Center. </a:t>
            </a:r>
          </a:p>
        </p:txBody>
      </p:sp>
    </p:spTree>
    <p:extLst>
      <p:ext uri="{BB962C8B-B14F-4D97-AF65-F5344CB8AC3E}">
        <p14:creationId xmlns:p14="http://schemas.microsoft.com/office/powerpoint/2010/main" val="583896817"/>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a:extLst>
              <a:ext uri="{FF2B5EF4-FFF2-40B4-BE49-F238E27FC236}">
                <a16:creationId xmlns:a16="http://schemas.microsoft.com/office/drawing/2014/main" id="{4B29928A-C515-4CB4-97DA-C90EEE54064F}"/>
              </a:ext>
            </a:extLst>
          </p:cNvPr>
          <p:cNvSpPr>
            <a:spLocks noGrp="1" noRot="1" noChangeAspect="1" noTextEdit="1"/>
          </p:cNvSpPr>
          <p:nvPr>
            <p:ph type="sldImg"/>
          </p:nvPr>
        </p:nvSpPr>
        <p:spPr>
          <a:ln/>
        </p:spPr>
      </p:sp>
      <p:sp>
        <p:nvSpPr>
          <p:cNvPr id="178179" name="Notes Placeholder 2">
            <a:extLst>
              <a:ext uri="{FF2B5EF4-FFF2-40B4-BE49-F238E27FC236}">
                <a16:creationId xmlns:a16="http://schemas.microsoft.com/office/drawing/2014/main" id="{91F96E57-34C8-41D8-B7DD-1CCC80CC6864}"/>
              </a:ext>
            </a:extLst>
          </p:cNvPr>
          <p:cNvSpPr>
            <a:spLocks noGrp="1"/>
          </p:cNvSpPr>
          <p:nvPr>
            <p:ph type="body" idx="1"/>
          </p:nvPr>
        </p:nvSpPr>
        <p:spPr>
          <a:noFill/>
        </p:spPr>
        <p:txBody>
          <a:bodyPr/>
          <a:lstStyle/>
          <a:p>
            <a:endParaRPr lang="en-US" altLang="en-US" dirty="0">
              <a:latin typeface="Arial" panose="020B0604020202020204" pitchFamily="34" charset="0"/>
            </a:endParaRPr>
          </a:p>
        </p:txBody>
      </p:sp>
      <p:sp>
        <p:nvSpPr>
          <p:cNvPr id="178180" name="Slide Number Placeholder 3">
            <a:extLst>
              <a:ext uri="{FF2B5EF4-FFF2-40B4-BE49-F238E27FC236}">
                <a16:creationId xmlns:a16="http://schemas.microsoft.com/office/drawing/2014/main" id="{AE3E9DA7-40B1-4A19-A399-E53DE2A8AB1B}"/>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8C6C5A8-0614-4EBB-9C5E-281C92ED78C1}" type="slidenum">
              <a:rPr lang="en-US" altLang="en-US" smtClean="0"/>
              <a:pPr>
                <a:spcBef>
                  <a:spcPct val="0"/>
                </a:spcBef>
              </a:pPr>
              <a:t>134</a:t>
            </a:fld>
            <a:endParaRPr lang="en-US" altLang="en-US"/>
          </a:p>
        </p:txBody>
      </p:sp>
    </p:spTree>
    <p:extLst>
      <p:ext uri="{BB962C8B-B14F-4D97-AF65-F5344CB8AC3E}">
        <p14:creationId xmlns:p14="http://schemas.microsoft.com/office/powerpoint/2010/main" val="3720090448"/>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a:extLst>
              <a:ext uri="{FF2B5EF4-FFF2-40B4-BE49-F238E27FC236}">
                <a16:creationId xmlns:a16="http://schemas.microsoft.com/office/drawing/2014/main" id="{27152C9A-77F6-4F94-9DC1-66AB9976AF2E}"/>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0097E7B-5F7C-4228-8348-B4F406BBD6DA}" type="slidenum">
              <a:rPr lang="en-US" altLang="en-US" smtClean="0"/>
              <a:pPr>
                <a:spcBef>
                  <a:spcPct val="0"/>
                </a:spcBef>
              </a:pPr>
              <a:t>135</a:t>
            </a:fld>
            <a:endParaRPr lang="en-US" altLang="en-US"/>
          </a:p>
        </p:txBody>
      </p:sp>
      <p:sp>
        <p:nvSpPr>
          <p:cNvPr id="180227" name="Rectangle 2">
            <a:extLst>
              <a:ext uri="{FF2B5EF4-FFF2-40B4-BE49-F238E27FC236}">
                <a16:creationId xmlns:a16="http://schemas.microsoft.com/office/drawing/2014/main" id="{D048FF4A-ED89-4CFD-937D-6632AA915826}"/>
              </a:ext>
            </a:extLst>
          </p:cNvPr>
          <p:cNvSpPr>
            <a:spLocks noGrp="1" noRot="1" noChangeAspect="1" noChangeArrowheads="1" noTextEdit="1"/>
          </p:cNvSpPr>
          <p:nvPr>
            <p:ph type="sldImg"/>
          </p:nvPr>
        </p:nvSpPr>
        <p:spPr>
          <a:ln/>
        </p:spPr>
      </p:sp>
      <p:sp>
        <p:nvSpPr>
          <p:cNvPr id="180228" name="Rectangle 3">
            <a:extLst>
              <a:ext uri="{FF2B5EF4-FFF2-40B4-BE49-F238E27FC236}">
                <a16:creationId xmlns:a16="http://schemas.microsoft.com/office/drawing/2014/main" id="{E03862CA-EBCB-4255-92BF-8CF41880988C}"/>
              </a:ext>
            </a:extLst>
          </p:cNvPr>
          <p:cNvSpPr>
            <a:spLocks noGrp="1" noChangeArrowheads="1"/>
          </p:cNvSpPr>
          <p:nvPr>
            <p:ph type="body" idx="1"/>
          </p:nvPr>
        </p:nvSpPr>
        <p:spPr>
          <a:noFill/>
        </p:spPr>
        <p:txBody>
          <a:bodyPr/>
          <a:lstStyle/>
          <a:p>
            <a:pPr eaLnBrk="1" hangingPunct="1">
              <a:buFontTx/>
              <a:buChar char="•"/>
            </a:pPr>
            <a:r>
              <a:rPr lang="en-US" altLang="en-US">
                <a:latin typeface="Arial" panose="020B0604020202020204" pitchFamily="34" charset="0"/>
              </a:rPr>
              <a:t>Achievement dates for goals</a:t>
            </a:r>
          </a:p>
        </p:txBody>
      </p:sp>
    </p:spTree>
    <p:extLst>
      <p:ext uri="{BB962C8B-B14F-4D97-AF65-F5344CB8AC3E}">
        <p14:creationId xmlns:p14="http://schemas.microsoft.com/office/powerpoint/2010/main" val="595633861"/>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a:extLst>
              <a:ext uri="{FF2B5EF4-FFF2-40B4-BE49-F238E27FC236}">
                <a16:creationId xmlns:a16="http://schemas.microsoft.com/office/drawing/2014/main" id="{8CE20F0C-6DF8-494D-9225-74B41A290C1C}"/>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1602A04-872B-4EF1-A446-24B8C87B19B0}" type="slidenum">
              <a:rPr lang="en-US" altLang="en-US" smtClean="0"/>
              <a:pPr>
                <a:spcBef>
                  <a:spcPct val="0"/>
                </a:spcBef>
              </a:pPr>
              <a:t>136</a:t>
            </a:fld>
            <a:endParaRPr lang="en-US" altLang="en-US"/>
          </a:p>
        </p:txBody>
      </p:sp>
      <p:sp>
        <p:nvSpPr>
          <p:cNvPr id="182275" name="Rectangle 2">
            <a:extLst>
              <a:ext uri="{FF2B5EF4-FFF2-40B4-BE49-F238E27FC236}">
                <a16:creationId xmlns:a16="http://schemas.microsoft.com/office/drawing/2014/main" id="{82101777-839B-441D-BE30-18444CE14CD3}"/>
              </a:ext>
            </a:extLst>
          </p:cNvPr>
          <p:cNvSpPr>
            <a:spLocks noGrp="1" noRot="1" noChangeAspect="1" noChangeArrowheads="1" noTextEdit="1"/>
          </p:cNvSpPr>
          <p:nvPr>
            <p:ph type="sldImg"/>
          </p:nvPr>
        </p:nvSpPr>
        <p:spPr>
          <a:ln/>
        </p:spPr>
      </p:sp>
      <p:sp>
        <p:nvSpPr>
          <p:cNvPr id="182276" name="Rectangle 3">
            <a:extLst>
              <a:ext uri="{FF2B5EF4-FFF2-40B4-BE49-F238E27FC236}">
                <a16:creationId xmlns:a16="http://schemas.microsoft.com/office/drawing/2014/main" id="{8FA8FE2E-B965-4CD7-942A-B44F59B0F272}"/>
              </a:ext>
            </a:extLst>
          </p:cNvPr>
          <p:cNvSpPr>
            <a:spLocks noGrp="1" noChangeArrowheads="1"/>
          </p:cNvSpPr>
          <p:nvPr>
            <p:ph type="body" idx="1"/>
          </p:nvPr>
        </p:nvSpPr>
        <p:spPr>
          <a:noFill/>
        </p:spPr>
        <p:txBody>
          <a:bodyPr/>
          <a:lstStyle/>
          <a:p>
            <a:pPr eaLnBrk="1" hangingPunct="1">
              <a:buFontTx/>
              <a:buChar char="•"/>
            </a:pPr>
            <a:r>
              <a:rPr lang="en-US" altLang="en-US">
                <a:latin typeface="Arial" panose="020B0604020202020204" pitchFamily="34" charset="0"/>
              </a:rPr>
              <a:t>Goals for students receiving instruction in the general education curriculum must be written to grade level standards</a:t>
            </a:r>
          </a:p>
          <a:p>
            <a:pPr eaLnBrk="1" hangingPunct="1">
              <a:buFontTx/>
              <a:buChar char="•"/>
            </a:pPr>
            <a:endParaRPr lang="en-US" altLang="en-US">
              <a:latin typeface="Arial" panose="020B0604020202020204" pitchFamily="34" charset="0"/>
            </a:endParaRPr>
          </a:p>
          <a:p>
            <a:pPr eaLnBrk="1" hangingPunct="1">
              <a:buFontTx/>
              <a:buChar char="•"/>
            </a:pPr>
            <a:r>
              <a:rPr lang="en-US" altLang="en-US">
                <a:latin typeface="Arial" panose="020B0604020202020204" pitchFamily="34" charset="0"/>
              </a:rPr>
              <a:t>Goals for students receiving instruction in the alternate curriculum should be based on the student’s ability level</a:t>
            </a:r>
          </a:p>
          <a:p>
            <a:pPr eaLnBrk="1" hangingPunct="1">
              <a:buFontTx/>
              <a:buChar char="•"/>
            </a:pPr>
            <a:endParaRPr lang="en-US" altLang="en-US">
              <a:latin typeface="Arial" panose="020B0604020202020204" pitchFamily="34" charset="0"/>
            </a:endParaRPr>
          </a:p>
          <a:p>
            <a:pPr eaLnBrk="1" hangingPunct="1">
              <a:buFontTx/>
              <a:buChar char="•"/>
            </a:pPr>
            <a:r>
              <a:rPr lang="en-US" altLang="en-US">
                <a:latin typeface="Arial" panose="020B0604020202020204" pitchFamily="34" charset="0"/>
              </a:rPr>
              <a:t>Goals for students receiving instruction in the Preschool curriculum should be based on the student’s skill level.  </a:t>
            </a:r>
          </a:p>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737457328"/>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a:extLst>
              <a:ext uri="{FF2B5EF4-FFF2-40B4-BE49-F238E27FC236}">
                <a16:creationId xmlns:a16="http://schemas.microsoft.com/office/drawing/2014/main" id="{6CA4AE4A-B8F8-4243-A176-14516FDDDD7D}"/>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B596631-4A5A-44A6-8FD2-454EA2E8B710}" type="slidenum">
              <a:rPr lang="en-US" altLang="en-US" smtClean="0"/>
              <a:pPr>
                <a:spcBef>
                  <a:spcPct val="0"/>
                </a:spcBef>
              </a:pPr>
              <a:t>137</a:t>
            </a:fld>
            <a:endParaRPr lang="en-US" altLang="en-US"/>
          </a:p>
        </p:txBody>
      </p:sp>
      <p:sp>
        <p:nvSpPr>
          <p:cNvPr id="184323" name="Rectangle 2">
            <a:extLst>
              <a:ext uri="{FF2B5EF4-FFF2-40B4-BE49-F238E27FC236}">
                <a16:creationId xmlns:a16="http://schemas.microsoft.com/office/drawing/2014/main" id="{A4A277EB-9BD7-4321-A138-7658435B7F9A}"/>
              </a:ext>
            </a:extLst>
          </p:cNvPr>
          <p:cNvSpPr>
            <a:spLocks noGrp="1" noRot="1" noChangeAspect="1" noChangeArrowheads="1" noTextEdit="1"/>
          </p:cNvSpPr>
          <p:nvPr>
            <p:ph type="sldImg"/>
          </p:nvPr>
        </p:nvSpPr>
        <p:spPr>
          <a:ln/>
        </p:spPr>
      </p:sp>
      <p:sp>
        <p:nvSpPr>
          <p:cNvPr id="184324" name="Rectangle 3">
            <a:extLst>
              <a:ext uri="{FF2B5EF4-FFF2-40B4-BE49-F238E27FC236}">
                <a16:creationId xmlns:a16="http://schemas.microsoft.com/office/drawing/2014/main" id="{17C20959-DFB4-4E4C-9BC1-43E0FD0B95DB}"/>
              </a:ext>
            </a:extLst>
          </p:cNvPr>
          <p:cNvSpPr>
            <a:spLocks noGrp="1" noChangeArrowheads="1"/>
          </p:cNvSpPr>
          <p:nvPr>
            <p:ph type="body" idx="1"/>
          </p:nvPr>
        </p:nvSpPr>
        <p:spPr>
          <a:noFill/>
        </p:spPr>
        <p:txBody>
          <a:bodyPr/>
          <a:lstStyle/>
          <a:p>
            <a:pPr eaLnBrk="1" hangingPunct="1">
              <a:buFontTx/>
              <a:buChar char="•"/>
            </a:pPr>
            <a:r>
              <a:rPr lang="en-US" altLang="en-US">
                <a:latin typeface="Arial" panose="020B0604020202020204" pitchFamily="34" charset="0"/>
              </a:rPr>
              <a:t>IEP goals for students instructed in the general education curriculum may be written in the areas noted on the slide</a:t>
            </a:r>
          </a:p>
          <a:p>
            <a:pPr eaLnBrk="1" hangingPunct="1">
              <a:buFontTx/>
              <a:buChar char="•"/>
            </a:pPr>
            <a:endParaRPr lang="en-US" altLang="en-US">
              <a:latin typeface="Arial" panose="020B0604020202020204" pitchFamily="34" charset="0"/>
            </a:endParaRPr>
          </a:p>
          <a:p>
            <a:pPr eaLnBrk="1" hangingPunct="1">
              <a:buFontTx/>
              <a:buChar char="•"/>
            </a:pPr>
            <a:r>
              <a:rPr lang="en-US" altLang="en-US">
                <a:latin typeface="Arial" panose="020B0604020202020204" pitchFamily="34" charset="0"/>
              </a:rPr>
              <a:t>Goals are only written in areas in which the student’s disability is impacting his/her ability to participate and make progress in the grade level curriculum</a:t>
            </a:r>
          </a:p>
          <a:p>
            <a:pPr eaLnBrk="1" hangingPunct="1">
              <a:buFontTx/>
              <a:buChar char="•"/>
            </a:pPr>
            <a:endParaRPr lang="en-US" altLang="en-US">
              <a:latin typeface="Arial" panose="020B0604020202020204" pitchFamily="34" charset="0"/>
            </a:endParaRPr>
          </a:p>
          <a:p>
            <a:pPr eaLnBrk="1" hangingPunct="1">
              <a:buFontTx/>
              <a:buChar char="•"/>
            </a:pPr>
            <a:r>
              <a:rPr lang="en-US" altLang="en-US">
                <a:latin typeface="Arial" panose="020B0604020202020204" pitchFamily="34" charset="0"/>
              </a:rPr>
              <a:t>If the student is performing within grade level expectations in a particular performance area, a goal should not be written in that area</a:t>
            </a:r>
          </a:p>
          <a:p>
            <a:pPr eaLnBrk="1" hangingPunct="1">
              <a:buFontTx/>
              <a:buChar char="•"/>
            </a:pPr>
            <a:endParaRPr lang="en-US" altLang="en-US">
              <a:latin typeface="Arial" panose="020B0604020202020204" pitchFamily="34" charset="0"/>
            </a:endParaRPr>
          </a:p>
          <a:p>
            <a:pPr eaLnBrk="1" hangingPunct="1">
              <a:buFontTx/>
              <a:buChar char="•"/>
            </a:pPr>
            <a:r>
              <a:rPr lang="en-US" altLang="en-US">
                <a:latin typeface="Arial" panose="020B0604020202020204" pitchFamily="34" charset="0"/>
              </a:rPr>
              <a:t>Goals for related services are written, as necessary, for the student to benefit from his or her educational program</a:t>
            </a:r>
          </a:p>
        </p:txBody>
      </p:sp>
    </p:spTree>
    <p:extLst>
      <p:ext uri="{BB962C8B-B14F-4D97-AF65-F5344CB8AC3E}">
        <p14:creationId xmlns:p14="http://schemas.microsoft.com/office/powerpoint/2010/main" val="1818032161"/>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a:extLst>
              <a:ext uri="{FF2B5EF4-FFF2-40B4-BE49-F238E27FC236}">
                <a16:creationId xmlns:a16="http://schemas.microsoft.com/office/drawing/2014/main" id="{09B9BD19-F142-48C4-B62F-1CD40FD868B3}"/>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70DA43A-9795-4930-9F1D-435798EB1C75}" type="slidenum">
              <a:rPr lang="en-US" altLang="en-US" smtClean="0"/>
              <a:pPr>
                <a:spcBef>
                  <a:spcPct val="0"/>
                </a:spcBef>
              </a:pPr>
              <a:t>138</a:t>
            </a:fld>
            <a:endParaRPr lang="en-US" altLang="en-US"/>
          </a:p>
        </p:txBody>
      </p:sp>
      <p:sp>
        <p:nvSpPr>
          <p:cNvPr id="186371" name="Rectangle 2">
            <a:extLst>
              <a:ext uri="{FF2B5EF4-FFF2-40B4-BE49-F238E27FC236}">
                <a16:creationId xmlns:a16="http://schemas.microsoft.com/office/drawing/2014/main" id="{B852D488-BF79-4451-80DE-3F7F0E6D7798}"/>
              </a:ext>
            </a:extLst>
          </p:cNvPr>
          <p:cNvSpPr>
            <a:spLocks noGrp="1" noRot="1" noChangeAspect="1" noChangeArrowheads="1" noTextEdit="1"/>
          </p:cNvSpPr>
          <p:nvPr>
            <p:ph type="sldImg"/>
          </p:nvPr>
        </p:nvSpPr>
        <p:spPr>
          <a:ln/>
        </p:spPr>
      </p:sp>
      <p:sp>
        <p:nvSpPr>
          <p:cNvPr id="186372" name="Rectangle 3">
            <a:extLst>
              <a:ext uri="{FF2B5EF4-FFF2-40B4-BE49-F238E27FC236}">
                <a16:creationId xmlns:a16="http://schemas.microsoft.com/office/drawing/2014/main" id="{213CF112-5582-41A3-B555-2182CBF28219}"/>
              </a:ext>
            </a:extLst>
          </p:cNvPr>
          <p:cNvSpPr>
            <a:spLocks noGrp="1" noChangeArrowheads="1"/>
          </p:cNvSpPr>
          <p:nvPr>
            <p:ph type="body" idx="1"/>
          </p:nvPr>
        </p:nvSpPr>
        <p:spPr>
          <a:noFill/>
        </p:spPr>
        <p:txBody>
          <a:bodyPr/>
          <a:lstStyle/>
          <a:p>
            <a:pPr eaLnBrk="1" hangingPunct="1">
              <a:buFontTx/>
              <a:buChar char="•"/>
            </a:pPr>
            <a:r>
              <a:rPr lang="en-US" altLang="en-US">
                <a:latin typeface="Arial" panose="020B0604020202020204" pitchFamily="34" charset="0"/>
              </a:rPr>
              <a:t>IEP goals for students instructed in the alternate curriculum must be written in the first four areas noted on the slide</a:t>
            </a:r>
          </a:p>
          <a:p>
            <a:pPr eaLnBrk="1" hangingPunct="1">
              <a:buFontTx/>
              <a:buChar char="•"/>
            </a:pPr>
            <a:endParaRPr lang="en-US" altLang="en-US">
              <a:latin typeface="Arial" panose="020B0604020202020204" pitchFamily="34" charset="0"/>
            </a:endParaRPr>
          </a:p>
          <a:p>
            <a:pPr eaLnBrk="1" hangingPunct="1">
              <a:buFontTx/>
              <a:buChar char="•"/>
            </a:pPr>
            <a:r>
              <a:rPr lang="en-US" altLang="en-US">
                <a:latin typeface="Arial" panose="020B0604020202020204" pitchFamily="34" charset="0"/>
              </a:rPr>
              <a:t>Additional goals may be written to address specific needs resulting from the student’s disability</a:t>
            </a:r>
          </a:p>
          <a:p>
            <a:pPr eaLnBrk="1" hangingPunct="1">
              <a:buFontTx/>
              <a:buChar char="•"/>
            </a:pPr>
            <a:endParaRPr lang="en-US" altLang="en-US">
              <a:latin typeface="Arial" panose="020B0604020202020204" pitchFamily="34" charset="0"/>
            </a:endParaRPr>
          </a:p>
          <a:p>
            <a:pPr eaLnBrk="1" hangingPunct="1">
              <a:buFontTx/>
              <a:buChar char="•"/>
            </a:pPr>
            <a:r>
              <a:rPr lang="en-US" altLang="en-US">
                <a:latin typeface="Arial" panose="020B0604020202020204" pitchFamily="34" charset="0"/>
              </a:rPr>
              <a:t>As previously stated, goals for related services are written, as necessary, for the student to benefit from his or her educational program</a:t>
            </a:r>
          </a:p>
          <a:p>
            <a:pPr eaLnBrk="1" hangingPunct="1"/>
            <a:endParaRPr lang="en-US" altLang="en-US">
              <a:latin typeface="Arial" panose="020B0604020202020204" pitchFamily="34" charset="0"/>
            </a:endParaRPr>
          </a:p>
          <a:p>
            <a:pPr eaLnBrk="1" hangingPunct="1">
              <a:buFontTx/>
              <a:buChar char="•"/>
            </a:pPr>
            <a:r>
              <a:rPr lang="en-US" altLang="en-US">
                <a:latin typeface="Arial" panose="020B0604020202020204" pitchFamily="34" charset="0"/>
              </a:rPr>
              <a:t>Vocational Ed goal: The purpose of Pre-Vocational Goals is to help train children in specific measurable skill building tasks. For some, the ability to organize, plan or stay on task in class does not come naturally to them. Pre-Vocational Goals can help a student learn how to master these skills so that when they enter middle school, they will be prepared to deal with an environment that no longer holds their hand and tells them what to do every minute in class.</a:t>
            </a:r>
          </a:p>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60351753"/>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a:extLst>
              <a:ext uri="{FF2B5EF4-FFF2-40B4-BE49-F238E27FC236}">
                <a16:creationId xmlns:a16="http://schemas.microsoft.com/office/drawing/2014/main" id="{4EFFD353-D173-4A8A-A793-EF6EA2B701E4}"/>
              </a:ext>
            </a:extLst>
          </p:cNvPr>
          <p:cNvSpPr>
            <a:spLocks noGrp="1" noRot="1" noChangeAspect="1" noTextEdit="1"/>
          </p:cNvSpPr>
          <p:nvPr>
            <p:ph type="sldImg"/>
          </p:nvPr>
        </p:nvSpPr>
        <p:spPr>
          <a:ln/>
        </p:spPr>
      </p:sp>
      <p:sp>
        <p:nvSpPr>
          <p:cNvPr id="188419" name="Notes Placeholder 2">
            <a:extLst>
              <a:ext uri="{FF2B5EF4-FFF2-40B4-BE49-F238E27FC236}">
                <a16:creationId xmlns:a16="http://schemas.microsoft.com/office/drawing/2014/main" id="{18B49F41-CBDB-4AFF-8E17-872FE7E5A0F9}"/>
              </a:ext>
            </a:extLst>
          </p:cNvPr>
          <p:cNvSpPr>
            <a:spLocks noGrp="1"/>
          </p:cNvSpPr>
          <p:nvPr>
            <p:ph type="body" idx="1"/>
          </p:nvPr>
        </p:nvSpPr>
        <p:spPr>
          <a:noFill/>
        </p:spPr>
        <p:txBody>
          <a:bodyPr/>
          <a:lstStyle/>
          <a:p>
            <a:r>
              <a:rPr lang="en-US" altLang="en-US">
                <a:latin typeface="Arial" panose="020B0604020202020204" pitchFamily="34" charset="0"/>
              </a:rPr>
              <a:t>Talk to the slide</a:t>
            </a:r>
          </a:p>
        </p:txBody>
      </p:sp>
      <p:sp>
        <p:nvSpPr>
          <p:cNvPr id="188420" name="Slide Number Placeholder 3">
            <a:extLst>
              <a:ext uri="{FF2B5EF4-FFF2-40B4-BE49-F238E27FC236}">
                <a16:creationId xmlns:a16="http://schemas.microsoft.com/office/drawing/2014/main" id="{9539F80A-71F2-4FC4-866D-97EE8FC418B9}"/>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FE703EB-5977-4FA4-871A-3B499ED7E074}" type="slidenum">
              <a:rPr lang="en-US" altLang="en-US" smtClean="0"/>
              <a:pPr>
                <a:spcBef>
                  <a:spcPct val="0"/>
                </a:spcBef>
              </a:pPr>
              <a:t>139</a:t>
            </a:fld>
            <a:endParaRPr lang="en-US" altLang="en-US"/>
          </a:p>
        </p:txBody>
      </p:sp>
    </p:spTree>
    <p:extLst>
      <p:ext uri="{BB962C8B-B14F-4D97-AF65-F5344CB8AC3E}">
        <p14:creationId xmlns:p14="http://schemas.microsoft.com/office/powerpoint/2010/main" val="878021811"/>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a:extLst>
              <a:ext uri="{FF2B5EF4-FFF2-40B4-BE49-F238E27FC236}">
                <a16:creationId xmlns:a16="http://schemas.microsoft.com/office/drawing/2014/main" id="{867932BA-7190-43B8-8B78-0028DCEE4C05}"/>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751FB64-D181-477C-8DBC-C7DB1CAB23C0}" type="slidenum">
              <a:rPr lang="en-US" altLang="en-US" smtClean="0"/>
              <a:pPr>
                <a:spcBef>
                  <a:spcPct val="0"/>
                </a:spcBef>
              </a:pPr>
              <a:t>140</a:t>
            </a:fld>
            <a:endParaRPr lang="en-US" altLang="en-US"/>
          </a:p>
        </p:txBody>
      </p:sp>
      <p:sp>
        <p:nvSpPr>
          <p:cNvPr id="190467" name="Rectangle 2">
            <a:extLst>
              <a:ext uri="{FF2B5EF4-FFF2-40B4-BE49-F238E27FC236}">
                <a16:creationId xmlns:a16="http://schemas.microsoft.com/office/drawing/2014/main" id="{8F7F6EA5-06BE-40D9-A308-9B3D2979D072}"/>
              </a:ext>
            </a:extLst>
          </p:cNvPr>
          <p:cNvSpPr>
            <a:spLocks noGrp="1" noRot="1" noChangeAspect="1" noChangeArrowheads="1" noTextEdit="1"/>
          </p:cNvSpPr>
          <p:nvPr>
            <p:ph type="sldImg"/>
          </p:nvPr>
        </p:nvSpPr>
        <p:spPr>
          <a:ln/>
        </p:spPr>
      </p:sp>
      <p:sp>
        <p:nvSpPr>
          <p:cNvPr id="190468" name="Rectangle 3">
            <a:extLst>
              <a:ext uri="{FF2B5EF4-FFF2-40B4-BE49-F238E27FC236}">
                <a16:creationId xmlns:a16="http://schemas.microsoft.com/office/drawing/2014/main" id="{7209A340-76A2-439B-950A-C067694313C6}"/>
              </a:ext>
            </a:extLst>
          </p:cNvPr>
          <p:cNvSpPr>
            <a:spLocks noGrp="1" noChangeArrowheads="1"/>
          </p:cNvSpPr>
          <p:nvPr>
            <p:ph type="body" idx="1"/>
          </p:nvPr>
        </p:nvSpPr>
        <p:spPr>
          <a:noFill/>
        </p:spPr>
        <p:txBody>
          <a:bodyPr/>
          <a:lstStyle/>
          <a:p>
            <a:pPr eaLnBrk="1" hangingPunct="1">
              <a:buFontTx/>
              <a:buChar char="•"/>
            </a:pPr>
            <a:r>
              <a:rPr lang="en-US" altLang="en-US">
                <a:latin typeface="Arial" panose="020B0604020202020204" pitchFamily="34" charset="0"/>
              </a:rPr>
              <a:t>Goals for related services may include, but are not limited to, the services noted on the slide</a:t>
            </a:r>
          </a:p>
        </p:txBody>
      </p:sp>
    </p:spTree>
    <p:extLst>
      <p:ext uri="{BB962C8B-B14F-4D97-AF65-F5344CB8AC3E}">
        <p14:creationId xmlns:p14="http://schemas.microsoft.com/office/powerpoint/2010/main" val="3616144041"/>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a:extLst>
              <a:ext uri="{FF2B5EF4-FFF2-40B4-BE49-F238E27FC236}">
                <a16:creationId xmlns:a16="http://schemas.microsoft.com/office/drawing/2014/main" id="{27091F09-946E-4A0C-8D8F-3AEFF8E0914B}"/>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5A72DB8-91B9-47F8-95F2-3795FB2B8A16}" type="slidenum">
              <a:rPr lang="en-US" altLang="en-US" smtClean="0"/>
              <a:pPr>
                <a:spcBef>
                  <a:spcPct val="0"/>
                </a:spcBef>
              </a:pPr>
              <a:t>141</a:t>
            </a:fld>
            <a:endParaRPr lang="en-US" altLang="en-US"/>
          </a:p>
        </p:txBody>
      </p:sp>
      <p:sp>
        <p:nvSpPr>
          <p:cNvPr id="192515" name="Rectangle 2">
            <a:extLst>
              <a:ext uri="{FF2B5EF4-FFF2-40B4-BE49-F238E27FC236}">
                <a16:creationId xmlns:a16="http://schemas.microsoft.com/office/drawing/2014/main" id="{DB815FDC-B260-48BA-9766-0360D89FDA6A}"/>
              </a:ext>
            </a:extLst>
          </p:cNvPr>
          <p:cNvSpPr>
            <a:spLocks noGrp="1" noRot="1" noChangeAspect="1" noChangeArrowheads="1" noTextEdit="1"/>
          </p:cNvSpPr>
          <p:nvPr>
            <p:ph type="sldImg"/>
          </p:nvPr>
        </p:nvSpPr>
        <p:spPr>
          <a:ln/>
        </p:spPr>
      </p:sp>
      <p:sp>
        <p:nvSpPr>
          <p:cNvPr id="192516" name="Rectangle 3">
            <a:extLst>
              <a:ext uri="{FF2B5EF4-FFF2-40B4-BE49-F238E27FC236}">
                <a16:creationId xmlns:a16="http://schemas.microsoft.com/office/drawing/2014/main" id="{73F33FCA-1D95-493C-861A-FB75DD57813C}"/>
              </a:ext>
            </a:extLst>
          </p:cNvPr>
          <p:cNvSpPr>
            <a:spLocks noGrp="1" noChangeArrowheads="1"/>
          </p:cNvSpPr>
          <p:nvPr>
            <p:ph type="body" idx="1"/>
          </p:nvPr>
        </p:nvSpPr>
        <p:spPr>
          <a:noFill/>
        </p:spPr>
        <p:txBody>
          <a:bodyPr/>
          <a:lstStyle/>
          <a:p>
            <a:pPr eaLnBrk="1" hangingPunct="1">
              <a:buFontTx/>
              <a:buChar char="•"/>
            </a:pPr>
            <a:r>
              <a:rPr lang="en-US" altLang="en-US">
                <a:latin typeface="Arial" panose="020B0604020202020204" pitchFamily="34" charset="0"/>
              </a:rPr>
              <a:t>PLPs provide information on what the student has learned and document the standards or skills the student needs to learn</a:t>
            </a:r>
          </a:p>
          <a:p>
            <a:pPr eaLnBrk="1" hangingPunct="1">
              <a:buFontTx/>
              <a:buChar char="•"/>
            </a:pPr>
            <a:endParaRPr lang="en-US" altLang="en-US">
              <a:latin typeface="Arial" panose="020B0604020202020204" pitchFamily="34" charset="0"/>
            </a:endParaRPr>
          </a:p>
          <a:p>
            <a:pPr eaLnBrk="1" hangingPunct="1">
              <a:buFontTx/>
              <a:buChar char="•"/>
            </a:pPr>
            <a:r>
              <a:rPr lang="en-US" altLang="en-US">
                <a:latin typeface="Arial" panose="020B0604020202020204" pitchFamily="34" charset="0"/>
              </a:rPr>
              <a:t>Goals are developed to address the needs that have been identified in the PLPs</a:t>
            </a:r>
          </a:p>
        </p:txBody>
      </p:sp>
    </p:spTree>
    <p:extLst>
      <p:ext uri="{BB962C8B-B14F-4D97-AF65-F5344CB8AC3E}">
        <p14:creationId xmlns:p14="http://schemas.microsoft.com/office/powerpoint/2010/main" val="2959298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55A0468-7C00-482D-AD40-FCBC53BA7A8F}" type="slidenum">
              <a:rPr lang="en-US" smtClean="0"/>
              <a:pPr>
                <a:defRPr/>
              </a:pPr>
              <a:t>15</a:t>
            </a:fld>
            <a:endParaRPr lang="en-US"/>
          </a:p>
        </p:txBody>
      </p:sp>
    </p:spTree>
    <p:extLst>
      <p:ext uri="{BB962C8B-B14F-4D97-AF65-F5344CB8AC3E}">
        <p14:creationId xmlns:p14="http://schemas.microsoft.com/office/powerpoint/2010/main" val="210637571"/>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a:extLst>
              <a:ext uri="{FF2B5EF4-FFF2-40B4-BE49-F238E27FC236}">
                <a16:creationId xmlns:a16="http://schemas.microsoft.com/office/drawing/2014/main" id="{083045E4-7B9D-457B-985C-386D793E2066}"/>
              </a:ext>
            </a:extLst>
          </p:cNvPr>
          <p:cNvSpPr>
            <a:spLocks noGrp="1" noRot="1" noChangeAspect="1" noTextEdit="1"/>
          </p:cNvSpPr>
          <p:nvPr>
            <p:ph type="sldImg"/>
          </p:nvPr>
        </p:nvSpPr>
        <p:spPr>
          <a:ln/>
        </p:spPr>
      </p:sp>
      <p:sp>
        <p:nvSpPr>
          <p:cNvPr id="196611" name="Notes Placeholder 2">
            <a:extLst>
              <a:ext uri="{FF2B5EF4-FFF2-40B4-BE49-F238E27FC236}">
                <a16:creationId xmlns:a16="http://schemas.microsoft.com/office/drawing/2014/main" id="{4E2556F5-654E-4BF9-B69D-AF447D637003}"/>
              </a:ext>
            </a:extLst>
          </p:cNvPr>
          <p:cNvSpPr>
            <a:spLocks noGrp="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Best practice to address older students who still need foundational reading addressed:</a:t>
            </a:r>
          </a:p>
          <a:p>
            <a:r>
              <a:rPr lang="en-US" altLang="en-US" dirty="0">
                <a:latin typeface="Arial" panose="020B0604020202020204" pitchFamily="34" charset="0"/>
              </a:rPr>
              <a:t>Write two goals, one out of level and the other one grade level addressing comprehension.</a:t>
            </a:r>
          </a:p>
          <a:p>
            <a:r>
              <a:rPr lang="en-US" altLang="en-US" dirty="0">
                <a:latin typeface="Arial" panose="020B0604020202020204" pitchFamily="34" charset="0"/>
              </a:rPr>
              <a:t>Make sure goals are attainable within one year. Explain to parents that addressing foundational reading skills will improve student’s reading abilities.</a:t>
            </a:r>
          </a:p>
          <a:p>
            <a:endParaRPr lang="en-US" altLang="en-US" dirty="0">
              <a:latin typeface="Arial" panose="020B0604020202020204" pitchFamily="34" charset="0"/>
            </a:endParaRPr>
          </a:p>
        </p:txBody>
      </p:sp>
      <p:sp>
        <p:nvSpPr>
          <p:cNvPr id="196612" name="Slide Number Placeholder 3">
            <a:extLst>
              <a:ext uri="{FF2B5EF4-FFF2-40B4-BE49-F238E27FC236}">
                <a16:creationId xmlns:a16="http://schemas.microsoft.com/office/drawing/2014/main" id="{614F916C-01A4-47C4-8902-2B4890D6A96C}"/>
              </a:ext>
            </a:extLst>
          </p:cNvPr>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7A327C0-B9D8-4E05-88C8-5CD0F4434B00}" type="slidenum">
              <a:rPr lang="en-US" altLang="en-US" smtClean="0">
                <a:latin typeface="Calibri" panose="020F0502020204030204" pitchFamily="34" charset="0"/>
                <a:ea typeface="MS PGothic" panose="020B0600070205080204" pitchFamily="34" charset="-128"/>
              </a:rPr>
              <a:pPr>
                <a:spcBef>
                  <a:spcPct val="0"/>
                </a:spcBef>
              </a:pPr>
              <a:t>142</a:t>
            </a:fld>
            <a:endParaRPr lang="en-US" altLang="en-US">
              <a:latin typeface="Calibri" panose="020F0502020204030204" pitchFamily="34" charset="0"/>
              <a:ea typeface="MS PGothic" panose="020B0600070205080204" pitchFamily="34" charset="-128"/>
            </a:endParaRPr>
          </a:p>
        </p:txBody>
      </p:sp>
    </p:spTree>
    <p:extLst>
      <p:ext uri="{BB962C8B-B14F-4D97-AF65-F5344CB8AC3E}">
        <p14:creationId xmlns:p14="http://schemas.microsoft.com/office/powerpoint/2010/main" val="3265791413"/>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a:extLst>
              <a:ext uri="{FF2B5EF4-FFF2-40B4-BE49-F238E27FC236}">
                <a16:creationId xmlns:a16="http://schemas.microsoft.com/office/drawing/2014/main" id="{098476CD-0530-4DCC-986C-B86B999226D8}"/>
              </a:ext>
            </a:extLst>
          </p:cNvPr>
          <p:cNvSpPr>
            <a:spLocks noGrp="1" noRot="1" noChangeAspect="1" noTextEdit="1"/>
          </p:cNvSpPr>
          <p:nvPr>
            <p:ph type="sldImg"/>
          </p:nvPr>
        </p:nvSpPr>
        <p:spPr>
          <a:ln/>
        </p:spPr>
      </p:sp>
      <p:sp>
        <p:nvSpPr>
          <p:cNvPr id="194563" name="Notes Placeholder 2">
            <a:extLst>
              <a:ext uri="{FF2B5EF4-FFF2-40B4-BE49-F238E27FC236}">
                <a16:creationId xmlns:a16="http://schemas.microsoft.com/office/drawing/2014/main" id="{9EFAB0C1-7663-40D1-9068-52E276A94CB8}"/>
              </a:ext>
            </a:extLst>
          </p:cNvPr>
          <p:cNvSpPr>
            <a:spLocks noGrp="1"/>
          </p:cNvSpPr>
          <p:nvPr>
            <p:ph type="body" idx="1"/>
          </p:nvPr>
        </p:nvSpPr>
        <p:spPr>
          <a:noFill/>
        </p:spPr>
        <p:txBody>
          <a:bodyPr/>
          <a:lstStyle/>
          <a:p>
            <a:pPr eaLnBrk="1" hangingPunct="1">
              <a:spcBef>
                <a:spcPct val="0"/>
              </a:spcBef>
            </a:pPr>
            <a:r>
              <a:rPr lang="en-US" altLang="en-US">
                <a:latin typeface="Arial" panose="020B0604020202020204" pitchFamily="34" charset="0"/>
              </a:rPr>
              <a:t>The goal is to write SMART goals aligned to the Common Core State Standards:</a:t>
            </a:r>
          </a:p>
          <a:p>
            <a:pPr eaLnBrk="1" hangingPunct="1">
              <a:spcBef>
                <a:spcPct val="0"/>
              </a:spcBef>
            </a:pPr>
            <a:r>
              <a:rPr lang="en-US" altLang="en-US">
                <a:latin typeface="Arial" panose="020B0604020202020204" pitchFamily="34" charset="0"/>
              </a:rPr>
              <a:t>Specific – not in general terms, but individualized to student needs</a:t>
            </a:r>
          </a:p>
          <a:p>
            <a:pPr eaLnBrk="1" hangingPunct="1">
              <a:spcBef>
                <a:spcPct val="0"/>
              </a:spcBef>
            </a:pPr>
            <a:r>
              <a:rPr lang="en-US" altLang="en-US">
                <a:latin typeface="Arial" panose="020B0604020202020204" pitchFamily="34" charset="0"/>
              </a:rPr>
              <a:t>Measurable – must be quantifiable and able to be measured. Non-example: Student will understand multiplication.</a:t>
            </a:r>
          </a:p>
          <a:p>
            <a:pPr eaLnBrk="1" hangingPunct="1">
              <a:spcBef>
                <a:spcPct val="0"/>
              </a:spcBef>
            </a:pPr>
            <a:r>
              <a:rPr lang="en-US" altLang="en-US">
                <a:latin typeface="Arial" panose="020B0604020202020204" pitchFamily="34" charset="0"/>
              </a:rPr>
              <a:t>Attainable given student’s present level of performance</a:t>
            </a:r>
          </a:p>
          <a:p>
            <a:pPr eaLnBrk="1" hangingPunct="1">
              <a:spcBef>
                <a:spcPct val="0"/>
              </a:spcBef>
            </a:pPr>
            <a:r>
              <a:rPr lang="en-US" altLang="en-US">
                <a:latin typeface="Arial" panose="020B0604020202020204" pitchFamily="34" charset="0"/>
              </a:rPr>
              <a:t>Relevant to student needs. There must be a direct link established between goals and PLP Area of Need.</a:t>
            </a:r>
          </a:p>
          <a:p>
            <a:pPr eaLnBrk="1" hangingPunct="1">
              <a:spcBef>
                <a:spcPct val="0"/>
              </a:spcBef>
            </a:pPr>
            <a:r>
              <a:rPr lang="en-US" altLang="en-US">
                <a:latin typeface="Arial" panose="020B0604020202020204" pitchFamily="34" charset="0"/>
              </a:rPr>
              <a:t>Time bound – what can realistically be achieved in a year’s time</a:t>
            </a:r>
          </a:p>
          <a:p>
            <a:endParaRPr lang="en-US" altLang="en-US">
              <a:latin typeface="Arial" panose="020B0604020202020204" pitchFamily="34" charset="0"/>
            </a:endParaRPr>
          </a:p>
        </p:txBody>
      </p:sp>
      <p:sp>
        <p:nvSpPr>
          <p:cNvPr id="194564" name="Slide Number Placeholder 3">
            <a:extLst>
              <a:ext uri="{FF2B5EF4-FFF2-40B4-BE49-F238E27FC236}">
                <a16:creationId xmlns:a16="http://schemas.microsoft.com/office/drawing/2014/main" id="{7961DDDB-C97D-42F3-981A-6A08CE703D7B}"/>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674C5DC-5647-45AE-962F-C12FA764FEC1}" type="slidenum">
              <a:rPr lang="en-US" altLang="en-US" smtClean="0"/>
              <a:pPr>
                <a:spcBef>
                  <a:spcPct val="0"/>
                </a:spcBef>
              </a:pPr>
              <a:t>143</a:t>
            </a:fld>
            <a:endParaRPr lang="en-US" altLang="en-US"/>
          </a:p>
        </p:txBody>
      </p:sp>
    </p:spTree>
    <p:extLst>
      <p:ext uri="{BB962C8B-B14F-4D97-AF65-F5344CB8AC3E}">
        <p14:creationId xmlns:p14="http://schemas.microsoft.com/office/powerpoint/2010/main" val="2712842439"/>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a:extLst>
              <a:ext uri="{FF2B5EF4-FFF2-40B4-BE49-F238E27FC236}">
                <a16:creationId xmlns:a16="http://schemas.microsoft.com/office/drawing/2014/main" id="{66C9EAE9-1DD4-41F4-BFBE-03E700870F32}"/>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DC66C2E-6F93-4C04-8998-DB98B3E9896C}" type="slidenum">
              <a:rPr lang="en-US" altLang="en-US" smtClean="0"/>
              <a:pPr>
                <a:spcBef>
                  <a:spcPct val="0"/>
                </a:spcBef>
              </a:pPr>
              <a:t>144</a:t>
            </a:fld>
            <a:endParaRPr lang="en-US" altLang="en-US"/>
          </a:p>
        </p:txBody>
      </p:sp>
      <p:sp>
        <p:nvSpPr>
          <p:cNvPr id="198659" name="Rectangle 2">
            <a:extLst>
              <a:ext uri="{FF2B5EF4-FFF2-40B4-BE49-F238E27FC236}">
                <a16:creationId xmlns:a16="http://schemas.microsoft.com/office/drawing/2014/main" id="{758A536D-321D-4356-B646-96BF086066D9}"/>
              </a:ext>
            </a:extLst>
          </p:cNvPr>
          <p:cNvSpPr>
            <a:spLocks noGrp="1" noRot="1" noChangeAspect="1" noChangeArrowheads="1" noTextEdit="1"/>
          </p:cNvSpPr>
          <p:nvPr>
            <p:ph type="sldImg"/>
          </p:nvPr>
        </p:nvSpPr>
        <p:spPr>
          <a:ln/>
        </p:spPr>
      </p:sp>
      <p:sp>
        <p:nvSpPr>
          <p:cNvPr id="198660" name="Rectangle 3">
            <a:extLst>
              <a:ext uri="{FF2B5EF4-FFF2-40B4-BE49-F238E27FC236}">
                <a16:creationId xmlns:a16="http://schemas.microsoft.com/office/drawing/2014/main" id="{3ED077A6-7EB5-4A04-96AA-8A6F91F1EC00}"/>
              </a:ext>
            </a:extLst>
          </p:cNvPr>
          <p:cNvSpPr>
            <a:spLocks noGrp="1" noChangeArrowheads="1"/>
          </p:cNvSpPr>
          <p:nvPr>
            <p:ph type="body" idx="1"/>
          </p:nvPr>
        </p:nvSpPr>
        <p:spPr>
          <a:noFill/>
        </p:spPr>
        <p:txBody>
          <a:bodyPr/>
          <a:lstStyle/>
          <a:p>
            <a:pPr eaLnBrk="1" hangingPunct="1">
              <a:buFontTx/>
              <a:buChar char="•"/>
            </a:pPr>
            <a:r>
              <a:rPr lang="en-US" altLang="en-US" dirty="0">
                <a:latin typeface="Arial" panose="020B0604020202020204" pitchFamily="34" charset="0"/>
              </a:rPr>
              <a:t>A SMART goal has the following components in it.  Speak to the slide.</a:t>
            </a:r>
          </a:p>
        </p:txBody>
      </p:sp>
    </p:spTree>
    <p:extLst>
      <p:ext uri="{BB962C8B-B14F-4D97-AF65-F5344CB8AC3E}">
        <p14:creationId xmlns:p14="http://schemas.microsoft.com/office/powerpoint/2010/main" val="1999909047"/>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a:extLst>
              <a:ext uri="{FF2B5EF4-FFF2-40B4-BE49-F238E27FC236}">
                <a16:creationId xmlns:a16="http://schemas.microsoft.com/office/drawing/2014/main" id="{57C226EE-37CE-4064-869C-0D0445B55719}"/>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F856B98-444B-408E-A726-344EF8600C4D}" type="slidenum">
              <a:rPr lang="en-US" altLang="en-US" smtClean="0"/>
              <a:pPr>
                <a:spcBef>
                  <a:spcPct val="0"/>
                </a:spcBef>
              </a:pPr>
              <a:t>145</a:t>
            </a:fld>
            <a:endParaRPr lang="en-US" altLang="en-US"/>
          </a:p>
        </p:txBody>
      </p:sp>
      <p:sp>
        <p:nvSpPr>
          <p:cNvPr id="200707" name="Rectangle 2">
            <a:extLst>
              <a:ext uri="{FF2B5EF4-FFF2-40B4-BE49-F238E27FC236}">
                <a16:creationId xmlns:a16="http://schemas.microsoft.com/office/drawing/2014/main" id="{23DBEFD4-124B-4772-B371-C20EDE8E7A9B}"/>
              </a:ext>
            </a:extLst>
          </p:cNvPr>
          <p:cNvSpPr>
            <a:spLocks noGrp="1" noRot="1" noChangeAspect="1" noChangeArrowheads="1" noTextEdit="1"/>
          </p:cNvSpPr>
          <p:nvPr>
            <p:ph type="sldImg"/>
          </p:nvPr>
        </p:nvSpPr>
        <p:spPr>
          <a:ln/>
        </p:spPr>
      </p:sp>
      <p:sp>
        <p:nvSpPr>
          <p:cNvPr id="200708" name="Rectangle 3">
            <a:extLst>
              <a:ext uri="{FF2B5EF4-FFF2-40B4-BE49-F238E27FC236}">
                <a16:creationId xmlns:a16="http://schemas.microsoft.com/office/drawing/2014/main" id="{66884A44-4A02-4C0A-BDD9-519A0A13F3CF}"/>
              </a:ext>
            </a:extLst>
          </p:cNvPr>
          <p:cNvSpPr>
            <a:spLocks noGrp="1" noChangeArrowheads="1"/>
          </p:cNvSpPr>
          <p:nvPr>
            <p:ph type="body" idx="1"/>
          </p:nvPr>
        </p:nvSpPr>
        <p:spPr>
          <a:noFill/>
        </p:spPr>
        <p:txBody>
          <a:bodyPr/>
          <a:lstStyle/>
          <a:p>
            <a:pPr eaLnBrk="1" hangingPunct="1">
              <a:buFontTx/>
              <a:buChar char="•"/>
            </a:pPr>
            <a:r>
              <a:rPr lang="en-US" altLang="en-US" dirty="0">
                <a:latin typeface="Arial" panose="020B0604020202020204" pitchFamily="34" charset="0"/>
              </a:rPr>
              <a:t>This goal requires all five components to be included in order to document and measure the student’s level of mastery to be achieved</a:t>
            </a:r>
          </a:p>
        </p:txBody>
      </p:sp>
    </p:spTree>
    <p:extLst>
      <p:ext uri="{BB962C8B-B14F-4D97-AF65-F5344CB8AC3E}">
        <p14:creationId xmlns:p14="http://schemas.microsoft.com/office/powerpoint/2010/main" val="3917488130"/>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a:extLst>
              <a:ext uri="{FF2B5EF4-FFF2-40B4-BE49-F238E27FC236}">
                <a16:creationId xmlns:a16="http://schemas.microsoft.com/office/drawing/2014/main" id="{714CB09B-AC9C-4218-9124-461AAAD6F52C}"/>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5EF6504-1740-443E-8460-59B80CF30BB3}" type="slidenum">
              <a:rPr lang="en-US" altLang="en-US" smtClean="0"/>
              <a:pPr>
                <a:spcBef>
                  <a:spcPct val="0"/>
                </a:spcBef>
              </a:pPr>
              <a:t>146</a:t>
            </a:fld>
            <a:endParaRPr lang="en-US" altLang="en-US"/>
          </a:p>
        </p:txBody>
      </p:sp>
      <p:sp>
        <p:nvSpPr>
          <p:cNvPr id="202755" name="Rectangle 2">
            <a:extLst>
              <a:ext uri="{FF2B5EF4-FFF2-40B4-BE49-F238E27FC236}">
                <a16:creationId xmlns:a16="http://schemas.microsoft.com/office/drawing/2014/main" id="{BE01AD31-044E-4001-9336-F220FCDD107C}"/>
              </a:ext>
            </a:extLst>
          </p:cNvPr>
          <p:cNvSpPr>
            <a:spLocks noGrp="1" noRot="1" noChangeAspect="1" noChangeArrowheads="1" noTextEdit="1"/>
          </p:cNvSpPr>
          <p:nvPr>
            <p:ph type="sldImg"/>
          </p:nvPr>
        </p:nvSpPr>
        <p:spPr>
          <a:ln/>
        </p:spPr>
      </p:sp>
      <p:sp>
        <p:nvSpPr>
          <p:cNvPr id="202756" name="Rectangle 3">
            <a:extLst>
              <a:ext uri="{FF2B5EF4-FFF2-40B4-BE49-F238E27FC236}">
                <a16:creationId xmlns:a16="http://schemas.microsoft.com/office/drawing/2014/main" id="{CD0EE0CC-FA81-4169-A72F-C279F56ABB83}"/>
              </a:ext>
            </a:extLst>
          </p:cNvPr>
          <p:cNvSpPr>
            <a:spLocks noGrp="1" noChangeArrowheads="1"/>
          </p:cNvSpPr>
          <p:nvPr>
            <p:ph type="body" idx="1"/>
          </p:nvPr>
        </p:nvSpPr>
        <p:spPr>
          <a:noFill/>
        </p:spPr>
        <p:txBody>
          <a:bodyPr/>
          <a:lstStyle/>
          <a:p>
            <a:pPr eaLnBrk="1" hangingPunct="1">
              <a:buFontTx/>
              <a:buChar char="•"/>
            </a:pPr>
            <a:r>
              <a:rPr lang="en-US" altLang="en-US" dirty="0">
                <a:latin typeface="Arial" panose="020B0604020202020204" pitchFamily="34" charset="0"/>
              </a:rPr>
              <a:t>The District requires that all goals have two short-term objectives</a:t>
            </a:r>
          </a:p>
          <a:p>
            <a:pPr eaLnBrk="1" hangingPunct="1">
              <a:buFontTx/>
              <a:buChar char="•"/>
            </a:pPr>
            <a:r>
              <a:rPr lang="en-US" altLang="en-US" dirty="0">
                <a:latin typeface="Arial" panose="020B0604020202020204" pitchFamily="34" charset="0"/>
              </a:rPr>
              <a:t>The CCSS goal bank is available is now available as a drop down in </a:t>
            </a:r>
            <a:r>
              <a:rPr lang="en-US" altLang="en-US" dirty="0" err="1">
                <a:latin typeface="Arial" panose="020B0604020202020204" pitchFamily="34" charset="0"/>
              </a:rPr>
              <a:t>Welligent</a:t>
            </a:r>
            <a:r>
              <a:rPr lang="en-US" altLang="en-US" dirty="0">
                <a:latin typeface="Arial" panose="020B0604020202020204" pitchFamily="34" charset="0"/>
              </a:rPr>
              <a:t>. </a:t>
            </a:r>
          </a:p>
          <a:p>
            <a:pPr eaLnBrk="1" hangingPunct="1">
              <a:buFontTx/>
              <a:buChar char="•"/>
            </a:pPr>
            <a:endParaRPr lang="en-US" altLang="en-US" dirty="0">
              <a:latin typeface="Arial" panose="020B0604020202020204" pitchFamily="34" charset="0"/>
            </a:endParaRPr>
          </a:p>
          <a:p>
            <a:pPr eaLnBrk="1" hangingPunct="1">
              <a:buFontTx/>
              <a:buChar char="•"/>
            </a:pPr>
            <a:r>
              <a:rPr lang="en-US" altLang="en-US" dirty="0">
                <a:latin typeface="Arial" panose="020B0604020202020204" pitchFamily="34" charset="0"/>
              </a:rPr>
              <a:t>Looking at the objectives for this student, it appears that she is functioning close to grade level and has the prerequisite skills to achieve the goal </a:t>
            </a:r>
          </a:p>
          <a:p>
            <a:pPr lvl="1" eaLnBrk="1" hangingPunct="1">
              <a:buFontTx/>
              <a:buChar char="•"/>
            </a:pPr>
            <a:r>
              <a:rPr lang="en-US" altLang="en-US" dirty="0">
                <a:latin typeface="Arial" panose="020B0604020202020204" pitchFamily="34" charset="0"/>
              </a:rPr>
              <a:t>The objectives have been developed to assist the student achieve grade level mastery</a:t>
            </a:r>
          </a:p>
        </p:txBody>
      </p:sp>
    </p:spTree>
    <p:extLst>
      <p:ext uri="{BB962C8B-B14F-4D97-AF65-F5344CB8AC3E}">
        <p14:creationId xmlns:p14="http://schemas.microsoft.com/office/powerpoint/2010/main" val="599352490"/>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a:extLst>
              <a:ext uri="{FF2B5EF4-FFF2-40B4-BE49-F238E27FC236}">
                <a16:creationId xmlns:a16="http://schemas.microsoft.com/office/drawing/2014/main" id="{B82082A8-E08A-46A8-9C04-B72ECB4F7F6B}"/>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7DF8ED3-DC30-42D7-BD6E-DC45B803BE70}" type="slidenum">
              <a:rPr lang="en-US" altLang="en-US" smtClean="0"/>
              <a:pPr>
                <a:spcBef>
                  <a:spcPct val="0"/>
                </a:spcBef>
              </a:pPr>
              <a:t>147</a:t>
            </a:fld>
            <a:endParaRPr lang="en-US" altLang="en-US"/>
          </a:p>
        </p:txBody>
      </p:sp>
      <p:sp>
        <p:nvSpPr>
          <p:cNvPr id="206851" name="Rectangle 2">
            <a:extLst>
              <a:ext uri="{FF2B5EF4-FFF2-40B4-BE49-F238E27FC236}">
                <a16:creationId xmlns:a16="http://schemas.microsoft.com/office/drawing/2014/main" id="{049F1BCD-E60C-453F-B29F-13EA9DB07F9B}"/>
              </a:ext>
            </a:extLst>
          </p:cNvPr>
          <p:cNvSpPr>
            <a:spLocks noGrp="1" noRot="1" noChangeAspect="1" noChangeArrowheads="1" noTextEdit="1"/>
          </p:cNvSpPr>
          <p:nvPr>
            <p:ph type="sldImg"/>
          </p:nvPr>
        </p:nvSpPr>
        <p:spPr>
          <a:ln/>
        </p:spPr>
      </p:sp>
      <p:sp>
        <p:nvSpPr>
          <p:cNvPr id="206852" name="Rectangle 3">
            <a:extLst>
              <a:ext uri="{FF2B5EF4-FFF2-40B4-BE49-F238E27FC236}">
                <a16:creationId xmlns:a16="http://schemas.microsoft.com/office/drawing/2014/main" id="{CF0A8144-A7A3-4556-917B-7122E02EAB3E}"/>
              </a:ext>
            </a:extLst>
          </p:cNvPr>
          <p:cNvSpPr>
            <a:spLocks noGrp="1" noChangeArrowheads="1"/>
          </p:cNvSpPr>
          <p:nvPr>
            <p:ph type="body" idx="1"/>
          </p:nvPr>
        </p:nvSpPr>
        <p:spPr>
          <a:noFill/>
        </p:spPr>
        <p:txBody>
          <a:bodyPr/>
          <a:lstStyle/>
          <a:p>
            <a:pPr eaLnBrk="1" hangingPunct="1">
              <a:buFontTx/>
              <a:buChar char="•"/>
            </a:pPr>
            <a:r>
              <a:rPr lang="en-US" altLang="en-US">
                <a:latin typeface="Arial" panose="020B0604020202020204" pitchFamily="34" charset="0"/>
              </a:rPr>
              <a:t>For students in the general education curriculum who are functioning considerably below grade level, objectives have to be scaffolded to address the attainment of prerequisite skills from below grade level standards</a:t>
            </a:r>
          </a:p>
          <a:p>
            <a:pPr lvl="1" eaLnBrk="1" hangingPunct="1">
              <a:buFontTx/>
              <a:buChar char="•"/>
            </a:pPr>
            <a:r>
              <a:rPr lang="en-US" altLang="en-US">
                <a:latin typeface="Arial" panose="020B0604020202020204" pitchFamily="34" charset="0"/>
              </a:rPr>
              <a:t>One way to conceptualize this task is to think of the goal as addressing grade level instruction and the objectives as addressing intervention instruction</a:t>
            </a:r>
          </a:p>
          <a:p>
            <a:pPr lvl="1" eaLnBrk="1" hangingPunct="1">
              <a:buFontTx/>
              <a:buChar char="•"/>
            </a:pPr>
            <a:endParaRPr lang="en-US" altLang="en-US">
              <a:latin typeface="Arial" panose="020B0604020202020204" pitchFamily="34" charset="0"/>
            </a:endParaRPr>
          </a:p>
          <a:p>
            <a:pPr eaLnBrk="1" hangingPunct="1">
              <a:buFontTx/>
              <a:buChar char="•"/>
            </a:pPr>
            <a:r>
              <a:rPr lang="en-US" altLang="en-US">
                <a:latin typeface="Arial" panose="020B0604020202020204" pitchFamily="34" charset="0"/>
              </a:rPr>
              <a:t>For this ninth grade student, the goal was written at grade level</a:t>
            </a:r>
          </a:p>
          <a:p>
            <a:pPr lvl="1" eaLnBrk="1" hangingPunct="1">
              <a:buFontTx/>
              <a:buChar char="•"/>
            </a:pPr>
            <a:r>
              <a:rPr lang="en-US" altLang="en-US">
                <a:latin typeface="Arial" panose="020B0604020202020204" pitchFamily="34" charset="0"/>
              </a:rPr>
              <a:t>Prerequisite skills the student required were developed from fifth and seventh grade standards</a:t>
            </a:r>
          </a:p>
        </p:txBody>
      </p:sp>
    </p:spTree>
    <p:extLst>
      <p:ext uri="{BB962C8B-B14F-4D97-AF65-F5344CB8AC3E}">
        <p14:creationId xmlns:p14="http://schemas.microsoft.com/office/powerpoint/2010/main" val="2591893804"/>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a:extLst>
              <a:ext uri="{FF2B5EF4-FFF2-40B4-BE49-F238E27FC236}">
                <a16:creationId xmlns:a16="http://schemas.microsoft.com/office/drawing/2014/main" id="{7405713B-3DE5-4949-9D4A-45DA50A6A404}"/>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27D2296-80B0-4DAD-AC1D-942F1FB32B55}" type="slidenum">
              <a:rPr lang="en-US" altLang="en-US" smtClean="0"/>
              <a:pPr>
                <a:spcBef>
                  <a:spcPct val="0"/>
                </a:spcBef>
              </a:pPr>
              <a:t>148</a:t>
            </a:fld>
            <a:endParaRPr lang="en-US" altLang="en-US"/>
          </a:p>
        </p:txBody>
      </p:sp>
      <p:sp>
        <p:nvSpPr>
          <p:cNvPr id="208899" name="Rectangle 2">
            <a:extLst>
              <a:ext uri="{FF2B5EF4-FFF2-40B4-BE49-F238E27FC236}">
                <a16:creationId xmlns:a16="http://schemas.microsoft.com/office/drawing/2014/main" id="{764607B9-FBC3-480D-81EB-7E947CA844F9}"/>
              </a:ext>
            </a:extLst>
          </p:cNvPr>
          <p:cNvSpPr>
            <a:spLocks noGrp="1" noRot="1" noChangeAspect="1" noChangeArrowheads="1" noTextEdit="1"/>
          </p:cNvSpPr>
          <p:nvPr>
            <p:ph type="sldImg"/>
          </p:nvPr>
        </p:nvSpPr>
        <p:spPr>
          <a:ln/>
        </p:spPr>
      </p:sp>
      <p:sp>
        <p:nvSpPr>
          <p:cNvPr id="208900" name="Rectangle 3">
            <a:extLst>
              <a:ext uri="{FF2B5EF4-FFF2-40B4-BE49-F238E27FC236}">
                <a16:creationId xmlns:a16="http://schemas.microsoft.com/office/drawing/2014/main" id="{869CC9A7-D802-42E9-9581-F3252EAC141D}"/>
              </a:ext>
            </a:extLst>
          </p:cNvPr>
          <p:cNvSpPr>
            <a:spLocks noGrp="1" noChangeArrowheads="1"/>
          </p:cNvSpPr>
          <p:nvPr>
            <p:ph type="body" idx="1"/>
          </p:nvPr>
        </p:nvSpPr>
        <p:spPr>
          <a:noFill/>
        </p:spPr>
        <p:txBody>
          <a:bodyPr/>
          <a:lstStyle/>
          <a:p>
            <a:pPr eaLnBrk="1" hangingPunct="1">
              <a:buFontTx/>
              <a:buChar char="•"/>
            </a:pPr>
            <a:r>
              <a:rPr lang="en-US" altLang="en-US" dirty="0">
                <a:latin typeface="Arial" panose="020B0604020202020204" pitchFamily="34" charset="0"/>
              </a:rPr>
              <a:t>Similarly, for this seventh grade student, the goal was written at grade level</a:t>
            </a:r>
          </a:p>
          <a:p>
            <a:pPr lvl="1" eaLnBrk="1" hangingPunct="1">
              <a:buFontTx/>
              <a:buChar char="•"/>
            </a:pPr>
            <a:r>
              <a:rPr lang="en-US" altLang="en-US" dirty="0">
                <a:latin typeface="Arial" panose="020B0604020202020204" pitchFamily="34" charset="0"/>
              </a:rPr>
              <a:t>Prerequisite skills the student required were developed from fifth and sixth grade standards</a:t>
            </a:r>
          </a:p>
        </p:txBody>
      </p:sp>
    </p:spTree>
    <p:extLst>
      <p:ext uri="{BB962C8B-B14F-4D97-AF65-F5344CB8AC3E}">
        <p14:creationId xmlns:p14="http://schemas.microsoft.com/office/powerpoint/2010/main" val="2979603093"/>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7">
            <a:extLst>
              <a:ext uri="{FF2B5EF4-FFF2-40B4-BE49-F238E27FC236}">
                <a16:creationId xmlns:a16="http://schemas.microsoft.com/office/drawing/2014/main" id="{A1752B91-5959-4F60-9BDA-E737CCF56EEB}"/>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D77E04C-5F7F-41F2-9934-2FAD3DB383BC}" type="slidenum">
              <a:rPr lang="en-US" altLang="en-US" smtClean="0"/>
              <a:pPr>
                <a:spcBef>
                  <a:spcPct val="0"/>
                </a:spcBef>
              </a:pPr>
              <a:t>149</a:t>
            </a:fld>
            <a:endParaRPr lang="en-US" altLang="en-US"/>
          </a:p>
        </p:txBody>
      </p:sp>
      <p:sp>
        <p:nvSpPr>
          <p:cNvPr id="212995" name="Rectangle 2">
            <a:extLst>
              <a:ext uri="{FF2B5EF4-FFF2-40B4-BE49-F238E27FC236}">
                <a16:creationId xmlns:a16="http://schemas.microsoft.com/office/drawing/2014/main" id="{02241D82-4F61-4A5B-BA2F-227C394C108A}"/>
              </a:ext>
            </a:extLst>
          </p:cNvPr>
          <p:cNvSpPr>
            <a:spLocks noGrp="1" noRot="1" noChangeAspect="1" noChangeArrowheads="1" noTextEdit="1"/>
          </p:cNvSpPr>
          <p:nvPr>
            <p:ph type="sldImg"/>
          </p:nvPr>
        </p:nvSpPr>
        <p:spPr>
          <a:ln/>
        </p:spPr>
      </p:sp>
      <p:sp>
        <p:nvSpPr>
          <p:cNvPr id="212996" name="Rectangle 3">
            <a:extLst>
              <a:ext uri="{FF2B5EF4-FFF2-40B4-BE49-F238E27FC236}">
                <a16:creationId xmlns:a16="http://schemas.microsoft.com/office/drawing/2014/main" id="{8BA55A7B-13B7-4C81-8A63-9761432E87EF}"/>
              </a:ext>
            </a:extLst>
          </p:cNvPr>
          <p:cNvSpPr>
            <a:spLocks noGrp="1" noChangeArrowheads="1"/>
          </p:cNvSpPr>
          <p:nvPr>
            <p:ph type="body" idx="1"/>
          </p:nvPr>
        </p:nvSpPr>
        <p:spPr>
          <a:noFill/>
        </p:spPr>
        <p:txBody>
          <a:bodyPr/>
          <a:lstStyle/>
          <a:p>
            <a:pPr eaLnBrk="1" hangingPunct="1">
              <a:buFontTx/>
              <a:buChar char="•"/>
            </a:pPr>
            <a:r>
              <a:rPr lang="en-US" altLang="en-US">
                <a:latin typeface="Arial" panose="020B0604020202020204" pitchFamily="34" charset="0"/>
              </a:rPr>
              <a:t>Provided to parents at the same time that report cards are distributed at the school site</a:t>
            </a:r>
          </a:p>
          <a:p>
            <a:pPr lvl="1" eaLnBrk="1" hangingPunct="1">
              <a:buFontTx/>
              <a:buChar char="•"/>
            </a:pPr>
            <a:r>
              <a:rPr lang="en-US" altLang="en-US">
                <a:latin typeface="Arial" panose="020B0604020202020204" pitchFamily="34" charset="0"/>
              </a:rPr>
              <a:t>Elementary students -- three times a year</a:t>
            </a:r>
          </a:p>
          <a:p>
            <a:pPr lvl="1" eaLnBrk="1" hangingPunct="1">
              <a:buFontTx/>
              <a:buChar char="•"/>
            </a:pPr>
            <a:r>
              <a:rPr lang="en-US" altLang="en-US">
                <a:latin typeface="Arial" panose="020B0604020202020204" pitchFamily="34" charset="0"/>
              </a:rPr>
              <a:t>Secondary students -- four times per year</a:t>
            </a:r>
          </a:p>
          <a:p>
            <a:pPr lvl="1" eaLnBrk="1" hangingPunct="1">
              <a:buFontTx/>
              <a:buChar char="•"/>
            </a:pPr>
            <a:endParaRPr lang="en-US" altLang="en-US">
              <a:latin typeface="Arial" panose="020B0604020202020204" pitchFamily="34" charset="0"/>
            </a:endParaRPr>
          </a:p>
          <a:p>
            <a:pPr eaLnBrk="1" hangingPunct="1">
              <a:buFontTx/>
              <a:buChar char="•"/>
            </a:pPr>
            <a:r>
              <a:rPr lang="en-US" altLang="en-US">
                <a:latin typeface="Arial" panose="020B0604020202020204" pitchFamily="34" charset="0"/>
              </a:rPr>
              <a:t>Each school has its own process for distribution of report of progress</a:t>
            </a:r>
          </a:p>
          <a:p>
            <a:pPr eaLnBrk="1" hangingPunct="1">
              <a:buFontTx/>
              <a:buChar char="•"/>
            </a:pPr>
            <a:endParaRPr lang="en-US" altLang="en-US">
              <a:latin typeface="Arial" panose="020B0604020202020204" pitchFamily="34" charset="0"/>
            </a:endParaRPr>
          </a:p>
          <a:p>
            <a:pPr eaLnBrk="1" hangingPunct="1">
              <a:buFontTx/>
              <a:buChar char="•"/>
            </a:pPr>
            <a:r>
              <a:rPr lang="en-US" altLang="en-US">
                <a:latin typeface="Arial" panose="020B0604020202020204" pitchFamily="34" charset="0"/>
              </a:rPr>
              <a:t>Continued lack of progress towards the goals may indicate the need to convene an IEP meeting to change goals, supports, and/or services</a:t>
            </a:r>
          </a:p>
          <a:p>
            <a:pPr eaLnBrk="1" hangingPunct="1">
              <a:buFontTx/>
              <a:buChar char="•"/>
            </a:pPr>
            <a:endParaRPr lang="en-US" altLang="en-US">
              <a:latin typeface="Arial" panose="020B0604020202020204" pitchFamily="34" charset="0"/>
            </a:endParaRPr>
          </a:p>
          <a:p>
            <a:pPr eaLnBrk="1" hangingPunct="1">
              <a:buFontTx/>
              <a:buChar char="•"/>
            </a:pPr>
            <a:r>
              <a:rPr lang="en-US" altLang="en-US">
                <a:latin typeface="Arial" panose="020B0604020202020204" pitchFamily="34" charset="0"/>
              </a:rPr>
              <a:t>Must be updated in Welligent</a:t>
            </a:r>
          </a:p>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253378585"/>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spcBef>
                <a:spcPct val="30000"/>
              </a:spcBef>
              <a:defRPr sz="1200">
                <a:solidFill>
                  <a:schemeClr val="tx1"/>
                </a:solidFill>
                <a:latin typeface="Arial" panose="020B0604020202020204" pitchFamily="34" charset="0"/>
              </a:defRPr>
            </a:lvl1pPr>
            <a:lvl2pPr marL="742950" indent="-285750" defTabSz="915988">
              <a:spcBef>
                <a:spcPct val="30000"/>
              </a:spcBef>
              <a:defRPr sz="1200">
                <a:solidFill>
                  <a:schemeClr val="tx1"/>
                </a:solidFill>
                <a:latin typeface="Arial" panose="020B0604020202020204" pitchFamily="34" charset="0"/>
              </a:defRPr>
            </a:lvl2pPr>
            <a:lvl3pPr marL="1143000" indent="-228600" defTabSz="915988">
              <a:spcBef>
                <a:spcPct val="30000"/>
              </a:spcBef>
              <a:defRPr sz="1200">
                <a:solidFill>
                  <a:schemeClr val="tx1"/>
                </a:solidFill>
                <a:latin typeface="Arial" panose="020B0604020202020204" pitchFamily="34" charset="0"/>
              </a:defRPr>
            </a:lvl3pPr>
            <a:lvl4pPr marL="1600200" indent="-228600" defTabSz="915988">
              <a:spcBef>
                <a:spcPct val="30000"/>
              </a:spcBef>
              <a:defRPr sz="1200">
                <a:solidFill>
                  <a:schemeClr val="tx1"/>
                </a:solidFill>
                <a:latin typeface="Arial" panose="020B0604020202020204" pitchFamily="34" charset="0"/>
              </a:defRPr>
            </a:lvl4pPr>
            <a:lvl5pPr marL="2057400" indent="-228600" defTabSz="915988">
              <a:spcBef>
                <a:spcPct val="30000"/>
              </a:spcBef>
              <a:defRPr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53E4AC7-823C-445B-B42A-6C70DA714419}" type="slidenum">
              <a:rPr lang="en-US" altLang="en-US" smtClean="0">
                <a:ea typeface="MS PGothic" panose="020B0600070205080204" pitchFamily="34" charset="-128"/>
              </a:rPr>
              <a:pPr>
                <a:spcBef>
                  <a:spcPct val="0"/>
                </a:spcBef>
              </a:pPr>
              <a:t>150</a:t>
            </a:fld>
            <a:endParaRPr lang="en-US" altLang="en-US" smtClean="0">
              <a:ea typeface="MS PGothic" panose="020B0600070205080204" pitchFamily="34" charset="-128"/>
            </a:endParaRPr>
          </a:p>
        </p:txBody>
      </p:sp>
      <p:sp>
        <p:nvSpPr>
          <p:cNvPr id="130051" name="Rectangle 2"/>
          <p:cNvSpPr>
            <a:spLocks noGrp="1" noRot="1" noChangeAspect="1" noChangeArrowheads="1" noTextEdit="1"/>
          </p:cNvSpPr>
          <p:nvPr>
            <p:ph type="sldImg"/>
          </p:nvPr>
        </p:nvSpPr>
        <p:spPr>
          <a:xfrm>
            <a:off x="1135063" y="690563"/>
            <a:ext cx="4586287" cy="3440112"/>
          </a:xfrm>
          <a:ln/>
        </p:spPr>
      </p:sp>
      <p:sp>
        <p:nvSpPr>
          <p:cNvPr id="130052" name="Rectangle 3"/>
          <p:cNvSpPr>
            <a:spLocks noGrp="1" noChangeArrowheads="1"/>
          </p:cNvSpPr>
          <p:nvPr>
            <p:ph type="body" idx="1"/>
          </p:nvPr>
        </p:nvSpPr>
        <p:spPr>
          <a:xfrm>
            <a:off x="914400" y="4360863"/>
            <a:ext cx="5029200" cy="41290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b="1" dirty="0" smtClean="0">
                <a:latin typeface="Arial" panose="020B0604020202020204" pitchFamily="34" charset="0"/>
              </a:rPr>
              <a:t>Always start marking in the first reporting period box (left side of the page) regardless of the report card cycle and move across the page left to right</a:t>
            </a:r>
          </a:p>
          <a:p>
            <a:pPr eaLnBrk="1" hangingPunct="1"/>
            <a:endParaRPr lang="en-US" altLang="en-US" b="1" dirty="0" smtClean="0">
              <a:latin typeface="Arial" panose="020B0604020202020204" pitchFamily="34" charset="0"/>
            </a:endParaRPr>
          </a:p>
          <a:p>
            <a:pPr eaLnBrk="1" hangingPunct="1">
              <a:buFontTx/>
              <a:buChar char="•"/>
            </a:pPr>
            <a:r>
              <a:rPr lang="en-US" altLang="en-US" b="1" dirty="0" smtClean="0">
                <a:latin typeface="Arial" panose="020B0604020202020204" pitchFamily="34" charset="0"/>
              </a:rPr>
              <a:t>This first step in reporting progress is the use of the four level marking system</a:t>
            </a:r>
          </a:p>
          <a:p>
            <a:pPr lvl="1" eaLnBrk="1" hangingPunct="1">
              <a:buFontTx/>
              <a:buChar char="•"/>
            </a:pPr>
            <a:r>
              <a:rPr lang="en-US" altLang="en-US" b="1" dirty="0" smtClean="0">
                <a:latin typeface="Arial" panose="020B0604020202020204" pitchFamily="34" charset="0"/>
              </a:rPr>
              <a:t>A mark of 4 indicates “Goal Met or Exceeded”, a mark of 3 indicates “Substantial Progress”, 2 indicates “Partial Progress”, and 1 indicates “No Progress”</a:t>
            </a:r>
          </a:p>
          <a:p>
            <a:pPr eaLnBrk="1" hangingPunct="1"/>
            <a:endParaRPr lang="en-US" altLang="en-US" b="1" dirty="0" smtClean="0">
              <a:latin typeface="Arial" panose="020B0604020202020204" pitchFamily="34" charset="0"/>
            </a:endParaRPr>
          </a:p>
          <a:p>
            <a:pPr eaLnBrk="1" hangingPunct="1">
              <a:buFontTx/>
              <a:buChar char="•"/>
            </a:pPr>
            <a:r>
              <a:rPr lang="en-US" altLang="en-US" b="1" dirty="0" smtClean="0">
                <a:latin typeface="Arial" panose="020B0604020202020204" pitchFamily="34" charset="0"/>
              </a:rPr>
              <a:t>The second step in reporting progress is to address whether or not progress has been sufficient enough to meet the annual goal</a:t>
            </a:r>
          </a:p>
          <a:p>
            <a:pPr lvl="1" eaLnBrk="1" hangingPunct="1">
              <a:buFontTx/>
              <a:buChar char="•"/>
            </a:pPr>
            <a:r>
              <a:rPr lang="en-US" altLang="en-US" b="1" dirty="0" smtClean="0">
                <a:latin typeface="Arial" panose="020B0604020202020204" pitchFamily="34" charset="0"/>
              </a:rPr>
              <a:t>Check either “Yes” or “No”</a:t>
            </a:r>
          </a:p>
          <a:p>
            <a:pPr lvl="1" eaLnBrk="1" hangingPunct="1">
              <a:buFontTx/>
              <a:buChar char="•"/>
            </a:pPr>
            <a:r>
              <a:rPr lang="en-US" altLang="en-US" b="1" dirty="0" smtClean="0">
                <a:latin typeface="Arial" panose="020B0604020202020204" pitchFamily="34" charset="0"/>
              </a:rPr>
              <a:t>Any “No” response requires a comment</a:t>
            </a:r>
          </a:p>
          <a:p>
            <a:pPr lvl="1" eaLnBrk="1" hangingPunct="1">
              <a:buFontTx/>
              <a:buChar char="•"/>
            </a:pPr>
            <a:r>
              <a:rPr lang="en-US" altLang="en-US" b="1" dirty="0" smtClean="0">
                <a:latin typeface="Arial" panose="020B0604020202020204" pitchFamily="34" charset="0"/>
              </a:rPr>
              <a:t>Check the comment that best explains the lack of progress</a:t>
            </a:r>
            <a:endParaRPr lang="en-US" altLang="en-US" b="1" dirty="0">
              <a:latin typeface="Arial" panose="020B0604020202020204" pitchFamily="34" charset="0"/>
            </a:endParaRPr>
          </a:p>
        </p:txBody>
      </p:sp>
    </p:spTree>
    <p:extLst>
      <p:ext uri="{BB962C8B-B14F-4D97-AF65-F5344CB8AC3E}">
        <p14:creationId xmlns:p14="http://schemas.microsoft.com/office/powerpoint/2010/main" val="3569986223"/>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Slide Image Placeholder 1">
            <a:extLst>
              <a:ext uri="{FF2B5EF4-FFF2-40B4-BE49-F238E27FC236}">
                <a16:creationId xmlns:a16="http://schemas.microsoft.com/office/drawing/2014/main" id="{5466036D-CA2E-4187-B4B7-425D0DB8BE93}"/>
              </a:ext>
            </a:extLst>
          </p:cNvPr>
          <p:cNvSpPr>
            <a:spLocks noGrp="1" noRot="1" noChangeAspect="1" noTextEdit="1"/>
          </p:cNvSpPr>
          <p:nvPr>
            <p:ph type="sldImg"/>
          </p:nvPr>
        </p:nvSpPr>
        <p:spPr>
          <a:ln/>
        </p:spPr>
      </p:sp>
      <p:sp>
        <p:nvSpPr>
          <p:cNvPr id="223235" name="Notes Placeholder 2">
            <a:extLst>
              <a:ext uri="{FF2B5EF4-FFF2-40B4-BE49-F238E27FC236}">
                <a16:creationId xmlns:a16="http://schemas.microsoft.com/office/drawing/2014/main" id="{CC55FD35-1CEE-4D6B-88B0-4A7A3D44CCDB}"/>
              </a:ext>
            </a:extLst>
          </p:cNvPr>
          <p:cNvSpPr>
            <a:spLocks noGrp="1"/>
          </p:cNvSpPr>
          <p:nvPr>
            <p:ph type="body" idx="1"/>
          </p:nvPr>
        </p:nvSpPr>
        <p:spPr>
          <a:noFill/>
        </p:spPr>
        <p:txBody>
          <a:bodyPr/>
          <a:lstStyle/>
          <a:p>
            <a:endParaRPr lang="en-US" altLang="en-US">
              <a:latin typeface="Arial" panose="020B0604020202020204" pitchFamily="34" charset="0"/>
            </a:endParaRPr>
          </a:p>
        </p:txBody>
      </p:sp>
      <p:sp>
        <p:nvSpPr>
          <p:cNvPr id="223236" name="Slide Number Placeholder 3">
            <a:extLst>
              <a:ext uri="{FF2B5EF4-FFF2-40B4-BE49-F238E27FC236}">
                <a16:creationId xmlns:a16="http://schemas.microsoft.com/office/drawing/2014/main" id="{08563CBE-BED3-4112-95FA-7415F6C14A0B}"/>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A74B694-DDC9-4EB5-9F1F-EFBDDB6F23B1}" type="slidenum">
              <a:rPr lang="en-US" altLang="en-US" smtClean="0"/>
              <a:pPr>
                <a:spcBef>
                  <a:spcPct val="0"/>
                </a:spcBef>
              </a:pPr>
              <a:t>151</a:t>
            </a:fld>
            <a:endParaRPr lang="en-US" altLang="en-US"/>
          </a:p>
        </p:txBody>
      </p:sp>
    </p:spTree>
    <p:extLst>
      <p:ext uri="{BB962C8B-B14F-4D97-AF65-F5344CB8AC3E}">
        <p14:creationId xmlns:p14="http://schemas.microsoft.com/office/powerpoint/2010/main" val="26720013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 </a:t>
            </a:r>
          </a:p>
        </p:txBody>
      </p:sp>
    </p:spTree>
    <p:extLst>
      <p:ext uri="{BB962C8B-B14F-4D97-AF65-F5344CB8AC3E}">
        <p14:creationId xmlns:p14="http://schemas.microsoft.com/office/powerpoint/2010/main" val="1980600193"/>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i="0" u="none" strike="noStrike" kern="1200" dirty="0" smtClean="0">
                <a:solidFill>
                  <a:schemeClr val="tx1"/>
                </a:solidFill>
                <a:effectLst/>
                <a:latin typeface="Arial" charset="0"/>
                <a:ea typeface="+mn-ea"/>
                <a:cs typeface="+mn-cs"/>
              </a:rPr>
              <a:t>To maintain compliance with changes in California's statewide testing program, revisions to the IEP Section K have been added to </a:t>
            </a:r>
            <a:r>
              <a:rPr lang="en-US" sz="1400" b="1" i="0" u="none" strike="noStrike" kern="1200" dirty="0" err="1" smtClean="0">
                <a:solidFill>
                  <a:schemeClr val="tx1"/>
                </a:solidFill>
                <a:effectLst/>
                <a:latin typeface="Arial" charset="0"/>
                <a:ea typeface="+mn-ea"/>
                <a:cs typeface="+mn-cs"/>
              </a:rPr>
              <a:t>Welligent</a:t>
            </a:r>
            <a:r>
              <a:rPr lang="en-US" sz="1400" b="1" i="0" u="none" strike="noStrike" kern="1200" dirty="0" smtClean="0">
                <a:solidFill>
                  <a:schemeClr val="tx1"/>
                </a:solidFill>
                <a:effectLst/>
                <a:latin typeface="Arial" charset="0"/>
                <a:ea typeface="+mn-ea"/>
                <a:cs typeface="+mn-cs"/>
              </a:rPr>
              <a:t>. A new reference guide, </a:t>
            </a:r>
            <a:r>
              <a:rPr lang="en-US" sz="1400" b="1" i="1" u="none" strike="noStrike" kern="1200" dirty="0" smtClean="0">
                <a:solidFill>
                  <a:schemeClr val="tx1"/>
                </a:solidFill>
                <a:effectLst/>
                <a:latin typeface="Arial" charset="0"/>
                <a:ea typeface="+mn-ea"/>
                <a:cs typeface="+mn-cs"/>
              </a:rPr>
              <a:t>REF-043786: LAUSD Accessibility and Accommodations Guidelines for Smarter Balanced Assessments</a:t>
            </a:r>
            <a:r>
              <a:rPr lang="en-US" sz="1400" b="1" i="0" u="none" strike="noStrike" kern="1200" dirty="0" smtClean="0">
                <a:solidFill>
                  <a:schemeClr val="tx1"/>
                </a:solidFill>
                <a:effectLst/>
                <a:latin typeface="Arial" charset="0"/>
                <a:ea typeface="+mn-ea"/>
                <a:cs typeface="+mn-cs"/>
              </a:rPr>
              <a:t>, has been published to assist IEP teams, Section 504 teams, and educators in selecting appropriate supports for both statewide testing and District-wide testing (i.e., periodic assessments).</a:t>
            </a:r>
          </a:p>
          <a:p>
            <a:r>
              <a:rPr lang="en-US" sz="1400" b="1" i="0" u="none" strike="noStrike" kern="1200" dirty="0" smtClean="0">
                <a:solidFill>
                  <a:schemeClr val="tx1"/>
                </a:solidFill>
                <a:effectLst/>
                <a:latin typeface="Arial" charset="0"/>
                <a:ea typeface="+mn-ea"/>
                <a:cs typeface="+mn-cs"/>
              </a:rPr>
              <a:t>Changes to the availability of some designated supports and accommodations for State-wide testing are included in the revised Section K. These changes are associated with the changes to Matrix One: Universal Tools, Designated Supports, and Accommodations for the California Assessment of Student Performance and Progress for 2017-2018 (Revised August 2017).</a:t>
            </a:r>
          </a:p>
          <a:p>
            <a:r>
              <a:rPr lang="en-US" sz="1400" b="1" i="0" u="none" strike="noStrike" kern="1200" dirty="0" smtClean="0">
                <a:solidFill>
                  <a:schemeClr val="tx1"/>
                </a:solidFill>
                <a:effectLst/>
                <a:latin typeface="Arial" charset="0"/>
                <a:ea typeface="+mn-ea"/>
                <a:cs typeface="+mn-cs"/>
              </a:rPr>
              <a:t>The CAPA/AA has been replaced by the California Alternate Assessment (CAA) for English, mathematics, and science.</a:t>
            </a:r>
          </a:p>
          <a:p>
            <a:r>
              <a:rPr lang="en-US" sz="1400" b="1" i="0" u="none" strike="noStrike" kern="1200" dirty="0" smtClean="0">
                <a:solidFill>
                  <a:schemeClr val="tx1"/>
                </a:solidFill>
                <a:effectLst/>
                <a:latin typeface="Arial" charset="0"/>
                <a:ea typeface="+mn-ea"/>
                <a:cs typeface="+mn-cs"/>
              </a:rPr>
              <a:t>The change from CELDT to English Language Proficiency Assessments for California (ELPAC) was initiated by the state in July 2017. The first administration of the ELPAC Summative Assessment was</a:t>
            </a:r>
            <a:r>
              <a:rPr lang="en-US" sz="1400" b="1" i="0" u="none" strike="noStrike" kern="1200" baseline="0" dirty="0" smtClean="0">
                <a:solidFill>
                  <a:schemeClr val="tx1"/>
                </a:solidFill>
                <a:effectLst/>
                <a:latin typeface="Arial" charset="0"/>
                <a:ea typeface="+mn-ea"/>
                <a:cs typeface="+mn-cs"/>
              </a:rPr>
              <a:t> </a:t>
            </a:r>
            <a:r>
              <a:rPr lang="en-US" sz="1400" b="1" i="0" u="none" strike="noStrike" kern="1200" dirty="0" smtClean="0">
                <a:solidFill>
                  <a:schemeClr val="tx1"/>
                </a:solidFill>
                <a:effectLst/>
                <a:latin typeface="Arial" charset="0"/>
                <a:ea typeface="+mn-ea"/>
                <a:cs typeface="+mn-cs"/>
              </a:rPr>
              <a:t>in Spring 2018. The change from Communication Observation Matrix (COM) to Ventura County Comprehensive Alternate Language Proficiency Survey (VCCALPS) reflects the alignment of alternate English-language assessments to address the four language domains – reading, writing, speaking, and listening. For more information about ELPAC testing accessibility resources, see </a:t>
            </a:r>
            <a:r>
              <a:rPr lang="en-US" sz="1400" b="1" i="1" u="none" strike="noStrike" kern="1200" dirty="0" smtClean="0">
                <a:solidFill>
                  <a:schemeClr val="tx1"/>
                </a:solidFill>
                <a:effectLst/>
                <a:latin typeface="Arial" charset="0"/>
                <a:ea typeface="+mn-ea"/>
                <a:cs typeface="+mn-cs"/>
              </a:rPr>
              <a:t>REF-044782: LAUSD Accessibility and Accommodations Guidelines for English Language Proficiency Assessments for California Assessments</a:t>
            </a:r>
            <a:r>
              <a:rPr lang="en-US" sz="1400" b="1" i="0" u="none" strike="noStrike" kern="1200" dirty="0" smtClean="0">
                <a:solidFill>
                  <a:schemeClr val="tx1"/>
                </a:solidFill>
                <a:effectLst/>
                <a:latin typeface="Arial" charset="0"/>
                <a:ea typeface="+mn-ea"/>
                <a:cs typeface="+mn-cs"/>
              </a:rPr>
              <a:t>. For more information about the new testing requirements, please contact the LAUSD Student Testing Unit at (213) 241-4104.</a:t>
            </a:r>
          </a:p>
          <a:p>
            <a:endParaRPr lang="en-US" dirty="0"/>
          </a:p>
        </p:txBody>
      </p:sp>
      <p:sp>
        <p:nvSpPr>
          <p:cNvPr id="4" name="Slide Number Placeholder 3"/>
          <p:cNvSpPr>
            <a:spLocks noGrp="1"/>
          </p:cNvSpPr>
          <p:nvPr>
            <p:ph type="sldNum" sz="quarter" idx="10"/>
          </p:nvPr>
        </p:nvSpPr>
        <p:spPr/>
        <p:txBody>
          <a:bodyPr/>
          <a:lstStyle/>
          <a:p>
            <a:pPr>
              <a:defRPr/>
            </a:pPr>
            <a:fld id="{455A0468-7C00-482D-AD40-FCBC53BA7A8F}" type="slidenum">
              <a:rPr lang="en-US" smtClean="0"/>
              <a:pPr>
                <a:defRPr/>
              </a:pPr>
              <a:t>152</a:t>
            </a:fld>
            <a:endParaRPr lang="en-US"/>
          </a:p>
        </p:txBody>
      </p:sp>
    </p:spTree>
    <p:extLst>
      <p:ext uri="{BB962C8B-B14F-4D97-AF65-F5344CB8AC3E}">
        <p14:creationId xmlns:p14="http://schemas.microsoft.com/office/powerpoint/2010/main" val="3026574706"/>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Slide Image Placeholder 1">
            <a:extLst>
              <a:ext uri="{FF2B5EF4-FFF2-40B4-BE49-F238E27FC236}">
                <a16:creationId xmlns:a16="http://schemas.microsoft.com/office/drawing/2014/main" id="{DB066900-6FAB-499E-97FA-C9C0A56F5768}"/>
              </a:ext>
            </a:extLst>
          </p:cNvPr>
          <p:cNvSpPr>
            <a:spLocks noGrp="1" noRot="1" noChangeAspect="1" noTextEdit="1"/>
          </p:cNvSpPr>
          <p:nvPr>
            <p:ph type="sldImg"/>
          </p:nvPr>
        </p:nvSpPr>
        <p:spPr>
          <a:ln/>
        </p:spPr>
      </p:sp>
      <p:sp>
        <p:nvSpPr>
          <p:cNvPr id="239619" name="Notes Placeholder 2">
            <a:extLst>
              <a:ext uri="{FF2B5EF4-FFF2-40B4-BE49-F238E27FC236}">
                <a16:creationId xmlns:a16="http://schemas.microsoft.com/office/drawing/2014/main" id="{7C2A919E-E736-40EE-B142-4D727D180A98}"/>
              </a:ext>
            </a:extLst>
          </p:cNvPr>
          <p:cNvSpPr>
            <a:spLocks noGrp="1"/>
          </p:cNvSpPr>
          <p:nvPr>
            <p:ph type="body" idx="1"/>
          </p:nvPr>
        </p:nvSpPr>
        <p:spPr>
          <a:noFill/>
        </p:spPr>
        <p:txBody>
          <a:bodyPr/>
          <a:lstStyle/>
          <a:p>
            <a:endParaRPr lang="en-US" altLang="en-US">
              <a:latin typeface="Arial" panose="020B0604020202020204" pitchFamily="34" charset="0"/>
            </a:endParaRPr>
          </a:p>
        </p:txBody>
      </p:sp>
      <p:sp>
        <p:nvSpPr>
          <p:cNvPr id="239620" name="Slide Number Placeholder 3">
            <a:extLst>
              <a:ext uri="{FF2B5EF4-FFF2-40B4-BE49-F238E27FC236}">
                <a16:creationId xmlns:a16="http://schemas.microsoft.com/office/drawing/2014/main" id="{C1C01A5E-DE11-4EF0-BB1E-08D6D12E8D91}"/>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2A3DD2A-F065-4DE9-91EA-6F052D93A3F8}" type="slidenum">
              <a:rPr lang="en-US" altLang="en-US" smtClean="0"/>
              <a:pPr>
                <a:spcBef>
                  <a:spcPct val="0"/>
                </a:spcBef>
              </a:pPr>
              <a:t>153</a:t>
            </a:fld>
            <a:endParaRPr lang="en-US" altLang="en-US"/>
          </a:p>
        </p:txBody>
      </p:sp>
    </p:spTree>
    <p:extLst>
      <p:ext uri="{BB962C8B-B14F-4D97-AF65-F5344CB8AC3E}">
        <p14:creationId xmlns:p14="http://schemas.microsoft.com/office/powerpoint/2010/main" val="2829723826"/>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Slide Image Placeholder 1">
            <a:extLst>
              <a:ext uri="{FF2B5EF4-FFF2-40B4-BE49-F238E27FC236}">
                <a16:creationId xmlns:a16="http://schemas.microsoft.com/office/drawing/2014/main" id="{7D357352-ABCE-490A-96A0-AC4957C30FDE}"/>
              </a:ext>
            </a:extLst>
          </p:cNvPr>
          <p:cNvSpPr>
            <a:spLocks noGrp="1" noRot="1" noChangeAspect="1" noTextEdit="1"/>
          </p:cNvSpPr>
          <p:nvPr>
            <p:ph type="sldImg"/>
          </p:nvPr>
        </p:nvSpPr>
        <p:spPr>
          <a:ln/>
        </p:spPr>
      </p:sp>
      <p:sp>
        <p:nvSpPr>
          <p:cNvPr id="253955" name="Notes Placeholder 2">
            <a:extLst>
              <a:ext uri="{FF2B5EF4-FFF2-40B4-BE49-F238E27FC236}">
                <a16:creationId xmlns:a16="http://schemas.microsoft.com/office/drawing/2014/main" id="{8C7AE492-EE8B-4243-93CF-92B450ADD873}"/>
              </a:ext>
            </a:extLst>
          </p:cNvPr>
          <p:cNvSpPr>
            <a:spLocks noGrp="1"/>
          </p:cNvSpPr>
          <p:nvPr>
            <p:ph type="body" idx="1"/>
          </p:nvPr>
        </p:nvSpPr>
        <p:spPr>
          <a:noFill/>
        </p:spPr>
        <p:txBody>
          <a:bodyPr/>
          <a:lstStyle/>
          <a:p>
            <a:endParaRPr lang="en-US" altLang="en-US">
              <a:latin typeface="Arial" panose="020B0604020202020204" pitchFamily="34" charset="0"/>
            </a:endParaRPr>
          </a:p>
        </p:txBody>
      </p:sp>
      <p:sp>
        <p:nvSpPr>
          <p:cNvPr id="253956" name="Slide Number Placeholder 3">
            <a:extLst>
              <a:ext uri="{FF2B5EF4-FFF2-40B4-BE49-F238E27FC236}">
                <a16:creationId xmlns:a16="http://schemas.microsoft.com/office/drawing/2014/main" id="{2536B8A6-E6E7-4A81-8C9A-9A751ACF95E9}"/>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95A329C-9FB9-426A-BBE7-FB7989C879EB}" type="slidenum">
              <a:rPr lang="en-US" altLang="en-US" smtClean="0"/>
              <a:pPr>
                <a:spcBef>
                  <a:spcPct val="0"/>
                </a:spcBef>
              </a:pPr>
              <a:t>154</a:t>
            </a:fld>
            <a:endParaRPr lang="en-US" altLang="en-US"/>
          </a:p>
        </p:txBody>
      </p:sp>
    </p:spTree>
    <p:extLst>
      <p:ext uri="{BB962C8B-B14F-4D97-AF65-F5344CB8AC3E}">
        <p14:creationId xmlns:p14="http://schemas.microsoft.com/office/powerpoint/2010/main" val="2608934911"/>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7">
            <a:extLst>
              <a:ext uri="{FF2B5EF4-FFF2-40B4-BE49-F238E27FC236}">
                <a16:creationId xmlns:a16="http://schemas.microsoft.com/office/drawing/2014/main" id="{048BC87C-75B0-43F9-8887-0775DC6D5254}"/>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3AC9972-F710-4A8D-868D-BA6736420664}" type="slidenum">
              <a:rPr lang="en-US" altLang="en-US" smtClean="0"/>
              <a:pPr>
                <a:spcBef>
                  <a:spcPct val="0"/>
                </a:spcBef>
              </a:pPr>
              <a:t>155</a:t>
            </a:fld>
            <a:endParaRPr lang="en-US" altLang="en-US"/>
          </a:p>
        </p:txBody>
      </p:sp>
      <p:sp>
        <p:nvSpPr>
          <p:cNvPr id="256003" name="Rectangle 2">
            <a:extLst>
              <a:ext uri="{FF2B5EF4-FFF2-40B4-BE49-F238E27FC236}">
                <a16:creationId xmlns:a16="http://schemas.microsoft.com/office/drawing/2014/main" id="{EE6E5FEB-7A45-49F0-A3B7-6BEEE29666AB}"/>
              </a:ext>
            </a:extLst>
          </p:cNvPr>
          <p:cNvSpPr>
            <a:spLocks noGrp="1" noRot="1" noChangeAspect="1" noChangeArrowheads="1" noTextEdit="1"/>
          </p:cNvSpPr>
          <p:nvPr>
            <p:ph type="sldImg"/>
          </p:nvPr>
        </p:nvSpPr>
        <p:spPr>
          <a:ln/>
        </p:spPr>
      </p:sp>
      <p:sp>
        <p:nvSpPr>
          <p:cNvPr id="256004" name="Rectangle 3">
            <a:extLst>
              <a:ext uri="{FF2B5EF4-FFF2-40B4-BE49-F238E27FC236}">
                <a16:creationId xmlns:a16="http://schemas.microsoft.com/office/drawing/2014/main" id="{7368774B-500C-4870-9D44-BE29EA498A04}"/>
              </a:ext>
            </a:extLst>
          </p:cNvPr>
          <p:cNvSpPr>
            <a:spLocks noGrp="1" noChangeArrowheads="1"/>
          </p:cNvSpPr>
          <p:nvPr>
            <p:ph type="body" idx="1"/>
          </p:nvPr>
        </p:nvSpPr>
        <p:spPr>
          <a:noFill/>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002699602"/>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ED6CAFA3-F37C-4E80-BC29-C4D1CBBAC043}"/>
              </a:ext>
            </a:extLst>
          </p:cNvPr>
          <p:cNvSpPr>
            <a:spLocks noGrp="1" noRot="1" noChangeAspect="1" noTextEdit="1"/>
          </p:cNvSpPr>
          <p:nvPr>
            <p:ph type="sldImg"/>
          </p:nvPr>
        </p:nvSpPr>
        <p:spPr>
          <a:ln/>
        </p:spPr>
      </p:sp>
      <p:sp>
        <p:nvSpPr>
          <p:cNvPr id="59395" name="Notes Placeholder 2">
            <a:extLst>
              <a:ext uri="{FF2B5EF4-FFF2-40B4-BE49-F238E27FC236}">
                <a16:creationId xmlns:a16="http://schemas.microsoft.com/office/drawing/2014/main" id="{7A4C2537-CC31-43D7-8D56-C910112B5A69}"/>
              </a:ext>
            </a:extLst>
          </p:cNvPr>
          <p:cNvSpPr>
            <a:spLocks noGrp="1"/>
          </p:cNvSpPr>
          <p:nvPr>
            <p:ph type="body" idx="1"/>
          </p:nvPr>
        </p:nvSpPr>
        <p:spPr>
          <a:noFill/>
        </p:spPr>
        <p:txBody>
          <a:bodyPr/>
          <a:lstStyle/>
          <a:p>
            <a:endParaRPr lang="en-US" altLang="en-US" dirty="0">
              <a:latin typeface="Arial" panose="020B0604020202020204" pitchFamily="34" charset="0"/>
            </a:endParaRPr>
          </a:p>
        </p:txBody>
      </p:sp>
      <p:sp>
        <p:nvSpPr>
          <p:cNvPr id="59396" name="Slide Number Placeholder 3">
            <a:extLst>
              <a:ext uri="{FF2B5EF4-FFF2-40B4-BE49-F238E27FC236}">
                <a16:creationId xmlns:a16="http://schemas.microsoft.com/office/drawing/2014/main" id="{A654DAA6-2C24-4262-8D01-63610503FB74}"/>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6F09949-948B-43FC-B3FA-370DA6D58EBB}" type="slidenum">
              <a:rPr lang="en-US" altLang="en-US" smtClean="0"/>
              <a:pPr>
                <a:spcBef>
                  <a:spcPct val="0"/>
                </a:spcBef>
              </a:pPr>
              <a:t>156</a:t>
            </a:fld>
            <a:endParaRPr lang="en-US" altLang="en-US"/>
          </a:p>
        </p:txBody>
      </p:sp>
    </p:spTree>
    <p:extLst>
      <p:ext uri="{BB962C8B-B14F-4D97-AF65-F5344CB8AC3E}">
        <p14:creationId xmlns:p14="http://schemas.microsoft.com/office/powerpoint/2010/main" val="59772054"/>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ChangeArrowheads="1" noTextEdit="1"/>
          </p:cNvSpPr>
          <p:nvPr>
            <p:ph type="sldImg"/>
          </p:nvPr>
        </p:nvSpPr>
        <p:spPr>
          <a:ln/>
        </p:spPr>
      </p:sp>
      <p:sp>
        <p:nvSpPr>
          <p:cNvPr id="12697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Parents may request a copy of the IEP in Spanish.</a:t>
            </a:r>
          </a:p>
          <a:p>
            <a:endParaRPr lang="en-US" altLang="en-US" smtClean="0">
              <a:latin typeface="Arial" panose="020B0604020202020204" pitchFamily="34" charset="0"/>
            </a:endParaRPr>
          </a:p>
          <a:p>
            <a:pPr eaLnBrk="1" hangingPunct="1"/>
            <a:endParaRPr lang="en-US" altLang="en-US" sz="900" smtClean="0">
              <a:latin typeface="Arial" panose="020B0604020202020204" pitchFamily="34" charset="0"/>
            </a:endParaRPr>
          </a:p>
          <a:p>
            <a:endParaRPr lang="en-US" altLang="en-US" smtClean="0">
              <a:latin typeface="Arial" panose="020B0604020202020204" pitchFamily="34" charset="0"/>
            </a:endParaRPr>
          </a:p>
          <a:p>
            <a:endParaRPr lang="en-US" altLang="en-US" smtClean="0">
              <a:latin typeface="Arial" panose="020B0604020202020204" pitchFamily="34" charset="0"/>
            </a:endParaRPr>
          </a:p>
        </p:txBody>
      </p:sp>
      <p:sp>
        <p:nvSpPr>
          <p:cNvPr id="12698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4063" indent="-290513">
              <a:spcBef>
                <a:spcPct val="30000"/>
              </a:spcBef>
              <a:defRPr sz="1200">
                <a:solidFill>
                  <a:schemeClr val="tx1"/>
                </a:solidFill>
                <a:latin typeface="Arial" panose="020B0604020202020204" pitchFamily="34" charset="0"/>
              </a:defRPr>
            </a:lvl2pPr>
            <a:lvl3pPr marL="1162050" indent="-231775">
              <a:spcBef>
                <a:spcPct val="30000"/>
              </a:spcBef>
              <a:defRPr sz="1200">
                <a:solidFill>
                  <a:schemeClr val="tx1"/>
                </a:solidFill>
                <a:latin typeface="Arial" panose="020B0604020202020204" pitchFamily="34" charset="0"/>
              </a:defRPr>
            </a:lvl3pPr>
            <a:lvl4pPr marL="1625600" indent="-231775">
              <a:spcBef>
                <a:spcPct val="30000"/>
              </a:spcBef>
              <a:defRPr sz="1200">
                <a:solidFill>
                  <a:schemeClr val="tx1"/>
                </a:solidFill>
                <a:latin typeface="Arial" panose="020B0604020202020204" pitchFamily="34" charset="0"/>
              </a:defRPr>
            </a:lvl4pPr>
            <a:lvl5pPr marL="2090738" indent="-231775">
              <a:spcBef>
                <a:spcPct val="30000"/>
              </a:spcBef>
              <a:defRPr sz="1200">
                <a:solidFill>
                  <a:schemeClr val="tx1"/>
                </a:solidFill>
                <a:latin typeface="Arial" panose="020B0604020202020204" pitchFamily="34" charset="0"/>
              </a:defRPr>
            </a:lvl5pPr>
            <a:lvl6pPr marL="2547938" indent="-231775" eaLnBrk="0" fontAlgn="base" hangingPunct="0">
              <a:spcBef>
                <a:spcPct val="30000"/>
              </a:spcBef>
              <a:spcAft>
                <a:spcPct val="0"/>
              </a:spcAft>
              <a:defRPr sz="1200">
                <a:solidFill>
                  <a:schemeClr val="tx1"/>
                </a:solidFill>
                <a:latin typeface="Arial" panose="020B0604020202020204" pitchFamily="34" charset="0"/>
              </a:defRPr>
            </a:lvl6pPr>
            <a:lvl7pPr marL="3005138" indent="-231775" eaLnBrk="0" fontAlgn="base" hangingPunct="0">
              <a:spcBef>
                <a:spcPct val="30000"/>
              </a:spcBef>
              <a:spcAft>
                <a:spcPct val="0"/>
              </a:spcAft>
              <a:defRPr sz="1200">
                <a:solidFill>
                  <a:schemeClr val="tx1"/>
                </a:solidFill>
                <a:latin typeface="Arial" panose="020B0604020202020204" pitchFamily="34" charset="0"/>
              </a:defRPr>
            </a:lvl7pPr>
            <a:lvl8pPr marL="3462338" indent="-231775" eaLnBrk="0" fontAlgn="base" hangingPunct="0">
              <a:spcBef>
                <a:spcPct val="30000"/>
              </a:spcBef>
              <a:spcAft>
                <a:spcPct val="0"/>
              </a:spcAft>
              <a:defRPr sz="1200">
                <a:solidFill>
                  <a:schemeClr val="tx1"/>
                </a:solidFill>
                <a:latin typeface="Arial" panose="020B0604020202020204" pitchFamily="34" charset="0"/>
              </a:defRPr>
            </a:lvl8pPr>
            <a:lvl9pPr marL="3919538" indent="-2317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60EC4FD-587E-4F63-8D89-118D231C79C0}" type="slidenum">
              <a:rPr lang="en-US" altLang="en-US" smtClean="0"/>
              <a:pPr>
                <a:spcBef>
                  <a:spcPct val="0"/>
                </a:spcBef>
              </a:pPr>
              <a:t>157</a:t>
            </a:fld>
            <a:endParaRPr lang="en-US" altLang="en-US" smtClean="0"/>
          </a:p>
        </p:txBody>
      </p:sp>
    </p:spTree>
    <p:extLst>
      <p:ext uri="{BB962C8B-B14F-4D97-AF65-F5344CB8AC3E}">
        <p14:creationId xmlns:p14="http://schemas.microsoft.com/office/powerpoint/2010/main" val="2761010208"/>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FF89A25-6963-43FF-A75F-C2B0279A12D9}" type="slidenum">
              <a:rPr lang="en-US" altLang="en-US" smtClean="0"/>
              <a:pPr>
                <a:spcBef>
                  <a:spcPct val="0"/>
                </a:spcBef>
              </a:pPr>
              <a:t>158</a:t>
            </a:fld>
            <a:endParaRPr lang="en-US" alt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154782017"/>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Slide Image Placeholder 1">
            <a:extLst>
              <a:ext uri="{FF2B5EF4-FFF2-40B4-BE49-F238E27FC236}">
                <a16:creationId xmlns:a16="http://schemas.microsoft.com/office/drawing/2014/main" id="{D63F6E31-EB98-45CC-998E-61C214B4D583}"/>
              </a:ext>
            </a:extLst>
          </p:cNvPr>
          <p:cNvSpPr>
            <a:spLocks noGrp="1" noRot="1" noChangeAspect="1" noTextEdit="1"/>
          </p:cNvSpPr>
          <p:nvPr>
            <p:ph type="sldImg"/>
          </p:nvPr>
        </p:nvSpPr>
        <p:spPr>
          <a:ln/>
        </p:spPr>
      </p:sp>
      <p:sp>
        <p:nvSpPr>
          <p:cNvPr id="227331" name="Notes Placeholder 2">
            <a:extLst>
              <a:ext uri="{FF2B5EF4-FFF2-40B4-BE49-F238E27FC236}">
                <a16:creationId xmlns:a16="http://schemas.microsoft.com/office/drawing/2014/main" id="{4BB930E0-DED3-4DC7-A6BC-F44609D89362}"/>
              </a:ext>
            </a:extLst>
          </p:cNvPr>
          <p:cNvSpPr>
            <a:spLocks noGrp="1"/>
          </p:cNvSpPr>
          <p:nvPr>
            <p:ph type="body" idx="1"/>
          </p:nvPr>
        </p:nvSpPr>
        <p:spPr>
          <a:noFill/>
        </p:spPr>
        <p:txBody>
          <a:bodyPr/>
          <a:lstStyle/>
          <a:p>
            <a:endParaRPr lang="en-US" altLang="en-US">
              <a:latin typeface="Arial" panose="020B0604020202020204" pitchFamily="34" charset="0"/>
            </a:endParaRPr>
          </a:p>
        </p:txBody>
      </p:sp>
      <p:sp>
        <p:nvSpPr>
          <p:cNvPr id="227332" name="Slide Number Placeholder 3">
            <a:extLst>
              <a:ext uri="{FF2B5EF4-FFF2-40B4-BE49-F238E27FC236}">
                <a16:creationId xmlns:a16="http://schemas.microsoft.com/office/drawing/2014/main" id="{3C924161-A913-4D17-9E7B-8474B2C38494}"/>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1A6E051-8301-4D04-B989-757E64C0D92D}" type="slidenum">
              <a:rPr lang="en-US" altLang="en-US" smtClean="0"/>
              <a:pPr>
                <a:spcBef>
                  <a:spcPct val="0"/>
                </a:spcBef>
              </a:pPr>
              <a:t>159</a:t>
            </a:fld>
            <a:endParaRPr lang="en-US" altLang="en-US"/>
          </a:p>
        </p:txBody>
      </p:sp>
    </p:spTree>
    <p:extLst>
      <p:ext uri="{BB962C8B-B14F-4D97-AF65-F5344CB8AC3E}">
        <p14:creationId xmlns:p14="http://schemas.microsoft.com/office/powerpoint/2010/main" val="301062942"/>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1ED7489D-59ED-42B5-89F7-E28520A58946}" type="slidenum">
              <a:rPr lang="en-US" altLang="en-US" sz="1200"/>
              <a:pPr/>
              <a:t>160</a:t>
            </a:fld>
            <a:endParaRPr lang="en-US" altLang="en-US" sz="120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341189245"/>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Slide Image Placeholder 1">
            <a:extLst>
              <a:ext uri="{FF2B5EF4-FFF2-40B4-BE49-F238E27FC236}">
                <a16:creationId xmlns:a16="http://schemas.microsoft.com/office/drawing/2014/main" id="{1D67DECF-4CE6-4993-9EC8-AA50CEE72826}"/>
              </a:ext>
            </a:extLst>
          </p:cNvPr>
          <p:cNvSpPr>
            <a:spLocks noGrp="1" noRot="1" noChangeAspect="1" noTextEdit="1"/>
          </p:cNvSpPr>
          <p:nvPr>
            <p:ph type="sldImg"/>
          </p:nvPr>
        </p:nvSpPr>
        <p:spPr>
          <a:ln/>
        </p:spPr>
      </p:sp>
      <p:sp>
        <p:nvSpPr>
          <p:cNvPr id="233475" name="Notes Placeholder 2">
            <a:extLst>
              <a:ext uri="{FF2B5EF4-FFF2-40B4-BE49-F238E27FC236}">
                <a16:creationId xmlns:a16="http://schemas.microsoft.com/office/drawing/2014/main" id="{9594BBBD-8BE6-4EF4-9757-7A06B183DD45}"/>
              </a:ext>
            </a:extLst>
          </p:cNvPr>
          <p:cNvSpPr>
            <a:spLocks noGrp="1"/>
          </p:cNvSpPr>
          <p:nvPr>
            <p:ph type="body" idx="1"/>
          </p:nvPr>
        </p:nvSpPr>
        <p:spPr>
          <a:noFill/>
        </p:spPr>
        <p:txBody>
          <a:bodyPr/>
          <a:lstStyle/>
          <a:p>
            <a:endParaRPr lang="en-US" altLang="en-US" dirty="0">
              <a:latin typeface="Arial" panose="020B0604020202020204" pitchFamily="34" charset="0"/>
            </a:endParaRPr>
          </a:p>
        </p:txBody>
      </p:sp>
      <p:sp>
        <p:nvSpPr>
          <p:cNvPr id="233476" name="Slide Number Placeholder 3">
            <a:extLst>
              <a:ext uri="{FF2B5EF4-FFF2-40B4-BE49-F238E27FC236}">
                <a16:creationId xmlns:a16="http://schemas.microsoft.com/office/drawing/2014/main" id="{FECBFC46-4516-4311-91E9-7C53CCE6A779}"/>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E358644-BB44-48CB-A0C4-0AEA3B58B984}" type="slidenum">
              <a:rPr lang="en-US" altLang="en-US" smtClean="0"/>
              <a:pPr>
                <a:spcBef>
                  <a:spcPct val="0"/>
                </a:spcBef>
              </a:pPr>
              <a:t>165</a:t>
            </a:fld>
            <a:endParaRPr lang="en-US" altLang="en-US"/>
          </a:p>
        </p:txBody>
      </p:sp>
    </p:spTree>
    <p:extLst>
      <p:ext uri="{BB962C8B-B14F-4D97-AF65-F5344CB8AC3E}">
        <p14:creationId xmlns:p14="http://schemas.microsoft.com/office/powerpoint/2010/main" val="33433953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ChangeArrowheads="1" noTextEdit="1"/>
          </p:cNvSpPr>
          <p:nvPr>
            <p:ph type="sldImg"/>
          </p:nvPr>
        </p:nvSpPr>
        <p:spPr>
          <a:ln/>
        </p:spPr>
      </p:sp>
      <p:sp>
        <p:nvSpPr>
          <p:cNvPr id="1638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latin typeface="Arial" panose="020B0604020202020204" pitchFamily="34" charset="0"/>
              </a:rPr>
              <a:t>Review slide.</a:t>
            </a:r>
          </a:p>
          <a:p>
            <a:endParaRPr lang="en-US" altLang="en-US" b="1" smtClean="0">
              <a:latin typeface="Arial" panose="020B0604020202020204" pitchFamily="34" charset="0"/>
            </a:endParaRPr>
          </a:p>
          <a:p>
            <a:r>
              <a:rPr lang="en-US" altLang="en-US" b="1" smtClean="0">
                <a:latin typeface="Arial" panose="020B0604020202020204" pitchFamily="34" charset="0"/>
              </a:rPr>
              <a:t>A federal law called the Individuals with Disabilities Education Act (IDEA) requires that public schools create an Individualized Education Program (IEP) for students who receive special education services. It addresses the child’s unique learning needs. It is a </a:t>
            </a:r>
            <a:r>
              <a:rPr lang="en-US" altLang="en-US" b="1" u="sng" smtClean="0">
                <a:latin typeface="Arial" panose="020B0604020202020204" pitchFamily="34" charset="0"/>
              </a:rPr>
              <a:t>legally binding </a:t>
            </a:r>
            <a:r>
              <a:rPr lang="en-US" altLang="en-US" b="1" smtClean="0">
                <a:latin typeface="Arial" panose="020B0604020202020204" pitchFamily="34" charset="0"/>
              </a:rPr>
              <a:t>document that is revised every year at the IEP meeting. It must be implemented by the school as soon as possible upon consent by the parent. </a:t>
            </a:r>
          </a:p>
          <a:p>
            <a:endParaRPr lang="en-US" altLang="en-US" b="1" smtClean="0">
              <a:latin typeface="Arial" panose="020B0604020202020204" pitchFamily="34" charset="0"/>
            </a:endParaRPr>
          </a:p>
          <a:p>
            <a:r>
              <a:rPr lang="en-US" altLang="en-US" b="1" smtClean="0">
                <a:latin typeface="Arial" panose="020B0604020202020204" pitchFamily="34" charset="0"/>
              </a:rPr>
              <a:t>Discuss how if there is going to be a change to a student’s educational program/services, there needs to be an IEP to address that change in needs.</a:t>
            </a:r>
          </a:p>
          <a:p>
            <a:endParaRPr lang="en-US" altLang="en-US" b="1" smtClean="0">
              <a:latin typeface="Arial" panose="020B0604020202020204" pitchFamily="34" charset="0"/>
            </a:endParaRPr>
          </a:p>
          <a:p>
            <a:r>
              <a:rPr lang="en-US" altLang="en-US" b="1" smtClean="0">
                <a:latin typeface="Arial" panose="020B0604020202020204" pitchFamily="34" charset="0"/>
              </a:rPr>
              <a:t>IMPLEMENTATION OF THE IEP- the law requires that the District implement the IEP as soon as possible upon consent by the parent. This means that all services, supports, goals, objectives, accommodations and supplementary aids are strictly implemented as soon as possible.  Failure to implement the IEP is by far the most frequent complaint filed by parents.  The school must have a system in place to ensure responsible staff have access to the IEP or the pertinent part of the IEP. Substitute teachers must also be aware of their responsibilities to the applicable elements of a student’s IEP or Section 504 Plan. </a:t>
            </a:r>
          </a:p>
        </p:txBody>
      </p:sp>
      <p:sp>
        <p:nvSpPr>
          <p:cNvPr id="1638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8A3A474-8246-4ED7-90B3-E2EF050AFBB8}" type="slidenum">
              <a:rPr lang="en-US" altLang="en-US" smtClean="0"/>
              <a:pPr>
                <a:spcBef>
                  <a:spcPct val="0"/>
                </a:spcBef>
              </a:pPr>
              <a:t>18</a:t>
            </a:fld>
            <a:endParaRPr lang="en-US" altLang="en-US" smtClean="0"/>
          </a:p>
        </p:txBody>
      </p:sp>
    </p:spTree>
    <p:extLst>
      <p:ext uri="{BB962C8B-B14F-4D97-AF65-F5344CB8AC3E}">
        <p14:creationId xmlns:p14="http://schemas.microsoft.com/office/powerpoint/2010/main" val="895503724"/>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7">
            <a:extLst>
              <a:ext uri="{FF2B5EF4-FFF2-40B4-BE49-F238E27FC236}">
                <a16:creationId xmlns:a16="http://schemas.microsoft.com/office/drawing/2014/main" id="{8041D830-23D2-4BC3-BDCD-FA1BB4305DED}"/>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C67F336-DEB0-486E-B8B3-97DEDD55BBDC}" type="slidenum">
              <a:rPr lang="en-US" altLang="en-US" smtClean="0"/>
              <a:pPr>
                <a:spcBef>
                  <a:spcPct val="0"/>
                </a:spcBef>
              </a:pPr>
              <a:t>166</a:t>
            </a:fld>
            <a:endParaRPr lang="en-US" altLang="en-US"/>
          </a:p>
        </p:txBody>
      </p:sp>
      <p:sp>
        <p:nvSpPr>
          <p:cNvPr id="231427" name="Rectangle 2">
            <a:extLst>
              <a:ext uri="{FF2B5EF4-FFF2-40B4-BE49-F238E27FC236}">
                <a16:creationId xmlns:a16="http://schemas.microsoft.com/office/drawing/2014/main" id="{2370B9A0-8CAB-4B62-8691-6F6535FF0377}"/>
              </a:ext>
            </a:extLst>
          </p:cNvPr>
          <p:cNvSpPr>
            <a:spLocks noGrp="1" noRot="1" noChangeAspect="1" noChangeArrowheads="1" noTextEdit="1"/>
          </p:cNvSpPr>
          <p:nvPr>
            <p:ph type="sldImg"/>
          </p:nvPr>
        </p:nvSpPr>
        <p:spPr>
          <a:ln/>
        </p:spPr>
      </p:sp>
      <p:sp>
        <p:nvSpPr>
          <p:cNvPr id="231428" name="Rectangle 3">
            <a:extLst>
              <a:ext uri="{FF2B5EF4-FFF2-40B4-BE49-F238E27FC236}">
                <a16:creationId xmlns:a16="http://schemas.microsoft.com/office/drawing/2014/main" id="{79A4A366-BCF3-45EA-B70F-C68BBA2990B0}"/>
              </a:ext>
            </a:extLst>
          </p:cNvPr>
          <p:cNvSpPr>
            <a:spLocks noGrp="1" noChangeArrowheads="1"/>
          </p:cNvSpPr>
          <p:nvPr>
            <p:ph type="body" idx="1"/>
          </p:nvPr>
        </p:nvSpPr>
        <p:spPr>
          <a:noFill/>
        </p:spPr>
        <p:txBody>
          <a:bodyPr/>
          <a:lstStyle/>
          <a:p>
            <a:pPr eaLnBrk="1" hangingPunct="1">
              <a:buFontTx/>
              <a:buChar char="•"/>
            </a:pPr>
            <a:r>
              <a:rPr lang="en-US" altLang="en-US">
                <a:latin typeface="Arial" panose="020B0604020202020204" pitchFamily="34" charset="0"/>
              </a:rPr>
              <a:t>Talk to the slide</a:t>
            </a:r>
          </a:p>
        </p:txBody>
      </p:sp>
    </p:spTree>
    <p:extLst>
      <p:ext uri="{BB962C8B-B14F-4D97-AF65-F5344CB8AC3E}">
        <p14:creationId xmlns:p14="http://schemas.microsoft.com/office/powerpoint/2010/main" val="3994741587"/>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7">
            <a:extLst>
              <a:ext uri="{FF2B5EF4-FFF2-40B4-BE49-F238E27FC236}">
                <a16:creationId xmlns:a16="http://schemas.microsoft.com/office/drawing/2014/main" id="{8041D830-23D2-4BC3-BDCD-FA1BB4305DED}"/>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C67F336-DEB0-486E-B8B3-97DEDD55BBDC}" type="slidenum">
              <a:rPr lang="en-US" altLang="en-US" smtClean="0"/>
              <a:pPr>
                <a:spcBef>
                  <a:spcPct val="0"/>
                </a:spcBef>
              </a:pPr>
              <a:t>167</a:t>
            </a:fld>
            <a:endParaRPr lang="en-US" altLang="en-US"/>
          </a:p>
        </p:txBody>
      </p:sp>
      <p:sp>
        <p:nvSpPr>
          <p:cNvPr id="231427" name="Rectangle 2">
            <a:extLst>
              <a:ext uri="{FF2B5EF4-FFF2-40B4-BE49-F238E27FC236}">
                <a16:creationId xmlns:a16="http://schemas.microsoft.com/office/drawing/2014/main" id="{2370B9A0-8CAB-4B62-8691-6F6535FF0377}"/>
              </a:ext>
            </a:extLst>
          </p:cNvPr>
          <p:cNvSpPr>
            <a:spLocks noGrp="1" noRot="1" noChangeAspect="1" noChangeArrowheads="1" noTextEdit="1"/>
          </p:cNvSpPr>
          <p:nvPr>
            <p:ph type="sldImg"/>
          </p:nvPr>
        </p:nvSpPr>
        <p:spPr>
          <a:ln/>
        </p:spPr>
      </p:sp>
      <p:sp>
        <p:nvSpPr>
          <p:cNvPr id="231428" name="Rectangle 3">
            <a:extLst>
              <a:ext uri="{FF2B5EF4-FFF2-40B4-BE49-F238E27FC236}">
                <a16:creationId xmlns:a16="http://schemas.microsoft.com/office/drawing/2014/main" id="{79A4A366-BCF3-45EA-B70F-C68BBA2990B0}"/>
              </a:ext>
            </a:extLst>
          </p:cNvPr>
          <p:cNvSpPr>
            <a:spLocks noGrp="1" noChangeArrowheads="1"/>
          </p:cNvSpPr>
          <p:nvPr>
            <p:ph type="body" idx="1"/>
          </p:nvPr>
        </p:nvSpPr>
        <p:spPr>
          <a:noFill/>
        </p:spPr>
        <p:txBody>
          <a:bodyPr/>
          <a:lstStyle/>
          <a:p>
            <a:pPr eaLnBrk="1" hangingPunct="1">
              <a:buFontTx/>
              <a:buChar char="•"/>
            </a:pPr>
            <a:r>
              <a:rPr lang="en-US" altLang="en-US" dirty="0">
                <a:latin typeface="Arial" panose="020B0604020202020204" pitchFamily="34" charset="0"/>
              </a:rPr>
              <a:t>Talk to the slide</a:t>
            </a:r>
          </a:p>
        </p:txBody>
      </p:sp>
    </p:spTree>
    <p:extLst>
      <p:ext uri="{BB962C8B-B14F-4D97-AF65-F5344CB8AC3E}">
        <p14:creationId xmlns:p14="http://schemas.microsoft.com/office/powerpoint/2010/main" val="1837746645"/>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7">
            <a:extLst>
              <a:ext uri="{FF2B5EF4-FFF2-40B4-BE49-F238E27FC236}">
                <a16:creationId xmlns:a16="http://schemas.microsoft.com/office/drawing/2014/main" id="{FA841AE4-B3CD-439B-BBE6-FEE0E3C4ADED}"/>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F116743-9C96-4F15-B617-69B9CDDE643A}" type="slidenum">
              <a:rPr lang="en-US" altLang="en-US" smtClean="0"/>
              <a:pPr>
                <a:spcBef>
                  <a:spcPct val="0"/>
                </a:spcBef>
              </a:pPr>
              <a:t>168</a:t>
            </a:fld>
            <a:endParaRPr lang="en-US" altLang="en-US"/>
          </a:p>
        </p:txBody>
      </p:sp>
      <p:sp>
        <p:nvSpPr>
          <p:cNvPr id="235523" name="Rectangle 2">
            <a:extLst>
              <a:ext uri="{FF2B5EF4-FFF2-40B4-BE49-F238E27FC236}">
                <a16:creationId xmlns:a16="http://schemas.microsoft.com/office/drawing/2014/main" id="{580F6824-F1D8-408A-AEB3-8CFB58621207}"/>
              </a:ext>
            </a:extLst>
          </p:cNvPr>
          <p:cNvSpPr>
            <a:spLocks noGrp="1" noRot="1" noChangeAspect="1" noChangeArrowheads="1" noTextEdit="1"/>
          </p:cNvSpPr>
          <p:nvPr>
            <p:ph type="sldImg"/>
          </p:nvPr>
        </p:nvSpPr>
        <p:spPr>
          <a:ln/>
        </p:spPr>
      </p:sp>
      <p:sp>
        <p:nvSpPr>
          <p:cNvPr id="235524" name="Rectangle 3">
            <a:extLst>
              <a:ext uri="{FF2B5EF4-FFF2-40B4-BE49-F238E27FC236}">
                <a16:creationId xmlns:a16="http://schemas.microsoft.com/office/drawing/2014/main" id="{D62C0ADF-9E0D-4FC4-9EAE-6DBC6AEF6B68}"/>
              </a:ext>
            </a:extLst>
          </p:cNvPr>
          <p:cNvSpPr>
            <a:spLocks noGrp="1" noChangeArrowheads="1"/>
          </p:cNvSpPr>
          <p:nvPr>
            <p:ph type="body" idx="1"/>
          </p:nvPr>
        </p:nvSpPr>
        <p:spPr>
          <a:noFill/>
        </p:spPr>
        <p:txBody>
          <a:bodyPr/>
          <a:lstStyle/>
          <a:p>
            <a:pPr eaLnBrk="1" hangingPunct="1">
              <a:buFontTx/>
              <a:buNone/>
            </a:pPr>
            <a:endParaRPr lang="en-US" altLang="en-US" dirty="0">
              <a:latin typeface="Arial" panose="020B0604020202020204" pitchFamily="34" charset="0"/>
            </a:endParaRPr>
          </a:p>
          <a:p>
            <a:pPr eaLnBrk="1" hangingPunct="1"/>
            <a:endParaRPr lang="en-US" altLang="en-US" sz="1000" dirty="0">
              <a:latin typeface="Arial" panose="020B0604020202020204" pitchFamily="34" charset="0"/>
            </a:endParaRP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270174093"/>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7">
            <a:extLst>
              <a:ext uri="{FF2B5EF4-FFF2-40B4-BE49-F238E27FC236}">
                <a16:creationId xmlns:a16="http://schemas.microsoft.com/office/drawing/2014/main" id="{D4142C07-FDEE-4071-AF7A-07ED71AC290C}"/>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1212750-E581-43BB-AAF1-DD3699E19B82}" type="slidenum">
              <a:rPr lang="en-US" altLang="en-US" smtClean="0"/>
              <a:pPr>
                <a:spcBef>
                  <a:spcPct val="0"/>
                </a:spcBef>
              </a:pPr>
              <a:t>169</a:t>
            </a:fld>
            <a:endParaRPr lang="en-US" altLang="en-US"/>
          </a:p>
        </p:txBody>
      </p:sp>
      <p:sp>
        <p:nvSpPr>
          <p:cNvPr id="241667" name="Rectangle 2">
            <a:extLst>
              <a:ext uri="{FF2B5EF4-FFF2-40B4-BE49-F238E27FC236}">
                <a16:creationId xmlns:a16="http://schemas.microsoft.com/office/drawing/2014/main" id="{630EC3FE-641C-4F71-B530-20F4E40F9721}"/>
              </a:ext>
            </a:extLst>
          </p:cNvPr>
          <p:cNvSpPr>
            <a:spLocks noGrp="1" noRot="1" noChangeAspect="1" noChangeArrowheads="1" noTextEdit="1"/>
          </p:cNvSpPr>
          <p:nvPr>
            <p:ph type="sldImg"/>
          </p:nvPr>
        </p:nvSpPr>
        <p:spPr>
          <a:ln/>
        </p:spPr>
      </p:sp>
      <p:sp>
        <p:nvSpPr>
          <p:cNvPr id="241668" name="Rectangle 3">
            <a:extLst>
              <a:ext uri="{FF2B5EF4-FFF2-40B4-BE49-F238E27FC236}">
                <a16:creationId xmlns:a16="http://schemas.microsoft.com/office/drawing/2014/main" id="{3B803D96-AA70-4CC2-8670-C8E43BE596B2}"/>
              </a:ext>
            </a:extLst>
          </p:cNvPr>
          <p:cNvSpPr>
            <a:spLocks noGrp="1" noChangeArrowheads="1"/>
          </p:cNvSpPr>
          <p:nvPr>
            <p:ph type="body" idx="1"/>
          </p:nvPr>
        </p:nvSpPr>
        <p:spPr>
          <a:noFill/>
        </p:spPr>
        <p:txBody>
          <a:bodyPr/>
          <a:lstStyle/>
          <a:p>
            <a:pPr eaLnBrk="1" hangingPunct="1"/>
            <a:r>
              <a:rPr lang="en-US" altLang="en-US" dirty="0" smtClean="0">
                <a:latin typeface="Arial" panose="020B0604020202020204" pitchFamily="34" charset="0"/>
              </a:rPr>
              <a:t>This slide</a:t>
            </a:r>
            <a:r>
              <a:rPr lang="en-US" altLang="en-US" baseline="0" dirty="0" smtClean="0">
                <a:latin typeface="Arial" panose="020B0604020202020204" pitchFamily="34" charset="0"/>
              </a:rPr>
              <a:t> provides an example of the learning difficulty on the left and an example of an accommodation on the right. </a:t>
            </a:r>
            <a:endParaRPr lang="en-US" altLang="en-US" dirty="0">
              <a:latin typeface="Arial" panose="020B0604020202020204" pitchFamily="34" charset="0"/>
            </a:endParaRPr>
          </a:p>
        </p:txBody>
      </p:sp>
    </p:spTree>
    <p:extLst>
      <p:ext uri="{BB962C8B-B14F-4D97-AF65-F5344CB8AC3E}">
        <p14:creationId xmlns:p14="http://schemas.microsoft.com/office/powerpoint/2010/main" val="1486285766"/>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7">
            <a:extLst>
              <a:ext uri="{FF2B5EF4-FFF2-40B4-BE49-F238E27FC236}">
                <a16:creationId xmlns:a16="http://schemas.microsoft.com/office/drawing/2014/main" id="{18E009AF-1354-4DCC-BB5F-2B6BD46D80DB}"/>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816AD7A-7CBE-4867-AE7C-87F7FC6A8AE1}" type="slidenum">
              <a:rPr lang="en-US" altLang="en-US" smtClean="0"/>
              <a:pPr>
                <a:spcBef>
                  <a:spcPct val="0"/>
                </a:spcBef>
              </a:pPr>
              <a:t>170</a:t>
            </a:fld>
            <a:endParaRPr lang="en-US" altLang="en-US"/>
          </a:p>
        </p:txBody>
      </p:sp>
      <p:sp>
        <p:nvSpPr>
          <p:cNvPr id="237571" name="Rectangle 2">
            <a:extLst>
              <a:ext uri="{FF2B5EF4-FFF2-40B4-BE49-F238E27FC236}">
                <a16:creationId xmlns:a16="http://schemas.microsoft.com/office/drawing/2014/main" id="{0F50749A-3594-4890-AE7A-89382BC30F66}"/>
              </a:ext>
            </a:extLst>
          </p:cNvPr>
          <p:cNvSpPr>
            <a:spLocks noGrp="1" noRot="1" noChangeAspect="1" noChangeArrowheads="1" noTextEdit="1"/>
          </p:cNvSpPr>
          <p:nvPr>
            <p:ph type="sldImg"/>
          </p:nvPr>
        </p:nvSpPr>
        <p:spPr>
          <a:ln/>
        </p:spPr>
      </p:sp>
      <p:sp>
        <p:nvSpPr>
          <p:cNvPr id="237572" name="Rectangle 3">
            <a:extLst>
              <a:ext uri="{FF2B5EF4-FFF2-40B4-BE49-F238E27FC236}">
                <a16:creationId xmlns:a16="http://schemas.microsoft.com/office/drawing/2014/main" id="{ED02A940-115E-446A-BE8A-1F908505A245}"/>
              </a:ext>
            </a:extLst>
          </p:cNvPr>
          <p:cNvSpPr>
            <a:spLocks noGrp="1" noChangeArrowheads="1"/>
          </p:cNvSpPr>
          <p:nvPr>
            <p:ph type="body" idx="1"/>
          </p:nvPr>
        </p:nvSpPr>
        <p:spPr>
          <a:noFill/>
        </p:spPr>
        <p:txBody>
          <a:bodyPr/>
          <a:lstStyle/>
          <a:p>
            <a:pPr eaLnBrk="1" hangingPunct="1"/>
            <a:r>
              <a:rPr lang="en-US" altLang="en-US" dirty="0" smtClean="0">
                <a:latin typeface="Arial" panose="020B0604020202020204" pitchFamily="34" charset="0"/>
              </a:rPr>
              <a:t>Let’s take a look a “Modifications”.</a:t>
            </a:r>
            <a:r>
              <a:rPr lang="en-US" altLang="en-US" baseline="0" dirty="0" smtClean="0">
                <a:latin typeface="Arial" panose="020B0604020202020204" pitchFamily="34" charset="0"/>
              </a:rPr>
              <a:t> Remember that modifications do alter the standard and change the expectation for the student. </a:t>
            </a:r>
            <a:endParaRPr lang="en-US" altLang="en-US" dirty="0">
              <a:latin typeface="Arial" panose="020B0604020202020204" pitchFamily="34" charset="0"/>
            </a:endParaRPr>
          </a:p>
        </p:txBody>
      </p:sp>
    </p:spTree>
    <p:extLst>
      <p:ext uri="{BB962C8B-B14F-4D97-AF65-F5344CB8AC3E}">
        <p14:creationId xmlns:p14="http://schemas.microsoft.com/office/powerpoint/2010/main" val="3514857608"/>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Slide Image Placeholder 1">
            <a:extLst>
              <a:ext uri="{FF2B5EF4-FFF2-40B4-BE49-F238E27FC236}">
                <a16:creationId xmlns:a16="http://schemas.microsoft.com/office/drawing/2014/main" id="{845FCDE7-A4AF-4563-9A50-B23869801E6D}"/>
              </a:ext>
            </a:extLst>
          </p:cNvPr>
          <p:cNvSpPr>
            <a:spLocks noGrp="1" noRot="1" noChangeAspect="1" noTextEdit="1"/>
          </p:cNvSpPr>
          <p:nvPr>
            <p:ph type="sldImg"/>
          </p:nvPr>
        </p:nvSpPr>
        <p:spPr>
          <a:ln/>
        </p:spPr>
      </p:sp>
      <p:sp>
        <p:nvSpPr>
          <p:cNvPr id="247811" name="Notes Placeholder 2">
            <a:extLst>
              <a:ext uri="{FF2B5EF4-FFF2-40B4-BE49-F238E27FC236}">
                <a16:creationId xmlns:a16="http://schemas.microsoft.com/office/drawing/2014/main" id="{2907815B-F195-4236-B70F-104E3A4C3504}"/>
              </a:ext>
            </a:extLst>
          </p:cNvPr>
          <p:cNvSpPr>
            <a:spLocks noGrp="1"/>
          </p:cNvSpPr>
          <p:nvPr>
            <p:ph type="body" idx="1"/>
          </p:nvPr>
        </p:nvSpPr>
        <p:spPr>
          <a:noFill/>
        </p:spPr>
        <p:txBody>
          <a:bodyPr/>
          <a:lstStyle/>
          <a:p>
            <a:endParaRPr lang="en-US" altLang="en-US">
              <a:latin typeface="Arial" panose="020B0604020202020204" pitchFamily="34" charset="0"/>
            </a:endParaRPr>
          </a:p>
        </p:txBody>
      </p:sp>
      <p:sp>
        <p:nvSpPr>
          <p:cNvPr id="247812" name="Slide Number Placeholder 3">
            <a:extLst>
              <a:ext uri="{FF2B5EF4-FFF2-40B4-BE49-F238E27FC236}">
                <a16:creationId xmlns:a16="http://schemas.microsoft.com/office/drawing/2014/main" id="{AFC49772-6741-4BB4-B07D-02CB475C47FE}"/>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C6930F9-3A38-45FB-8A32-19B0034CA31D}" type="slidenum">
              <a:rPr lang="en-US" altLang="en-US" smtClean="0"/>
              <a:pPr>
                <a:spcBef>
                  <a:spcPct val="0"/>
                </a:spcBef>
              </a:pPr>
              <a:t>171</a:t>
            </a:fld>
            <a:endParaRPr lang="en-US" altLang="en-US"/>
          </a:p>
        </p:txBody>
      </p:sp>
    </p:spTree>
    <p:extLst>
      <p:ext uri="{BB962C8B-B14F-4D97-AF65-F5344CB8AC3E}">
        <p14:creationId xmlns:p14="http://schemas.microsoft.com/office/powerpoint/2010/main" val="1452984844"/>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Slide Image Placeholder 1">
            <a:extLst>
              <a:ext uri="{FF2B5EF4-FFF2-40B4-BE49-F238E27FC236}">
                <a16:creationId xmlns:a16="http://schemas.microsoft.com/office/drawing/2014/main" id="{C9AE5A6F-AC3F-47FC-8314-18AF54FA83DE}"/>
              </a:ext>
            </a:extLst>
          </p:cNvPr>
          <p:cNvSpPr>
            <a:spLocks noGrp="1" noRot="1" noChangeAspect="1" noTextEdit="1"/>
          </p:cNvSpPr>
          <p:nvPr>
            <p:ph type="sldImg"/>
          </p:nvPr>
        </p:nvSpPr>
        <p:spPr>
          <a:ln/>
        </p:spPr>
      </p:sp>
      <p:sp>
        <p:nvSpPr>
          <p:cNvPr id="251907" name="Notes Placeholder 2">
            <a:extLst>
              <a:ext uri="{FF2B5EF4-FFF2-40B4-BE49-F238E27FC236}">
                <a16:creationId xmlns:a16="http://schemas.microsoft.com/office/drawing/2014/main" id="{49550194-181E-4108-9F03-EFEEB9965CAA}"/>
              </a:ext>
            </a:extLst>
          </p:cNvPr>
          <p:cNvSpPr>
            <a:spLocks noGrp="1"/>
          </p:cNvSpPr>
          <p:nvPr>
            <p:ph type="body" idx="1"/>
          </p:nvPr>
        </p:nvSpPr>
        <p:spPr>
          <a:noFill/>
        </p:spPr>
        <p:txBody>
          <a:bodyPr/>
          <a:lstStyle/>
          <a:p>
            <a:r>
              <a:rPr lang="en-US" altLang="en-US">
                <a:latin typeface="Arial" panose="020B0604020202020204" pitchFamily="34" charset="0"/>
              </a:rPr>
              <a:t>Talk to the slide</a:t>
            </a:r>
          </a:p>
        </p:txBody>
      </p:sp>
      <p:sp>
        <p:nvSpPr>
          <p:cNvPr id="251908" name="Slide Number Placeholder 3">
            <a:extLst>
              <a:ext uri="{FF2B5EF4-FFF2-40B4-BE49-F238E27FC236}">
                <a16:creationId xmlns:a16="http://schemas.microsoft.com/office/drawing/2014/main" id="{2A8C258B-CBDD-4856-8F3A-AF25B2C24505}"/>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C980CC0-46CC-43A0-B57B-85995F854BAD}" type="slidenum">
              <a:rPr lang="en-US" altLang="en-US" smtClean="0"/>
              <a:pPr>
                <a:spcBef>
                  <a:spcPct val="0"/>
                </a:spcBef>
              </a:pPr>
              <a:t>175</a:t>
            </a:fld>
            <a:endParaRPr lang="en-US" altLang="en-US"/>
          </a:p>
        </p:txBody>
      </p:sp>
    </p:spTree>
    <p:extLst>
      <p:ext uri="{BB962C8B-B14F-4D97-AF65-F5344CB8AC3E}">
        <p14:creationId xmlns:p14="http://schemas.microsoft.com/office/powerpoint/2010/main" val="178215118"/>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7">
            <a:extLst>
              <a:ext uri="{FF2B5EF4-FFF2-40B4-BE49-F238E27FC236}">
                <a16:creationId xmlns:a16="http://schemas.microsoft.com/office/drawing/2014/main" id="{B4008F28-2909-45D0-AB4F-118C7817D0B3}"/>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F603084-7942-4F2B-AD37-616308BCB489}" type="slidenum">
              <a:rPr lang="en-US" altLang="en-US" smtClean="0"/>
              <a:pPr>
                <a:spcBef>
                  <a:spcPct val="0"/>
                </a:spcBef>
              </a:pPr>
              <a:t>176</a:t>
            </a:fld>
            <a:endParaRPr lang="en-US" altLang="en-US"/>
          </a:p>
        </p:txBody>
      </p:sp>
      <p:sp>
        <p:nvSpPr>
          <p:cNvPr id="260099" name="Rectangle 2">
            <a:extLst>
              <a:ext uri="{FF2B5EF4-FFF2-40B4-BE49-F238E27FC236}">
                <a16:creationId xmlns:a16="http://schemas.microsoft.com/office/drawing/2014/main" id="{D4B2D3D5-1A53-4F8F-B72A-8F5A66094337}"/>
              </a:ext>
            </a:extLst>
          </p:cNvPr>
          <p:cNvSpPr>
            <a:spLocks noGrp="1" noRot="1" noChangeAspect="1" noChangeArrowheads="1" noTextEdit="1"/>
          </p:cNvSpPr>
          <p:nvPr>
            <p:ph type="sldImg"/>
          </p:nvPr>
        </p:nvSpPr>
        <p:spPr>
          <a:ln/>
        </p:spPr>
      </p:sp>
      <p:sp>
        <p:nvSpPr>
          <p:cNvPr id="260100" name="Rectangle 3">
            <a:extLst>
              <a:ext uri="{FF2B5EF4-FFF2-40B4-BE49-F238E27FC236}">
                <a16:creationId xmlns:a16="http://schemas.microsoft.com/office/drawing/2014/main" id="{94F5E865-403A-4D62-8CA3-7F4623AB7D64}"/>
              </a:ext>
            </a:extLst>
          </p:cNvPr>
          <p:cNvSpPr>
            <a:spLocks noGrp="1" noChangeArrowheads="1"/>
          </p:cNvSpPr>
          <p:nvPr>
            <p:ph type="body" idx="1"/>
          </p:nvPr>
        </p:nvSpPr>
        <p:spPr>
          <a:noFill/>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195026711"/>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7">
            <a:extLst>
              <a:ext uri="{FF2B5EF4-FFF2-40B4-BE49-F238E27FC236}">
                <a16:creationId xmlns:a16="http://schemas.microsoft.com/office/drawing/2014/main" id="{9C68DA60-35B4-4B23-BBF9-FE90B0A3D7ED}"/>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A75F0C5-5386-4239-A46E-3FFD79536DA2}" type="slidenum">
              <a:rPr lang="en-US" altLang="en-US" smtClean="0"/>
              <a:pPr>
                <a:spcBef>
                  <a:spcPct val="0"/>
                </a:spcBef>
              </a:pPr>
              <a:t>177</a:t>
            </a:fld>
            <a:endParaRPr lang="en-US" altLang="en-US"/>
          </a:p>
        </p:txBody>
      </p:sp>
      <p:sp>
        <p:nvSpPr>
          <p:cNvPr id="258051" name="Rectangle 2">
            <a:extLst>
              <a:ext uri="{FF2B5EF4-FFF2-40B4-BE49-F238E27FC236}">
                <a16:creationId xmlns:a16="http://schemas.microsoft.com/office/drawing/2014/main" id="{2FE5E99F-F3E2-4EDA-8983-995BF7576D92}"/>
              </a:ext>
            </a:extLst>
          </p:cNvPr>
          <p:cNvSpPr>
            <a:spLocks noGrp="1" noRot="1" noChangeAspect="1" noChangeArrowheads="1" noTextEdit="1"/>
          </p:cNvSpPr>
          <p:nvPr>
            <p:ph type="sldImg"/>
          </p:nvPr>
        </p:nvSpPr>
        <p:spPr>
          <a:ln/>
        </p:spPr>
      </p:sp>
      <p:sp>
        <p:nvSpPr>
          <p:cNvPr id="258052" name="Rectangle 3">
            <a:extLst>
              <a:ext uri="{FF2B5EF4-FFF2-40B4-BE49-F238E27FC236}">
                <a16:creationId xmlns:a16="http://schemas.microsoft.com/office/drawing/2014/main" id="{1BC5D754-E69A-46B0-BEB6-2A3A2CDA1697}"/>
              </a:ext>
            </a:extLst>
          </p:cNvPr>
          <p:cNvSpPr>
            <a:spLocks noGrp="1" noChangeArrowheads="1"/>
          </p:cNvSpPr>
          <p:nvPr>
            <p:ph type="body" idx="1"/>
          </p:nvPr>
        </p:nvSpPr>
        <p:spPr>
          <a:noFill/>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856787544"/>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30205FA3-157A-425E-AF31-E9D1A16C180E}" type="slidenum">
              <a:rPr lang="en-US" altLang="en-US" sz="1200"/>
              <a:pPr/>
              <a:t>178</a:t>
            </a:fld>
            <a:endParaRPr lang="en-US" altLang="en-US" sz="1200"/>
          </a:p>
        </p:txBody>
      </p:sp>
      <p:sp>
        <p:nvSpPr>
          <p:cNvPr id="52227" name="Slide Image Placeholder 1"/>
          <p:cNvSpPr>
            <a:spLocks noGrp="1" noRot="1" noChangeAspect="1" noTextEdit="1"/>
          </p:cNvSpPr>
          <p:nvPr>
            <p:ph type="sldImg"/>
          </p:nvPr>
        </p:nvSpPr>
        <p:spPr>
          <a:ln/>
        </p:spPr>
      </p:sp>
      <p:sp>
        <p:nvSpPr>
          <p:cNvPr id="5222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ndParaRPr>
          </a:p>
        </p:txBody>
      </p:sp>
      <p:sp>
        <p:nvSpPr>
          <p:cNvPr id="52229"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fld id="{54C33C40-5228-4FC8-B310-D04B58395981}" type="slidenum">
              <a:rPr lang="en-US" altLang="en-US" sz="1200"/>
              <a:pPr algn="r" eaLnBrk="1" hangingPunct="1"/>
              <a:t>178</a:t>
            </a:fld>
            <a:endParaRPr lang="en-US" altLang="en-US" sz="1200"/>
          </a:p>
        </p:txBody>
      </p:sp>
    </p:spTree>
    <p:extLst>
      <p:ext uri="{BB962C8B-B14F-4D97-AF65-F5344CB8AC3E}">
        <p14:creationId xmlns:p14="http://schemas.microsoft.com/office/powerpoint/2010/main" val="11783632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Throughout</a:t>
            </a:r>
            <a:r>
              <a:rPr lang="en-US" baseline="0" dirty="0" smtClean="0"/>
              <a:t> this presentation, applicable District policy documents will be listed as references. Please learn to access </a:t>
            </a:r>
            <a:r>
              <a:rPr lang="en-US" baseline="0" dirty="0" err="1" smtClean="0"/>
              <a:t>MyLAUSD</a:t>
            </a:r>
            <a:r>
              <a:rPr lang="en-US" baseline="0" dirty="0" smtClean="0"/>
              <a:t> for </a:t>
            </a:r>
            <a:endParaRPr lang="en-US" dirty="0"/>
          </a:p>
        </p:txBody>
      </p:sp>
      <p:sp>
        <p:nvSpPr>
          <p:cNvPr id="4" name="Slide Number Placeholder 3"/>
          <p:cNvSpPr>
            <a:spLocks noGrp="1"/>
          </p:cNvSpPr>
          <p:nvPr>
            <p:ph type="sldNum" sz="quarter" idx="10"/>
          </p:nvPr>
        </p:nvSpPr>
        <p:spPr/>
        <p:txBody>
          <a:bodyPr/>
          <a:lstStyle/>
          <a:p>
            <a:pPr>
              <a:defRPr/>
            </a:pPr>
            <a:fld id="{455A0468-7C00-482D-AD40-FCBC53BA7A8F}" type="slidenum">
              <a:rPr lang="en-US" smtClean="0"/>
              <a:pPr>
                <a:defRPr/>
              </a:pPr>
              <a:t>19</a:t>
            </a:fld>
            <a:endParaRPr lang="en-US"/>
          </a:p>
        </p:txBody>
      </p:sp>
    </p:spTree>
    <p:extLst>
      <p:ext uri="{BB962C8B-B14F-4D97-AF65-F5344CB8AC3E}">
        <p14:creationId xmlns:p14="http://schemas.microsoft.com/office/powerpoint/2010/main" val="3774530742"/>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Slide Image Placeholder 1">
            <a:extLst>
              <a:ext uri="{FF2B5EF4-FFF2-40B4-BE49-F238E27FC236}">
                <a16:creationId xmlns:a16="http://schemas.microsoft.com/office/drawing/2014/main" id="{FFB05FBD-D89C-42AC-A625-D4BD29D666BA}"/>
              </a:ext>
            </a:extLst>
          </p:cNvPr>
          <p:cNvSpPr>
            <a:spLocks noGrp="1" noRot="1" noChangeAspect="1" noTextEdit="1"/>
          </p:cNvSpPr>
          <p:nvPr>
            <p:ph type="sldImg"/>
          </p:nvPr>
        </p:nvSpPr>
        <p:spPr>
          <a:ln/>
        </p:spPr>
      </p:sp>
      <p:sp>
        <p:nvSpPr>
          <p:cNvPr id="264195" name="Notes Placeholder 2">
            <a:extLst>
              <a:ext uri="{FF2B5EF4-FFF2-40B4-BE49-F238E27FC236}">
                <a16:creationId xmlns:a16="http://schemas.microsoft.com/office/drawing/2014/main" id="{4D3926A9-E3F9-45C3-8D65-100492CC74DC}"/>
              </a:ext>
            </a:extLst>
          </p:cNvPr>
          <p:cNvSpPr>
            <a:spLocks noGrp="1"/>
          </p:cNvSpPr>
          <p:nvPr>
            <p:ph type="body" idx="1"/>
          </p:nvPr>
        </p:nvSpPr>
        <p:spPr>
          <a:noFill/>
        </p:spPr>
        <p:txBody>
          <a:bodyPr/>
          <a:lstStyle/>
          <a:p>
            <a:endParaRPr lang="en-US" altLang="en-US">
              <a:latin typeface="Arial" panose="020B0604020202020204" pitchFamily="34" charset="0"/>
            </a:endParaRPr>
          </a:p>
        </p:txBody>
      </p:sp>
      <p:sp>
        <p:nvSpPr>
          <p:cNvPr id="264196" name="Slide Number Placeholder 3">
            <a:extLst>
              <a:ext uri="{FF2B5EF4-FFF2-40B4-BE49-F238E27FC236}">
                <a16:creationId xmlns:a16="http://schemas.microsoft.com/office/drawing/2014/main" id="{699212C1-BCB9-40C0-8F09-948D245CC4D5}"/>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C83DD7E-F790-49AA-8FE2-9C55D5EDC726}" type="slidenum">
              <a:rPr lang="en-US" altLang="en-US" smtClean="0"/>
              <a:pPr>
                <a:spcBef>
                  <a:spcPct val="0"/>
                </a:spcBef>
              </a:pPr>
              <a:t>179</a:t>
            </a:fld>
            <a:endParaRPr lang="en-US" altLang="en-US"/>
          </a:p>
        </p:txBody>
      </p:sp>
    </p:spTree>
    <p:extLst>
      <p:ext uri="{BB962C8B-B14F-4D97-AF65-F5344CB8AC3E}">
        <p14:creationId xmlns:p14="http://schemas.microsoft.com/office/powerpoint/2010/main" val="3244596470"/>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7">
            <a:extLst>
              <a:ext uri="{FF2B5EF4-FFF2-40B4-BE49-F238E27FC236}">
                <a16:creationId xmlns:a16="http://schemas.microsoft.com/office/drawing/2014/main" id="{B36FDB34-8C45-45EE-83E3-560B0A9A6259}"/>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F2CC22A-E994-4760-ABF7-82D5285289FE}" type="slidenum">
              <a:rPr lang="en-US" altLang="en-US" smtClean="0"/>
              <a:pPr>
                <a:spcBef>
                  <a:spcPct val="0"/>
                </a:spcBef>
              </a:pPr>
              <a:t>180</a:t>
            </a:fld>
            <a:endParaRPr lang="en-US" altLang="en-US"/>
          </a:p>
        </p:txBody>
      </p:sp>
      <p:sp>
        <p:nvSpPr>
          <p:cNvPr id="266243" name="Rectangle 2">
            <a:extLst>
              <a:ext uri="{FF2B5EF4-FFF2-40B4-BE49-F238E27FC236}">
                <a16:creationId xmlns:a16="http://schemas.microsoft.com/office/drawing/2014/main" id="{3FFD6793-8968-48C1-A187-547B1C3A5943}"/>
              </a:ext>
            </a:extLst>
          </p:cNvPr>
          <p:cNvSpPr>
            <a:spLocks noGrp="1" noRot="1" noChangeAspect="1" noChangeArrowheads="1" noTextEdit="1"/>
          </p:cNvSpPr>
          <p:nvPr>
            <p:ph type="sldImg"/>
          </p:nvPr>
        </p:nvSpPr>
        <p:spPr>
          <a:ln/>
        </p:spPr>
      </p:sp>
      <p:sp>
        <p:nvSpPr>
          <p:cNvPr id="266244" name="Rectangle 3">
            <a:extLst>
              <a:ext uri="{FF2B5EF4-FFF2-40B4-BE49-F238E27FC236}">
                <a16:creationId xmlns:a16="http://schemas.microsoft.com/office/drawing/2014/main" id="{724A2220-98AF-467C-B497-BA99E2A0AC5D}"/>
              </a:ext>
            </a:extLst>
          </p:cNvPr>
          <p:cNvSpPr>
            <a:spLocks noGrp="1" noChangeArrowheads="1"/>
          </p:cNvSpPr>
          <p:nvPr>
            <p:ph type="body" idx="1"/>
          </p:nvPr>
        </p:nvSpPr>
        <p:spPr>
          <a:noFill/>
        </p:spPr>
        <p:txBody>
          <a:bodyPr/>
          <a:lstStyle/>
          <a:p>
            <a:pPr eaLnBrk="1" hangingPunct="1">
              <a:buFontTx/>
              <a:buChar char="•"/>
            </a:pPr>
            <a:r>
              <a:rPr lang="en-US" altLang="en-US">
                <a:latin typeface="Arial" panose="020B0604020202020204" pitchFamily="34" charset="0"/>
              </a:rPr>
              <a:t>These are known as the Supplemental Pages to the IEP</a:t>
            </a:r>
          </a:p>
          <a:p>
            <a:pPr eaLnBrk="1" hangingPunct="1">
              <a:buFontTx/>
              <a:buChar char="•"/>
            </a:pPr>
            <a:endParaRPr lang="en-US" altLang="en-US">
              <a:latin typeface="Arial" panose="020B0604020202020204" pitchFamily="34" charset="0"/>
            </a:endParaRPr>
          </a:p>
          <a:p>
            <a:pPr eaLnBrk="1" hangingPunct="1">
              <a:buFontTx/>
              <a:buChar char="•"/>
            </a:pPr>
            <a:r>
              <a:rPr lang="en-US" altLang="en-US">
                <a:latin typeface="Arial" panose="020B0604020202020204" pitchFamily="34" charset="0"/>
              </a:rPr>
              <a:t>We have already reviewed them</a:t>
            </a:r>
          </a:p>
        </p:txBody>
      </p:sp>
    </p:spTree>
    <p:extLst>
      <p:ext uri="{BB962C8B-B14F-4D97-AF65-F5344CB8AC3E}">
        <p14:creationId xmlns:p14="http://schemas.microsoft.com/office/powerpoint/2010/main" val="791163978"/>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a:extLst>
              <a:ext uri="{FF2B5EF4-FFF2-40B4-BE49-F238E27FC236}">
                <a16:creationId xmlns:a16="http://schemas.microsoft.com/office/drawing/2014/main" id="{2DE6EFCB-ADEC-4E7E-BB00-485A7159174F}"/>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0A4BEF3-5542-4C7E-AF74-B8C325166F7C}" type="slidenum">
              <a:rPr lang="en-US" altLang="en-US" smtClean="0"/>
              <a:pPr>
                <a:spcBef>
                  <a:spcPct val="0"/>
                </a:spcBef>
              </a:pPr>
              <a:t>181</a:t>
            </a:fld>
            <a:endParaRPr lang="en-US" altLang="en-US"/>
          </a:p>
        </p:txBody>
      </p:sp>
      <p:sp>
        <p:nvSpPr>
          <p:cNvPr id="172035" name="Rectangle 2">
            <a:extLst>
              <a:ext uri="{FF2B5EF4-FFF2-40B4-BE49-F238E27FC236}">
                <a16:creationId xmlns:a16="http://schemas.microsoft.com/office/drawing/2014/main" id="{2DD4BF95-FA08-4016-97DC-0D60EB5F4B39}"/>
              </a:ext>
            </a:extLst>
          </p:cNvPr>
          <p:cNvSpPr>
            <a:spLocks noGrp="1" noRot="1" noChangeAspect="1" noChangeArrowheads="1" noTextEdit="1"/>
          </p:cNvSpPr>
          <p:nvPr>
            <p:ph type="sldImg"/>
          </p:nvPr>
        </p:nvSpPr>
        <p:spPr>
          <a:ln/>
        </p:spPr>
      </p:sp>
      <p:sp>
        <p:nvSpPr>
          <p:cNvPr id="172036" name="Rectangle 3">
            <a:extLst>
              <a:ext uri="{FF2B5EF4-FFF2-40B4-BE49-F238E27FC236}">
                <a16:creationId xmlns:a16="http://schemas.microsoft.com/office/drawing/2014/main" id="{D519B6AB-0631-439F-8F78-21997E622D73}"/>
              </a:ext>
            </a:extLst>
          </p:cNvPr>
          <p:cNvSpPr>
            <a:spLocks noGrp="1" noChangeArrowheads="1"/>
          </p:cNvSpPr>
          <p:nvPr>
            <p:ph type="body" idx="1"/>
          </p:nvPr>
        </p:nvSpPr>
        <p:spPr>
          <a:noFill/>
        </p:spPr>
        <p:txBody>
          <a:bodyPr/>
          <a:lstStyle/>
          <a:p>
            <a:pPr eaLnBrk="1" hangingPunct="1">
              <a:lnSpc>
                <a:spcPct val="90000"/>
              </a:lnSpc>
              <a:buFontTx/>
              <a:buChar char="•"/>
            </a:pPr>
            <a:r>
              <a:rPr lang="en-US" altLang="en-US" sz="1100" dirty="0">
                <a:latin typeface="Arial" panose="020B0604020202020204" pitchFamily="34" charset="0"/>
              </a:rPr>
              <a:t>Items # 1-4 – identifies the behavior which is impeding learning; determines need in one of the four area</a:t>
            </a:r>
          </a:p>
          <a:p>
            <a:pPr lvl="1" eaLnBrk="1" hangingPunct="1">
              <a:lnSpc>
                <a:spcPct val="90000"/>
              </a:lnSpc>
              <a:buFontTx/>
              <a:buChar char="•"/>
            </a:pPr>
            <a:r>
              <a:rPr lang="en-US" altLang="en-US" sz="1100" dirty="0">
                <a:latin typeface="Arial" panose="020B0604020202020204" pitchFamily="34" charset="0"/>
              </a:rPr>
              <a:t>Early stage intervention – behavior not significantly impacting learning of student or classroom functioning, but could escalate if not addressed</a:t>
            </a:r>
          </a:p>
          <a:p>
            <a:pPr lvl="1" eaLnBrk="1" hangingPunct="1">
              <a:lnSpc>
                <a:spcPct val="90000"/>
              </a:lnSpc>
              <a:buFontTx/>
              <a:buChar char="•"/>
            </a:pPr>
            <a:r>
              <a:rPr lang="en-US" altLang="en-US" sz="1100" dirty="0">
                <a:latin typeface="Arial" panose="020B0604020202020204" pitchFamily="34" charset="0"/>
              </a:rPr>
              <a:t>Moderate – behavior beginning to significantly impact classroom functioning/ student learning</a:t>
            </a:r>
          </a:p>
          <a:p>
            <a:pPr lvl="1" eaLnBrk="1" hangingPunct="1">
              <a:lnSpc>
                <a:spcPct val="90000"/>
              </a:lnSpc>
              <a:buFontTx/>
              <a:buChar char="•"/>
            </a:pPr>
            <a:r>
              <a:rPr lang="en-US" altLang="en-US" sz="1100" dirty="0">
                <a:latin typeface="Arial" panose="020B0604020202020204" pitchFamily="34" charset="0"/>
              </a:rPr>
              <a:t>Serious – behavior may require functional analysis assessment if BSP not successful due to severity of impact on student or others</a:t>
            </a:r>
          </a:p>
          <a:p>
            <a:pPr lvl="1" eaLnBrk="1" hangingPunct="1">
              <a:lnSpc>
                <a:spcPct val="90000"/>
              </a:lnSpc>
              <a:buFontTx/>
              <a:buChar char="•"/>
            </a:pPr>
            <a:r>
              <a:rPr lang="en-US" altLang="en-US" sz="1100" dirty="0">
                <a:latin typeface="Arial" panose="020B0604020202020204" pitchFamily="34" charset="0"/>
              </a:rPr>
              <a:t>Extreme – student poses safety issue to self or others</a:t>
            </a:r>
          </a:p>
          <a:p>
            <a:pPr lvl="1" eaLnBrk="1" hangingPunct="1">
              <a:lnSpc>
                <a:spcPct val="90000"/>
              </a:lnSpc>
              <a:buFontTx/>
              <a:buChar char="•"/>
            </a:pPr>
            <a:endParaRPr lang="en-US" altLang="en-US" sz="1100" dirty="0">
              <a:latin typeface="Arial" panose="020B0604020202020204" pitchFamily="34" charset="0"/>
            </a:endParaRPr>
          </a:p>
          <a:p>
            <a:pPr eaLnBrk="1" hangingPunct="1">
              <a:lnSpc>
                <a:spcPct val="90000"/>
              </a:lnSpc>
              <a:buFontTx/>
              <a:buChar char="•"/>
            </a:pPr>
            <a:r>
              <a:rPr lang="en-US" altLang="en-US" sz="1100" dirty="0">
                <a:latin typeface="Arial" panose="020B0604020202020204" pitchFamily="34" charset="0"/>
              </a:rPr>
              <a:t>Items #5-7 – prevention; analyzes: environmental factors and necessary changes, predictors and needed intervention</a:t>
            </a:r>
          </a:p>
          <a:p>
            <a:pPr eaLnBrk="1" hangingPunct="1">
              <a:lnSpc>
                <a:spcPct val="90000"/>
              </a:lnSpc>
              <a:buFontTx/>
              <a:buChar char="•"/>
            </a:pPr>
            <a:endParaRPr lang="en-US" altLang="en-US" sz="1100" dirty="0">
              <a:latin typeface="Arial" panose="020B0604020202020204" pitchFamily="34" charset="0"/>
            </a:endParaRPr>
          </a:p>
          <a:p>
            <a:pPr eaLnBrk="1" hangingPunct="1">
              <a:lnSpc>
                <a:spcPct val="90000"/>
              </a:lnSpc>
              <a:buFontTx/>
              <a:buChar char="•"/>
            </a:pPr>
            <a:r>
              <a:rPr lang="en-US" altLang="en-US" sz="1100" dirty="0">
                <a:latin typeface="Arial" panose="020B0604020202020204" pitchFamily="34" charset="0"/>
              </a:rPr>
              <a:t>Items #8-11 – analyzes function (purpose) of behaviors; determines new behaviors to be taught and reinforced</a:t>
            </a:r>
          </a:p>
          <a:p>
            <a:pPr eaLnBrk="1" hangingPunct="1">
              <a:lnSpc>
                <a:spcPct val="90000"/>
              </a:lnSpc>
              <a:buFontTx/>
              <a:buChar char="•"/>
            </a:pPr>
            <a:endParaRPr lang="en-US" altLang="en-US" sz="1100" dirty="0">
              <a:latin typeface="Arial" panose="020B0604020202020204" pitchFamily="34" charset="0"/>
            </a:endParaRPr>
          </a:p>
          <a:p>
            <a:pPr eaLnBrk="1" hangingPunct="1">
              <a:lnSpc>
                <a:spcPct val="90000"/>
              </a:lnSpc>
              <a:buFontTx/>
              <a:buChar char="•"/>
            </a:pPr>
            <a:r>
              <a:rPr lang="en-US" altLang="en-US" sz="1100" dirty="0">
                <a:latin typeface="Arial" panose="020B0604020202020204" pitchFamily="34" charset="0"/>
              </a:rPr>
              <a:t>Item #12 – determines reactive strategies, if problem behavior occurs again</a:t>
            </a:r>
          </a:p>
          <a:p>
            <a:pPr eaLnBrk="1" hangingPunct="1">
              <a:lnSpc>
                <a:spcPct val="90000"/>
              </a:lnSpc>
              <a:buFontTx/>
              <a:buChar char="•"/>
            </a:pPr>
            <a:endParaRPr lang="en-US" altLang="en-US" sz="1100" dirty="0">
              <a:latin typeface="Arial" panose="020B0604020202020204" pitchFamily="34" charset="0"/>
            </a:endParaRPr>
          </a:p>
          <a:p>
            <a:pPr eaLnBrk="1" hangingPunct="1">
              <a:lnSpc>
                <a:spcPct val="90000"/>
              </a:lnSpc>
              <a:buFontTx/>
              <a:buChar char="•"/>
            </a:pPr>
            <a:r>
              <a:rPr lang="en-US" altLang="en-US" sz="1100" dirty="0">
                <a:latin typeface="Arial" panose="020B0604020202020204" pitchFamily="34" charset="0"/>
              </a:rPr>
              <a:t>Item #13 – behavioral goal</a:t>
            </a:r>
          </a:p>
          <a:p>
            <a:pPr eaLnBrk="1" hangingPunct="1">
              <a:lnSpc>
                <a:spcPct val="90000"/>
              </a:lnSpc>
              <a:buFontTx/>
              <a:buChar char="•"/>
            </a:pPr>
            <a:endParaRPr lang="en-US" altLang="en-US" sz="1100" dirty="0">
              <a:latin typeface="Arial" panose="020B0604020202020204" pitchFamily="34" charset="0"/>
            </a:endParaRPr>
          </a:p>
          <a:p>
            <a:pPr eaLnBrk="1" hangingPunct="1">
              <a:lnSpc>
                <a:spcPct val="90000"/>
              </a:lnSpc>
              <a:buFontTx/>
              <a:buChar char="•"/>
            </a:pPr>
            <a:r>
              <a:rPr lang="en-US" altLang="en-US" sz="1100" dirty="0">
                <a:latin typeface="Arial" panose="020B0604020202020204" pitchFamily="34" charset="0"/>
              </a:rPr>
              <a:t>Item #14 – communication provisions</a:t>
            </a:r>
          </a:p>
          <a:p>
            <a:pPr eaLnBrk="1" hangingPunct="1">
              <a:lnSpc>
                <a:spcPct val="90000"/>
              </a:lnSpc>
              <a:buFontTx/>
              <a:buChar char="•"/>
            </a:pPr>
            <a:endParaRPr lang="en-US" altLang="en-US" sz="1100" dirty="0">
              <a:latin typeface="Arial" panose="020B0604020202020204" pitchFamily="34" charset="0"/>
            </a:endParaRPr>
          </a:p>
          <a:p>
            <a:pPr eaLnBrk="1" hangingPunct="1">
              <a:lnSpc>
                <a:spcPct val="90000"/>
              </a:lnSpc>
              <a:buFontTx/>
              <a:buChar char="•"/>
            </a:pPr>
            <a:r>
              <a:rPr lang="en-US" altLang="en-US" sz="1100" dirty="0">
                <a:latin typeface="Arial" panose="020B0604020202020204" pitchFamily="34" charset="0"/>
              </a:rPr>
              <a:t>Call your local support unit for assistance; Secondary Behavior Specialist</a:t>
            </a:r>
          </a:p>
          <a:p>
            <a:pPr eaLnBrk="1" hangingPunct="1">
              <a:lnSpc>
                <a:spcPct val="90000"/>
              </a:lnSpc>
              <a:buFontTx/>
              <a:buChar char="•"/>
            </a:pPr>
            <a:endParaRPr lang="en-US" altLang="en-US" sz="1100" dirty="0">
              <a:latin typeface="Arial" panose="020B0604020202020204" pitchFamily="34" charset="0"/>
            </a:endParaRPr>
          </a:p>
          <a:p>
            <a:pPr eaLnBrk="1" hangingPunct="1">
              <a:lnSpc>
                <a:spcPct val="90000"/>
              </a:lnSpc>
            </a:pPr>
            <a:endParaRPr lang="en-US" altLang="en-US" sz="1100" dirty="0">
              <a:latin typeface="Arial" panose="020B0604020202020204" pitchFamily="34" charset="0"/>
            </a:endParaRPr>
          </a:p>
        </p:txBody>
      </p:sp>
    </p:spTree>
    <p:extLst>
      <p:ext uri="{BB962C8B-B14F-4D97-AF65-F5344CB8AC3E}">
        <p14:creationId xmlns:p14="http://schemas.microsoft.com/office/powerpoint/2010/main" val="1967187104"/>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a:extLst>
              <a:ext uri="{FF2B5EF4-FFF2-40B4-BE49-F238E27FC236}">
                <a16:creationId xmlns:a16="http://schemas.microsoft.com/office/drawing/2014/main" id="{DE038E4A-938B-470D-BE00-463D3352ED5E}"/>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8C626BA-A3A1-4DDA-85A7-DA33A620B8F3}" type="slidenum">
              <a:rPr lang="en-US" altLang="en-US" smtClean="0"/>
              <a:pPr>
                <a:spcBef>
                  <a:spcPct val="0"/>
                </a:spcBef>
              </a:pPr>
              <a:t>182</a:t>
            </a:fld>
            <a:endParaRPr lang="en-US" altLang="en-US"/>
          </a:p>
        </p:txBody>
      </p:sp>
      <p:sp>
        <p:nvSpPr>
          <p:cNvPr id="169987" name="Rectangle 2">
            <a:extLst>
              <a:ext uri="{FF2B5EF4-FFF2-40B4-BE49-F238E27FC236}">
                <a16:creationId xmlns:a16="http://schemas.microsoft.com/office/drawing/2014/main" id="{2945EB4B-20E9-4589-A783-59457830CDEB}"/>
              </a:ext>
            </a:extLst>
          </p:cNvPr>
          <p:cNvSpPr>
            <a:spLocks noGrp="1" noRot="1" noChangeAspect="1" noChangeArrowheads="1" noTextEdit="1"/>
          </p:cNvSpPr>
          <p:nvPr>
            <p:ph type="sldImg"/>
          </p:nvPr>
        </p:nvSpPr>
        <p:spPr>
          <a:ln/>
        </p:spPr>
      </p:sp>
      <p:sp>
        <p:nvSpPr>
          <p:cNvPr id="169988" name="Rectangle 3">
            <a:extLst>
              <a:ext uri="{FF2B5EF4-FFF2-40B4-BE49-F238E27FC236}">
                <a16:creationId xmlns:a16="http://schemas.microsoft.com/office/drawing/2014/main" id="{6AE0424E-0797-4B7E-811D-A5767275F9E8}"/>
              </a:ext>
            </a:extLst>
          </p:cNvPr>
          <p:cNvSpPr>
            <a:spLocks noGrp="1" noChangeArrowheads="1"/>
          </p:cNvSpPr>
          <p:nvPr>
            <p:ph type="body" idx="1"/>
          </p:nvPr>
        </p:nvSpPr>
        <p:spPr>
          <a:noFill/>
        </p:spPr>
        <p:txBody>
          <a:bodyPr/>
          <a:lstStyle/>
          <a:p>
            <a:pPr eaLnBrk="1" hangingPunct="1">
              <a:lnSpc>
                <a:spcPct val="80000"/>
              </a:lnSpc>
              <a:buFontTx/>
              <a:buChar char="•"/>
            </a:pPr>
            <a:r>
              <a:rPr lang="en-US" altLang="en-US" sz="1100" dirty="0">
                <a:latin typeface="Arial" panose="020B0604020202020204" pitchFamily="34" charset="0"/>
              </a:rPr>
              <a:t>Section 1:  Review of pre-referral and referral intervention for initial</a:t>
            </a:r>
          </a:p>
          <a:p>
            <a:pPr lvl="1" eaLnBrk="1" hangingPunct="1">
              <a:lnSpc>
                <a:spcPct val="80000"/>
              </a:lnSpc>
              <a:buFontTx/>
              <a:buChar char="•"/>
            </a:pPr>
            <a:r>
              <a:rPr lang="en-US" altLang="en-US" sz="1100" dirty="0">
                <a:latin typeface="Arial" panose="020B0604020202020204" pitchFamily="34" charset="0"/>
              </a:rPr>
              <a:t>Series of yes/no questions to determine if school documentation reveal it has provided adequate/appropriate interventions</a:t>
            </a:r>
          </a:p>
          <a:p>
            <a:pPr lvl="1" eaLnBrk="1" hangingPunct="1">
              <a:lnSpc>
                <a:spcPct val="80000"/>
              </a:lnSpc>
              <a:buFontTx/>
              <a:buChar char="•"/>
            </a:pPr>
            <a:r>
              <a:rPr lang="en-US" altLang="en-US" sz="1100" dirty="0">
                <a:latin typeface="Arial" panose="020B0604020202020204" pitchFamily="34" charset="0"/>
              </a:rPr>
              <a:t>For students currently receiving special education services, a series of yes/no questions to determine if school has documented modifications, consideration of counseling and behavioral concerns, BSP </a:t>
            </a:r>
          </a:p>
          <a:p>
            <a:pPr eaLnBrk="1" hangingPunct="1">
              <a:lnSpc>
                <a:spcPct val="80000"/>
              </a:lnSpc>
              <a:buFontTx/>
              <a:buChar char="•"/>
            </a:pPr>
            <a:endParaRPr lang="en-US" altLang="en-US" sz="1100" dirty="0">
              <a:latin typeface="Arial" panose="020B0604020202020204" pitchFamily="34" charset="0"/>
            </a:endParaRPr>
          </a:p>
          <a:p>
            <a:pPr eaLnBrk="1" hangingPunct="1">
              <a:lnSpc>
                <a:spcPct val="80000"/>
              </a:lnSpc>
              <a:buFontTx/>
              <a:buChar char="•"/>
            </a:pPr>
            <a:r>
              <a:rPr lang="en-US" altLang="en-US" sz="1100" dirty="0">
                <a:latin typeface="Arial" panose="020B0604020202020204" pitchFamily="34" charset="0"/>
              </a:rPr>
              <a:t>Section 2:  Deals with assessment</a:t>
            </a:r>
          </a:p>
          <a:p>
            <a:pPr lvl="1" eaLnBrk="1" hangingPunct="1">
              <a:lnSpc>
                <a:spcPct val="80000"/>
              </a:lnSpc>
              <a:buFontTx/>
              <a:buChar char="•"/>
            </a:pPr>
            <a:r>
              <a:rPr lang="en-US" altLang="en-US" sz="1100" dirty="0">
                <a:latin typeface="Arial" panose="020B0604020202020204" pitchFamily="34" charset="0"/>
              </a:rPr>
              <a:t>A series of yes/no questions to ensure appropriate assessments have been conducted (health, formal, cognitive, behavioral)</a:t>
            </a:r>
          </a:p>
          <a:p>
            <a:pPr eaLnBrk="1" hangingPunct="1">
              <a:lnSpc>
                <a:spcPct val="80000"/>
              </a:lnSpc>
              <a:buFontTx/>
              <a:buChar char="•"/>
            </a:pPr>
            <a:endParaRPr lang="en-US" altLang="en-US" sz="1100" dirty="0">
              <a:latin typeface="Arial" panose="020B0604020202020204" pitchFamily="34" charset="0"/>
            </a:endParaRPr>
          </a:p>
          <a:p>
            <a:pPr eaLnBrk="1" hangingPunct="1">
              <a:lnSpc>
                <a:spcPct val="80000"/>
              </a:lnSpc>
              <a:buFontTx/>
              <a:buChar char="•"/>
            </a:pPr>
            <a:r>
              <a:rPr lang="en-US" altLang="en-US" sz="1100" dirty="0">
                <a:latin typeface="Arial" panose="020B0604020202020204" pitchFamily="34" charset="0"/>
              </a:rPr>
              <a:t>Section 3 -- Determination of Eligibility</a:t>
            </a:r>
          </a:p>
          <a:p>
            <a:pPr lvl="1" eaLnBrk="1" hangingPunct="1">
              <a:lnSpc>
                <a:spcPct val="80000"/>
              </a:lnSpc>
              <a:buFontTx/>
              <a:buChar char="•"/>
            </a:pPr>
            <a:r>
              <a:rPr lang="en-US" altLang="en-US" sz="1100" dirty="0">
                <a:latin typeface="Arial" panose="020B0604020202020204" pitchFamily="34" charset="0"/>
              </a:rPr>
              <a:t>If the IEP team has determined that the response to any of the items in 1 or 2 above is NO, the student may not be eligible as a student with ED</a:t>
            </a:r>
          </a:p>
          <a:p>
            <a:pPr lvl="1" eaLnBrk="1" hangingPunct="1">
              <a:lnSpc>
                <a:spcPct val="80000"/>
              </a:lnSpc>
              <a:buFontTx/>
              <a:buChar char="•"/>
            </a:pPr>
            <a:endParaRPr lang="en-US" altLang="en-US" sz="1100" dirty="0">
              <a:latin typeface="Arial" panose="020B0604020202020204" pitchFamily="34" charset="0"/>
            </a:endParaRPr>
          </a:p>
          <a:p>
            <a:pPr eaLnBrk="1" hangingPunct="1">
              <a:lnSpc>
                <a:spcPct val="80000"/>
              </a:lnSpc>
              <a:buFontTx/>
              <a:buChar char="•"/>
            </a:pPr>
            <a:r>
              <a:rPr lang="en-US" altLang="en-US" sz="1100" dirty="0">
                <a:latin typeface="Arial" panose="020B0604020202020204" pitchFamily="34" charset="0"/>
              </a:rPr>
              <a:t>Section 4:  If the IEP team has determined that the response to the items in 1 and 2 above is YES, the IEP team may consider the criteria for the eligibility of ED by checking one or more applicable characteristics.  Refer to ED eligibility prior written notice letter for MCD Outcome 18.</a:t>
            </a:r>
          </a:p>
          <a:p>
            <a:pPr eaLnBrk="1" hangingPunct="1">
              <a:lnSpc>
                <a:spcPct val="80000"/>
              </a:lnSpc>
              <a:buFontTx/>
              <a:buChar char="•"/>
            </a:pPr>
            <a:endParaRPr lang="en-US" altLang="en-US" sz="1100" dirty="0">
              <a:latin typeface="Arial" panose="020B0604020202020204" pitchFamily="34" charset="0"/>
            </a:endParaRPr>
          </a:p>
          <a:p>
            <a:pPr eaLnBrk="1" hangingPunct="1">
              <a:lnSpc>
                <a:spcPct val="80000"/>
              </a:lnSpc>
              <a:buFontTx/>
              <a:buChar char="•"/>
            </a:pPr>
            <a:r>
              <a:rPr lang="en-US" altLang="en-US" sz="1100" dirty="0">
                <a:latin typeface="Arial" panose="020B0604020202020204" pitchFamily="34" charset="0"/>
              </a:rPr>
              <a:t>Section 5 -- IEP Team Considerations:  IEP team has documented in the IEP:</a:t>
            </a:r>
          </a:p>
          <a:p>
            <a:pPr lvl="2" eaLnBrk="1" hangingPunct="1">
              <a:lnSpc>
                <a:spcPct val="80000"/>
              </a:lnSpc>
              <a:buFontTx/>
              <a:buChar char="•"/>
            </a:pPr>
            <a:r>
              <a:rPr lang="en-US" altLang="en-US" sz="1100" dirty="0">
                <a:latin typeface="Arial" panose="020B0604020202020204" pitchFamily="34" charset="0"/>
              </a:rPr>
              <a:t>Consideration of a BSP for initially referred students</a:t>
            </a:r>
          </a:p>
          <a:p>
            <a:pPr lvl="2" eaLnBrk="1" hangingPunct="1">
              <a:lnSpc>
                <a:spcPct val="80000"/>
              </a:lnSpc>
              <a:buFontTx/>
              <a:buChar char="•"/>
            </a:pPr>
            <a:r>
              <a:rPr lang="en-US" altLang="en-US" sz="1100" dirty="0">
                <a:latin typeface="Arial" panose="020B0604020202020204" pitchFamily="34" charset="0"/>
              </a:rPr>
              <a:t>Consideration for placement in the LRE including appropriate supports and modifications</a:t>
            </a:r>
          </a:p>
          <a:p>
            <a:pPr lvl="2" eaLnBrk="1" hangingPunct="1">
              <a:lnSpc>
                <a:spcPct val="80000"/>
              </a:lnSpc>
              <a:buFontTx/>
              <a:buChar char="•"/>
            </a:pPr>
            <a:r>
              <a:rPr lang="en-US" altLang="en-US" sz="1100" dirty="0">
                <a:latin typeface="Arial" panose="020B0604020202020204" pitchFamily="34" charset="0"/>
              </a:rPr>
              <a:t>Counseling goals if appropriate</a:t>
            </a:r>
          </a:p>
          <a:p>
            <a:pPr lvl="2" eaLnBrk="1" hangingPunct="1">
              <a:lnSpc>
                <a:spcPct val="80000"/>
              </a:lnSpc>
              <a:buFontTx/>
              <a:buChar char="•"/>
            </a:pPr>
            <a:r>
              <a:rPr lang="en-US" altLang="en-US" sz="1100" dirty="0">
                <a:latin typeface="Arial" panose="020B0604020202020204" pitchFamily="34" charset="0"/>
              </a:rPr>
              <a:t>Parent participation at meeting determining eligibility and placement</a:t>
            </a:r>
          </a:p>
          <a:p>
            <a:pPr lvl="2" eaLnBrk="1" hangingPunct="1">
              <a:lnSpc>
                <a:spcPct val="80000"/>
              </a:lnSpc>
              <a:buFontTx/>
              <a:buChar char="•"/>
            </a:pPr>
            <a:endParaRPr lang="en-US" altLang="en-US" sz="1100" dirty="0">
              <a:latin typeface="Arial" panose="020B0604020202020204" pitchFamily="34" charset="0"/>
            </a:endParaRPr>
          </a:p>
          <a:p>
            <a:pPr eaLnBrk="1" hangingPunct="1">
              <a:lnSpc>
                <a:spcPct val="80000"/>
              </a:lnSpc>
            </a:pPr>
            <a:r>
              <a:rPr lang="en-US" altLang="en-US" sz="600" dirty="0">
                <a:latin typeface="Arial" panose="020B0604020202020204" pitchFamily="34" charset="0"/>
              </a:rPr>
              <a:t>	 	</a:t>
            </a:r>
          </a:p>
          <a:p>
            <a:pPr eaLnBrk="1" hangingPunct="1">
              <a:lnSpc>
                <a:spcPct val="80000"/>
              </a:lnSpc>
            </a:pPr>
            <a:r>
              <a:rPr lang="en-US" altLang="en-US" sz="600" dirty="0">
                <a:latin typeface="Arial" panose="020B0604020202020204" pitchFamily="34" charset="0"/>
              </a:rPr>
              <a:t>	</a:t>
            </a:r>
          </a:p>
          <a:p>
            <a:pPr eaLnBrk="1" hangingPunct="1">
              <a:lnSpc>
                <a:spcPct val="80000"/>
              </a:lnSpc>
            </a:pPr>
            <a:r>
              <a:rPr lang="en-US" altLang="en-US" sz="600" dirty="0">
                <a:latin typeface="Arial" panose="020B0604020202020204" pitchFamily="34" charset="0"/>
              </a:rPr>
              <a:t>	</a:t>
            </a:r>
          </a:p>
          <a:p>
            <a:pPr eaLnBrk="1" hangingPunct="1">
              <a:lnSpc>
                <a:spcPct val="80000"/>
              </a:lnSpc>
              <a:buFontTx/>
              <a:buChar char="•"/>
            </a:pPr>
            <a:endParaRPr lang="en-US" altLang="en-US" sz="600" dirty="0">
              <a:latin typeface="Arial" panose="020B0604020202020204" pitchFamily="34" charset="0"/>
            </a:endParaRPr>
          </a:p>
          <a:p>
            <a:pPr eaLnBrk="1" hangingPunct="1">
              <a:lnSpc>
                <a:spcPct val="80000"/>
              </a:lnSpc>
              <a:buFontTx/>
              <a:buChar char="•"/>
            </a:pPr>
            <a:endParaRPr lang="en-US" altLang="en-US" sz="600" dirty="0">
              <a:latin typeface="Arial" panose="020B0604020202020204" pitchFamily="34" charset="0"/>
            </a:endParaRPr>
          </a:p>
          <a:p>
            <a:pPr eaLnBrk="1" hangingPunct="1">
              <a:lnSpc>
                <a:spcPct val="80000"/>
              </a:lnSpc>
            </a:pPr>
            <a:endParaRPr lang="en-US" altLang="en-US" sz="600" dirty="0">
              <a:latin typeface="Arial" panose="020B0604020202020204" pitchFamily="34" charset="0"/>
            </a:endParaRPr>
          </a:p>
          <a:p>
            <a:pPr eaLnBrk="1" hangingPunct="1">
              <a:lnSpc>
                <a:spcPct val="80000"/>
              </a:lnSpc>
            </a:pPr>
            <a:endParaRPr lang="en-US" altLang="en-US" sz="600" dirty="0">
              <a:latin typeface="Arial" panose="020B0604020202020204" pitchFamily="34" charset="0"/>
            </a:endParaRPr>
          </a:p>
        </p:txBody>
      </p:sp>
    </p:spTree>
    <p:extLst>
      <p:ext uri="{BB962C8B-B14F-4D97-AF65-F5344CB8AC3E}">
        <p14:creationId xmlns:p14="http://schemas.microsoft.com/office/powerpoint/2010/main" val="2776020773"/>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7">
            <a:extLst>
              <a:ext uri="{FF2B5EF4-FFF2-40B4-BE49-F238E27FC236}">
                <a16:creationId xmlns:a16="http://schemas.microsoft.com/office/drawing/2014/main" id="{1BDC77AC-E3EE-413D-9035-A5F368338529}"/>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09F1A5C-07B0-4837-AF7E-711BEC32DBA7}" type="slidenum">
              <a:rPr lang="en-US" altLang="en-US" smtClean="0"/>
              <a:pPr>
                <a:spcBef>
                  <a:spcPct val="0"/>
                </a:spcBef>
              </a:pPr>
              <a:t>183</a:t>
            </a:fld>
            <a:endParaRPr lang="en-US" altLang="en-US"/>
          </a:p>
        </p:txBody>
      </p:sp>
      <p:sp>
        <p:nvSpPr>
          <p:cNvPr id="245763" name="Rectangle 2">
            <a:extLst>
              <a:ext uri="{FF2B5EF4-FFF2-40B4-BE49-F238E27FC236}">
                <a16:creationId xmlns:a16="http://schemas.microsoft.com/office/drawing/2014/main" id="{F4025092-2897-4417-B5D2-2F12A141EDEB}"/>
              </a:ext>
            </a:extLst>
          </p:cNvPr>
          <p:cNvSpPr>
            <a:spLocks noGrp="1" noRot="1" noChangeAspect="1" noChangeArrowheads="1" noTextEdit="1"/>
          </p:cNvSpPr>
          <p:nvPr>
            <p:ph type="sldImg"/>
          </p:nvPr>
        </p:nvSpPr>
        <p:spPr>
          <a:ln/>
        </p:spPr>
      </p:sp>
      <p:sp>
        <p:nvSpPr>
          <p:cNvPr id="245764" name="Rectangle 3">
            <a:extLst>
              <a:ext uri="{FF2B5EF4-FFF2-40B4-BE49-F238E27FC236}">
                <a16:creationId xmlns:a16="http://schemas.microsoft.com/office/drawing/2014/main" id="{82A040E3-54AE-4019-A52F-3E01AD988139}"/>
              </a:ext>
            </a:extLst>
          </p:cNvPr>
          <p:cNvSpPr>
            <a:spLocks noGrp="1" noChangeArrowheads="1"/>
          </p:cNvSpPr>
          <p:nvPr>
            <p:ph type="body" idx="1"/>
          </p:nvPr>
        </p:nvSpPr>
        <p:spPr>
          <a:noFill/>
        </p:spPr>
        <p:txBody>
          <a:bodyPr/>
          <a:lstStyle/>
          <a:p>
            <a:pPr eaLnBrk="1" hangingPunct="1">
              <a:buFontTx/>
              <a:buChar char="•"/>
            </a:pPr>
            <a:r>
              <a:rPr lang="en-US" altLang="en-US" dirty="0">
                <a:latin typeface="Arial" panose="020B0604020202020204" pitchFamily="34" charset="0"/>
              </a:rPr>
              <a:t>Determine if conduct is related to student’s disability</a:t>
            </a:r>
            <a:r>
              <a:rPr lang="en-US" altLang="en-US" dirty="0" smtClean="0">
                <a:latin typeface="Arial" panose="020B0604020202020204" pitchFamily="34" charset="0"/>
              </a:rPr>
              <a:t>:</a:t>
            </a:r>
            <a:endParaRPr lang="en-US" altLang="en-US" dirty="0">
              <a:latin typeface="Arial" panose="020B0604020202020204" pitchFamily="34" charset="0"/>
            </a:endParaRPr>
          </a:p>
          <a:p>
            <a:pPr eaLnBrk="1" hangingPunct="1">
              <a:buFontTx/>
              <a:buChar char="•"/>
            </a:pPr>
            <a:r>
              <a:rPr lang="en-US" altLang="en-US" dirty="0">
                <a:latin typeface="Arial" panose="020B0604020202020204" pitchFamily="34" charset="0"/>
              </a:rPr>
              <a:t>If not, and the IEP was properly implemented, including all required supports, expulsion proceedings may go forward</a:t>
            </a:r>
          </a:p>
          <a:p>
            <a:pPr eaLnBrk="1" hangingPunct="1">
              <a:buFontTx/>
              <a:buChar char="•"/>
            </a:pPr>
            <a:endParaRPr lang="en-US" altLang="en-US" dirty="0">
              <a:latin typeface="Arial" panose="020B0604020202020204" pitchFamily="34" charset="0"/>
            </a:endParaRPr>
          </a:p>
          <a:p>
            <a:pPr eaLnBrk="1" hangingPunct="1">
              <a:buFontTx/>
              <a:buChar char="•"/>
            </a:pPr>
            <a:r>
              <a:rPr lang="en-US" altLang="en-US" dirty="0">
                <a:latin typeface="Arial" panose="020B0604020202020204" pitchFamily="34" charset="0"/>
              </a:rPr>
              <a:t>If conduct is related to student’s disability, student cannot be expelled; changes must be made to the IEP to assure proper support</a:t>
            </a:r>
          </a:p>
          <a:p>
            <a:pPr eaLnBrk="1" hangingPunct="1">
              <a:buFontTx/>
              <a:buChar char="•"/>
            </a:pPr>
            <a:endParaRPr lang="en-US" altLang="en-US" dirty="0">
              <a:latin typeface="Arial" panose="020B0604020202020204" pitchFamily="34" charset="0"/>
            </a:endParaRPr>
          </a:p>
          <a:p>
            <a:pPr eaLnBrk="1" hangingPunct="1">
              <a:buFontTx/>
              <a:buChar char="•"/>
            </a:pPr>
            <a:r>
              <a:rPr lang="en-US" altLang="en-US" dirty="0">
                <a:latin typeface="Arial" panose="020B0604020202020204" pitchFamily="34" charset="0"/>
              </a:rPr>
              <a:t>AKA – “Manifestation Determination”</a:t>
            </a:r>
          </a:p>
          <a:p>
            <a:pPr eaLnBrk="1" hangingPunct="1">
              <a:buFontTx/>
              <a:buChar char="•"/>
            </a:pPr>
            <a:endParaRPr lang="en-US" altLang="en-US" dirty="0">
              <a:latin typeface="Arial" panose="020B0604020202020204" pitchFamily="34" charset="0"/>
            </a:endParaRPr>
          </a:p>
          <a:p>
            <a:pPr eaLnBrk="1" hangingPunct="1">
              <a:buFontTx/>
              <a:buChar char="•"/>
            </a:pPr>
            <a:r>
              <a:rPr lang="en-US" altLang="en-US" dirty="0">
                <a:latin typeface="Arial" panose="020B0604020202020204" pitchFamily="34" charset="0"/>
              </a:rPr>
              <a:t>Schedule comprehensive IEP within 5 days…</a:t>
            </a:r>
          </a:p>
          <a:p>
            <a:pPr lvl="1" eaLnBrk="1" hangingPunct="1">
              <a:buFontTx/>
              <a:buChar char="•"/>
            </a:pPr>
            <a:r>
              <a:rPr lang="en-US" altLang="en-US" dirty="0">
                <a:latin typeface="Arial" panose="020B0604020202020204" pitchFamily="34" charset="0"/>
              </a:rPr>
              <a:t>Consult w/ Student Discipline Procedures Board</a:t>
            </a:r>
          </a:p>
          <a:p>
            <a:pPr lvl="1" eaLnBrk="1" hangingPunct="1">
              <a:buFontTx/>
              <a:buChar char="•"/>
            </a:pPr>
            <a:endParaRPr lang="en-US" altLang="en-US" dirty="0">
              <a:latin typeface="Arial" panose="020B0604020202020204" pitchFamily="34" charset="0"/>
            </a:endParaRPr>
          </a:p>
          <a:p>
            <a:pPr eaLnBrk="1" hangingPunct="1">
              <a:buFontTx/>
              <a:buChar char="•"/>
            </a:pPr>
            <a:r>
              <a:rPr lang="en-US" altLang="en-US" dirty="0">
                <a:latin typeface="Arial" panose="020B0604020202020204" pitchFamily="34" charset="0"/>
              </a:rPr>
              <a:t>3 Instances where Principal can unilaterally implement a 45-day alternate interim placement:  Weapons, Drugs, Serious Bodily Injury</a:t>
            </a: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942587568"/>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a:extLst>
              <a:ext uri="{FF2B5EF4-FFF2-40B4-BE49-F238E27FC236}">
                <a16:creationId xmlns:a16="http://schemas.microsoft.com/office/drawing/2014/main" id="{9DE61DDE-3459-4BEE-942A-0F00E3835AE7}"/>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15912B0-D186-434A-A1D6-B5DB977A2D54}" type="slidenum">
              <a:rPr lang="en-US" altLang="en-US" smtClean="0"/>
              <a:pPr>
                <a:spcBef>
                  <a:spcPct val="0"/>
                </a:spcBef>
              </a:pPr>
              <a:t>184</a:t>
            </a:fld>
            <a:endParaRPr lang="en-US" altLang="en-US"/>
          </a:p>
        </p:txBody>
      </p:sp>
      <p:sp>
        <p:nvSpPr>
          <p:cNvPr id="219139" name="Rectangle 2">
            <a:extLst>
              <a:ext uri="{FF2B5EF4-FFF2-40B4-BE49-F238E27FC236}">
                <a16:creationId xmlns:a16="http://schemas.microsoft.com/office/drawing/2014/main" id="{7B27A1B7-0FCB-4E01-A1B9-2ED060EC6EF3}"/>
              </a:ext>
            </a:extLst>
          </p:cNvPr>
          <p:cNvSpPr>
            <a:spLocks noGrp="1" noRot="1" noChangeAspect="1" noChangeArrowheads="1" noTextEdit="1"/>
          </p:cNvSpPr>
          <p:nvPr>
            <p:ph type="sldImg"/>
          </p:nvPr>
        </p:nvSpPr>
        <p:spPr>
          <a:ln/>
        </p:spPr>
      </p:sp>
      <p:sp>
        <p:nvSpPr>
          <p:cNvPr id="219140" name="Rectangle 3">
            <a:extLst>
              <a:ext uri="{FF2B5EF4-FFF2-40B4-BE49-F238E27FC236}">
                <a16:creationId xmlns:a16="http://schemas.microsoft.com/office/drawing/2014/main" id="{A90DFD3B-FCA2-491B-AB6A-07E7FB41C173}"/>
              </a:ext>
            </a:extLst>
          </p:cNvPr>
          <p:cNvSpPr>
            <a:spLocks noGrp="1" noChangeArrowheads="1"/>
          </p:cNvSpPr>
          <p:nvPr>
            <p:ph type="body" idx="1"/>
          </p:nvPr>
        </p:nvSpPr>
        <p:spPr>
          <a:noFill/>
        </p:spPr>
        <p:txBody>
          <a:bodyPr/>
          <a:lstStyle/>
          <a:p>
            <a:pPr eaLnBrk="1" hangingPunct="1"/>
            <a:endParaRPr lang="en-US" altLang="en-US" sz="1000" dirty="0">
              <a:latin typeface="Arial" panose="020B0604020202020204" pitchFamily="34" charset="0"/>
            </a:endParaRPr>
          </a:p>
        </p:txBody>
      </p:sp>
    </p:spTree>
    <p:extLst>
      <p:ext uri="{BB962C8B-B14F-4D97-AF65-F5344CB8AC3E}">
        <p14:creationId xmlns:p14="http://schemas.microsoft.com/office/powerpoint/2010/main" val="3400810933"/>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a:extLst>
              <a:ext uri="{FF2B5EF4-FFF2-40B4-BE49-F238E27FC236}">
                <a16:creationId xmlns:a16="http://schemas.microsoft.com/office/drawing/2014/main" id="{48EB765F-C789-4A6F-93F5-BF5C816E2F87}"/>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5BAB5C1-3D69-4DAC-B604-882925CEA7BD}" type="slidenum">
              <a:rPr lang="en-US" altLang="en-US" smtClean="0"/>
              <a:pPr>
                <a:spcBef>
                  <a:spcPct val="0"/>
                </a:spcBef>
              </a:pPr>
              <a:t>185</a:t>
            </a:fld>
            <a:endParaRPr lang="en-US" altLang="en-US"/>
          </a:p>
        </p:txBody>
      </p:sp>
      <p:sp>
        <p:nvSpPr>
          <p:cNvPr id="174083" name="Rectangle 2">
            <a:extLst>
              <a:ext uri="{FF2B5EF4-FFF2-40B4-BE49-F238E27FC236}">
                <a16:creationId xmlns:a16="http://schemas.microsoft.com/office/drawing/2014/main" id="{EDDE8F0B-E003-4956-9802-5CCFF6B973E1}"/>
              </a:ext>
            </a:extLst>
          </p:cNvPr>
          <p:cNvSpPr>
            <a:spLocks noGrp="1" noRot="1" noChangeAspect="1" noChangeArrowheads="1" noTextEdit="1"/>
          </p:cNvSpPr>
          <p:nvPr>
            <p:ph type="sldImg"/>
          </p:nvPr>
        </p:nvSpPr>
        <p:spPr>
          <a:ln/>
        </p:spPr>
      </p:sp>
      <p:sp>
        <p:nvSpPr>
          <p:cNvPr id="174084" name="Rectangle 3">
            <a:extLst>
              <a:ext uri="{FF2B5EF4-FFF2-40B4-BE49-F238E27FC236}">
                <a16:creationId xmlns:a16="http://schemas.microsoft.com/office/drawing/2014/main" id="{91DEE753-61C4-4ACF-A3DD-F677126C9BF8}"/>
              </a:ext>
            </a:extLst>
          </p:cNvPr>
          <p:cNvSpPr>
            <a:spLocks noGrp="1" noChangeArrowheads="1"/>
          </p:cNvSpPr>
          <p:nvPr>
            <p:ph type="body" idx="1"/>
          </p:nvPr>
        </p:nvSpPr>
        <p:spPr>
          <a:noFill/>
        </p:spPr>
        <p:txBody>
          <a:bodyPr/>
          <a:lstStyle/>
          <a:p>
            <a:pPr eaLnBrk="1" hangingPunct="1">
              <a:buFont typeface="Wingdings" panose="05000000000000000000" pitchFamily="2" charset="2"/>
              <a:buChar char="§"/>
            </a:pPr>
            <a:r>
              <a:rPr lang="en-US" altLang="en-US">
                <a:latin typeface="Arial" panose="020B0604020202020204" pitchFamily="34" charset="0"/>
              </a:rPr>
              <a:t>Required at initial IEP meetings, 3-year reviews, and comprehensive evaluations</a:t>
            </a:r>
          </a:p>
          <a:p>
            <a:pPr eaLnBrk="1" hangingPunct="1">
              <a:buFont typeface="Wingdings" panose="05000000000000000000" pitchFamily="2" charset="2"/>
              <a:buChar char="§"/>
            </a:pPr>
            <a:endParaRPr lang="en-US" altLang="en-US">
              <a:latin typeface="Arial" panose="020B0604020202020204" pitchFamily="34" charset="0"/>
            </a:endParaRPr>
          </a:p>
          <a:p>
            <a:pPr eaLnBrk="1" hangingPunct="1">
              <a:buFont typeface="Wingdings" panose="05000000000000000000" pitchFamily="2" charset="2"/>
              <a:buChar char="§"/>
            </a:pPr>
            <a:r>
              <a:rPr lang="en-US" altLang="en-US">
                <a:latin typeface="Arial" panose="020B0604020202020204" pitchFamily="34" charset="0"/>
              </a:rPr>
              <a:t>IEP team must identify and describe</a:t>
            </a:r>
          </a:p>
          <a:p>
            <a:pPr lvl="1" eaLnBrk="1" hangingPunct="1">
              <a:buFont typeface="Wingdings" panose="05000000000000000000" pitchFamily="2" charset="2"/>
              <a:buChar char="§"/>
            </a:pPr>
            <a:r>
              <a:rPr lang="en-US" altLang="en-US">
                <a:latin typeface="Arial" panose="020B0604020202020204" pitchFamily="34" charset="0"/>
              </a:rPr>
              <a:t>Medical conditions which affect student’s ability to learn</a:t>
            </a:r>
          </a:p>
          <a:p>
            <a:pPr lvl="1" eaLnBrk="1" hangingPunct="1">
              <a:buFont typeface="Wingdings" panose="05000000000000000000" pitchFamily="2" charset="2"/>
              <a:buChar char="§"/>
            </a:pPr>
            <a:r>
              <a:rPr lang="en-US" altLang="en-US">
                <a:latin typeface="Arial" panose="020B0604020202020204" pitchFamily="34" charset="0"/>
              </a:rPr>
              <a:t>Behavioral issues which affect student’s ability to learn</a:t>
            </a:r>
          </a:p>
          <a:p>
            <a:pPr lvl="1" eaLnBrk="1" hangingPunct="1">
              <a:buFont typeface="Wingdings" panose="05000000000000000000" pitchFamily="2" charset="2"/>
              <a:buChar char="§"/>
            </a:pPr>
            <a:r>
              <a:rPr lang="en-US" altLang="en-US">
                <a:latin typeface="Arial" panose="020B0604020202020204" pitchFamily="34" charset="0"/>
              </a:rPr>
              <a:t>Discrepancy between ability and achievement in one or more academic areas</a:t>
            </a:r>
          </a:p>
          <a:p>
            <a:pPr lvl="1" eaLnBrk="1" hangingPunct="1">
              <a:buFont typeface="Wingdings" panose="05000000000000000000" pitchFamily="2" charset="2"/>
              <a:buChar char="§"/>
            </a:pPr>
            <a:r>
              <a:rPr lang="en-US" altLang="en-US">
                <a:latin typeface="Arial" panose="020B0604020202020204" pitchFamily="34" charset="0"/>
              </a:rPr>
              <a:t>Psychological process impacting learning</a:t>
            </a:r>
          </a:p>
          <a:p>
            <a:pPr lvl="1" eaLnBrk="1" hangingPunct="1">
              <a:buFont typeface="Wingdings" panose="05000000000000000000" pitchFamily="2" charset="2"/>
              <a:buChar char="§"/>
            </a:pPr>
            <a:r>
              <a:rPr lang="en-US" altLang="en-US">
                <a:latin typeface="Arial" panose="020B0604020202020204" pitchFamily="34" charset="0"/>
              </a:rPr>
              <a:t>Consider and assure identified factors are not primary cause of discrepancy</a:t>
            </a:r>
          </a:p>
          <a:p>
            <a:pPr lvl="1" eaLnBrk="1" hangingPunct="1">
              <a:buFont typeface="Wingdings" panose="05000000000000000000" pitchFamily="2" charset="2"/>
              <a:buChar char="§"/>
            </a:pPr>
            <a:endParaRPr lang="en-US" altLang="en-US">
              <a:latin typeface="Arial" panose="020B0604020202020204" pitchFamily="34" charset="0"/>
            </a:endParaRPr>
          </a:p>
          <a:p>
            <a:pPr eaLnBrk="1" hangingPunct="1">
              <a:buFont typeface="Wingdings" panose="05000000000000000000" pitchFamily="2" charset="2"/>
              <a:buChar char="§"/>
            </a:pPr>
            <a:r>
              <a:rPr lang="en-US" altLang="en-US">
                <a:latin typeface="Arial" panose="020B0604020202020204" pitchFamily="34" charset="0"/>
              </a:rPr>
              <a:t>If psychologist not in attendance at meeting, IEP team completes form based on previously documented information; however, psychologist should provide input</a:t>
            </a:r>
          </a:p>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193213581"/>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a:extLst>
              <a:ext uri="{FF2B5EF4-FFF2-40B4-BE49-F238E27FC236}">
                <a16:creationId xmlns:a16="http://schemas.microsoft.com/office/drawing/2014/main" id="{18CC9084-BDCD-4EE9-9B81-E0A81AE84695}"/>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1EB3F6E-9E7F-49BD-AF56-AF2CB06F0F70}" type="slidenum">
              <a:rPr lang="en-US" altLang="en-US" smtClean="0"/>
              <a:pPr>
                <a:spcBef>
                  <a:spcPct val="0"/>
                </a:spcBef>
              </a:pPr>
              <a:t>186</a:t>
            </a:fld>
            <a:endParaRPr lang="en-US" altLang="en-US"/>
          </a:p>
        </p:txBody>
      </p:sp>
      <p:sp>
        <p:nvSpPr>
          <p:cNvPr id="176131" name="Rectangle 2">
            <a:extLst>
              <a:ext uri="{FF2B5EF4-FFF2-40B4-BE49-F238E27FC236}">
                <a16:creationId xmlns:a16="http://schemas.microsoft.com/office/drawing/2014/main" id="{406F00B5-EF2D-4BFF-AF11-B5EA8D62CCB2}"/>
              </a:ext>
            </a:extLst>
          </p:cNvPr>
          <p:cNvSpPr>
            <a:spLocks noGrp="1" noRot="1" noChangeAspect="1" noChangeArrowheads="1" noTextEdit="1"/>
          </p:cNvSpPr>
          <p:nvPr>
            <p:ph type="sldImg"/>
          </p:nvPr>
        </p:nvSpPr>
        <p:spPr>
          <a:ln/>
        </p:spPr>
      </p:sp>
      <p:sp>
        <p:nvSpPr>
          <p:cNvPr id="176132" name="Rectangle 3">
            <a:extLst>
              <a:ext uri="{FF2B5EF4-FFF2-40B4-BE49-F238E27FC236}">
                <a16:creationId xmlns:a16="http://schemas.microsoft.com/office/drawing/2014/main" id="{2A87B33D-B9B5-4847-B70F-C747EADA84AB}"/>
              </a:ext>
            </a:extLst>
          </p:cNvPr>
          <p:cNvSpPr>
            <a:spLocks noGrp="1" noChangeArrowheads="1"/>
          </p:cNvSpPr>
          <p:nvPr>
            <p:ph type="body" idx="1"/>
          </p:nvPr>
        </p:nvSpPr>
        <p:spPr>
          <a:noFill/>
        </p:spPr>
        <p:txBody>
          <a:bodyPr/>
          <a:lstStyle/>
          <a:p>
            <a:pPr eaLnBrk="1" hangingPunct="1">
              <a:buFontTx/>
              <a:buChar char="•"/>
            </a:pPr>
            <a:r>
              <a:rPr lang="en-US" altLang="en-US">
                <a:latin typeface="Arial" panose="020B0604020202020204" pitchFamily="34" charset="0"/>
              </a:rPr>
              <a:t>If a student is found eligible for SLI/LAS services  </a:t>
            </a:r>
          </a:p>
          <a:p>
            <a:pPr lvl="1" eaLnBrk="1" hangingPunct="1">
              <a:buFontTx/>
              <a:buChar char="•"/>
            </a:pPr>
            <a:r>
              <a:rPr lang="en-US" altLang="en-US">
                <a:latin typeface="Arial" panose="020B0604020202020204" pitchFamily="34" charset="0"/>
              </a:rPr>
              <a:t>Also for NPA Speech</a:t>
            </a:r>
          </a:p>
          <a:p>
            <a:pPr eaLnBrk="1" hangingPunct="1"/>
            <a:endParaRPr lang="en-US" altLang="en-US">
              <a:latin typeface="Arial" panose="020B0604020202020204" pitchFamily="34" charset="0"/>
            </a:endParaRPr>
          </a:p>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900965008"/>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a:extLst>
              <a:ext uri="{FF2B5EF4-FFF2-40B4-BE49-F238E27FC236}">
                <a16:creationId xmlns:a16="http://schemas.microsoft.com/office/drawing/2014/main" id="{48EB765F-C789-4A6F-93F5-BF5C816E2F87}"/>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5BAB5C1-3D69-4DAC-B604-882925CEA7BD}" type="slidenum">
              <a:rPr lang="en-US" altLang="en-US" smtClean="0"/>
              <a:pPr>
                <a:spcBef>
                  <a:spcPct val="0"/>
                </a:spcBef>
              </a:pPr>
              <a:t>187</a:t>
            </a:fld>
            <a:endParaRPr lang="en-US" altLang="en-US"/>
          </a:p>
        </p:txBody>
      </p:sp>
      <p:sp>
        <p:nvSpPr>
          <p:cNvPr id="174083" name="Rectangle 2">
            <a:extLst>
              <a:ext uri="{FF2B5EF4-FFF2-40B4-BE49-F238E27FC236}">
                <a16:creationId xmlns:a16="http://schemas.microsoft.com/office/drawing/2014/main" id="{EDDE8F0B-E003-4956-9802-5CCFF6B973E1}"/>
              </a:ext>
            </a:extLst>
          </p:cNvPr>
          <p:cNvSpPr>
            <a:spLocks noGrp="1" noRot="1" noChangeAspect="1" noChangeArrowheads="1" noTextEdit="1"/>
          </p:cNvSpPr>
          <p:nvPr>
            <p:ph type="sldImg"/>
          </p:nvPr>
        </p:nvSpPr>
        <p:spPr>
          <a:ln/>
        </p:spPr>
      </p:sp>
      <p:sp>
        <p:nvSpPr>
          <p:cNvPr id="174084" name="Rectangle 3">
            <a:extLst>
              <a:ext uri="{FF2B5EF4-FFF2-40B4-BE49-F238E27FC236}">
                <a16:creationId xmlns:a16="http://schemas.microsoft.com/office/drawing/2014/main" id="{91DEE753-61C4-4ACF-A3DD-F677126C9BF8}"/>
              </a:ext>
            </a:extLst>
          </p:cNvPr>
          <p:cNvSpPr>
            <a:spLocks noGrp="1" noChangeArrowheads="1"/>
          </p:cNvSpPr>
          <p:nvPr>
            <p:ph type="body" idx="1"/>
          </p:nvPr>
        </p:nvSpPr>
        <p:spPr>
          <a:noFill/>
        </p:spPr>
        <p:txBody>
          <a:bodyPr/>
          <a:lstStyle/>
          <a:p>
            <a:pPr eaLnBrk="1" hangingPunct="1">
              <a:buFont typeface="Wingdings" panose="05000000000000000000" pitchFamily="2" charset="2"/>
              <a:buChar char="§"/>
            </a:pPr>
            <a:r>
              <a:rPr lang="en-US" altLang="en-US">
                <a:latin typeface="Arial" panose="020B0604020202020204" pitchFamily="34" charset="0"/>
              </a:rPr>
              <a:t>Required at initial IEP meetings, 3-year reviews, and comprehensive evaluations</a:t>
            </a:r>
          </a:p>
          <a:p>
            <a:pPr eaLnBrk="1" hangingPunct="1">
              <a:buFont typeface="Wingdings" panose="05000000000000000000" pitchFamily="2" charset="2"/>
              <a:buChar char="§"/>
            </a:pPr>
            <a:endParaRPr lang="en-US" altLang="en-US">
              <a:latin typeface="Arial" panose="020B0604020202020204" pitchFamily="34" charset="0"/>
            </a:endParaRPr>
          </a:p>
          <a:p>
            <a:pPr eaLnBrk="1" hangingPunct="1">
              <a:buFont typeface="Wingdings" panose="05000000000000000000" pitchFamily="2" charset="2"/>
              <a:buChar char="§"/>
            </a:pPr>
            <a:r>
              <a:rPr lang="en-US" altLang="en-US">
                <a:latin typeface="Arial" panose="020B0604020202020204" pitchFamily="34" charset="0"/>
              </a:rPr>
              <a:t>IEP team must identify and describe</a:t>
            </a:r>
          </a:p>
          <a:p>
            <a:pPr lvl="1" eaLnBrk="1" hangingPunct="1">
              <a:buFont typeface="Wingdings" panose="05000000000000000000" pitchFamily="2" charset="2"/>
              <a:buChar char="§"/>
            </a:pPr>
            <a:r>
              <a:rPr lang="en-US" altLang="en-US">
                <a:latin typeface="Arial" panose="020B0604020202020204" pitchFamily="34" charset="0"/>
              </a:rPr>
              <a:t>Medical conditions which affect student’s ability to learn</a:t>
            </a:r>
          </a:p>
          <a:p>
            <a:pPr lvl="1" eaLnBrk="1" hangingPunct="1">
              <a:buFont typeface="Wingdings" panose="05000000000000000000" pitchFamily="2" charset="2"/>
              <a:buChar char="§"/>
            </a:pPr>
            <a:r>
              <a:rPr lang="en-US" altLang="en-US">
                <a:latin typeface="Arial" panose="020B0604020202020204" pitchFamily="34" charset="0"/>
              </a:rPr>
              <a:t>Behavioral issues which affect student’s ability to learn</a:t>
            </a:r>
          </a:p>
          <a:p>
            <a:pPr lvl="1" eaLnBrk="1" hangingPunct="1">
              <a:buFont typeface="Wingdings" panose="05000000000000000000" pitchFamily="2" charset="2"/>
              <a:buChar char="§"/>
            </a:pPr>
            <a:r>
              <a:rPr lang="en-US" altLang="en-US">
                <a:latin typeface="Arial" panose="020B0604020202020204" pitchFamily="34" charset="0"/>
              </a:rPr>
              <a:t>Discrepancy between ability and achievement in one or more academic areas</a:t>
            </a:r>
          </a:p>
          <a:p>
            <a:pPr lvl="1" eaLnBrk="1" hangingPunct="1">
              <a:buFont typeface="Wingdings" panose="05000000000000000000" pitchFamily="2" charset="2"/>
              <a:buChar char="§"/>
            </a:pPr>
            <a:r>
              <a:rPr lang="en-US" altLang="en-US">
                <a:latin typeface="Arial" panose="020B0604020202020204" pitchFamily="34" charset="0"/>
              </a:rPr>
              <a:t>Psychological process impacting learning</a:t>
            </a:r>
          </a:p>
          <a:p>
            <a:pPr lvl="1" eaLnBrk="1" hangingPunct="1">
              <a:buFont typeface="Wingdings" panose="05000000000000000000" pitchFamily="2" charset="2"/>
              <a:buChar char="§"/>
            </a:pPr>
            <a:r>
              <a:rPr lang="en-US" altLang="en-US">
                <a:latin typeface="Arial" panose="020B0604020202020204" pitchFamily="34" charset="0"/>
              </a:rPr>
              <a:t>Consider and assure identified factors are not primary cause of discrepancy</a:t>
            </a:r>
          </a:p>
          <a:p>
            <a:pPr lvl="1" eaLnBrk="1" hangingPunct="1">
              <a:buFont typeface="Wingdings" panose="05000000000000000000" pitchFamily="2" charset="2"/>
              <a:buChar char="§"/>
            </a:pPr>
            <a:endParaRPr lang="en-US" altLang="en-US">
              <a:latin typeface="Arial" panose="020B0604020202020204" pitchFamily="34" charset="0"/>
            </a:endParaRPr>
          </a:p>
          <a:p>
            <a:pPr eaLnBrk="1" hangingPunct="1">
              <a:buFont typeface="Wingdings" panose="05000000000000000000" pitchFamily="2" charset="2"/>
              <a:buChar char="§"/>
            </a:pPr>
            <a:r>
              <a:rPr lang="en-US" altLang="en-US">
                <a:latin typeface="Arial" panose="020B0604020202020204" pitchFamily="34" charset="0"/>
              </a:rPr>
              <a:t>If psychologist not in attendance at meeting, IEP team completes form based on previously documented information; however, psychologist should provide input</a:t>
            </a:r>
          </a:p>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606317974"/>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DD61150-066C-4A14-B2D1-289FA1557933}" type="slidenum">
              <a:rPr lang="en-US" altLang="en-US" smtClean="0"/>
              <a:pPr/>
              <a:t>191</a:t>
            </a:fld>
            <a:endParaRPr lang="en-US" altLang="en-US" smtClean="0"/>
          </a:p>
        </p:txBody>
      </p:sp>
      <p:sp>
        <p:nvSpPr>
          <p:cNvPr id="123907" name="Slide Image Placeholder 1"/>
          <p:cNvSpPr>
            <a:spLocks noGrp="1" noRot="1" noChangeAspect="1" noChangeArrowheads="1" noTextEdit="1"/>
          </p:cNvSpPr>
          <p:nvPr>
            <p:ph type="sldImg"/>
          </p:nvPr>
        </p:nvSpPr>
        <p:spPr>
          <a:ln/>
        </p:spPr>
      </p:sp>
      <p:sp>
        <p:nvSpPr>
          <p:cNvPr id="123908"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latin typeface="Arial" panose="020B0604020202020204" pitchFamily="34" charset="0"/>
              </a:rPr>
              <a:t>If parents do not attend the IEP meeting, identify a certificated staff member to review the IEP with the parents and answer any questions or concerns they may have.  Send parents an official copy of the IEP document.  Include 2 copies of the consent page so that the parents can sign one and return it to your school.</a:t>
            </a:r>
          </a:p>
        </p:txBody>
      </p:sp>
      <p:sp>
        <p:nvSpPr>
          <p:cNvPr id="123909"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80109A1F-EB5E-478D-8652-68FA06E920AC}" type="slidenum">
              <a:rPr lang="en-US" altLang="en-US" sz="1200"/>
              <a:pPr algn="r" eaLnBrk="1" hangingPunct="1"/>
              <a:t>191</a:t>
            </a:fld>
            <a:endParaRPr lang="en-US" altLang="en-US" sz="1200"/>
          </a:p>
        </p:txBody>
      </p:sp>
    </p:spTree>
    <p:extLst>
      <p:ext uri="{BB962C8B-B14F-4D97-AF65-F5344CB8AC3E}">
        <p14:creationId xmlns:p14="http://schemas.microsoft.com/office/powerpoint/2010/main" val="14606172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spcBef>
                <a:spcPct val="30000"/>
              </a:spcBef>
              <a:defRPr sz="1200">
                <a:solidFill>
                  <a:schemeClr val="tx1"/>
                </a:solidFill>
                <a:latin typeface="Arial" panose="020B0604020202020204" pitchFamily="34" charset="0"/>
              </a:defRPr>
            </a:lvl1pPr>
            <a:lvl2pPr marL="742950" indent="-285750" defTabSz="915988">
              <a:spcBef>
                <a:spcPct val="30000"/>
              </a:spcBef>
              <a:defRPr sz="1200">
                <a:solidFill>
                  <a:schemeClr val="tx1"/>
                </a:solidFill>
                <a:latin typeface="Arial" panose="020B0604020202020204" pitchFamily="34" charset="0"/>
              </a:defRPr>
            </a:lvl2pPr>
            <a:lvl3pPr marL="1143000" indent="-228600" defTabSz="915988">
              <a:spcBef>
                <a:spcPct val="30000"/>
              </a:spcBef>
              <a:defRPr sz="1200">
                <a:solidFill>
                  <a:schemeClr val="tx1"/>
                </a:solidFill>
                <a:latin typeface="Arial" panose="020B0604020202020204" pitchFamily="34" charset="0"/>
              </a:defRPr>
            </a:lvl3pPr>
            <a:lvl4pPr marL="1600200" indent="-228600" defTabSz="915988">
              <a:spcBef>
                <a:spcPct val="30000"/>
              </a:spcBef>
              <a:defRPr sz="1200">
                <a:solidFill>
                  <a:schemeClr val="tx1"/>
                </a:solidFill>
                <a:latin typeface="Arial" panose="020B0604020202020204" pitchFamily="34" charset="0"/>
              </a:defRPr>
            </a:lvl4pPr>
            <a:lvl5pPr marL="2057400" indent="-228600" defTabSz="915988">
              <a:spcBef>
                <a:spcPct val="30000"/>
              </a:spcBef>
              <a:defRPr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116E5D5-0E15-4511-AB96-A8DDAC0E7CC3}" type="slidenum">
              <a:rPr lang="en-US" altLang="en-US" smtClean="0">
                <a:ea typeface="MS PGothic" panose="020B0600070205080204" pitchFamily="34" charset="-128"/>
              </a:rPr>
              <a:pPr>
                <a:spcBef>
                  <a:spcPct val="0"/>
                </a:spcBef>
              </a:pPr>
              <a:t>21</a:t>
            </a:fld>
            <a:endParaRPr lang="en-US" altLang="en-US" smtClean="0">
              <a:ea typeface="MS PGothic" panose="020B0600070205080204" pitchFamily="34" charset="-128"/>
            </a:endParaRPr>
          </a:p>
        </p:txBody>
      </p:sp>
      <p:sp>
        <p:nvSpPr>
          <p:cNvPr id="18435" name="Rectangle 2"/>
          <p:cNvSpPr>
            <a:spLocks noGrp="1" noRot="1" noChangeAspect="1" noChangeArrowheads="1" noTextEdit="1"/>
          </p:cNvSpPr>
          <p:nvPr>
            <p:ph type="sldImg"/>
          </p:nvPr>
        </p:nvSpPr>
        <p:spPr>
          <a:xfrm>
            <a:off x="1135063" y="688975"/>
            <a:ext cx="4587875" cy="3441700"/>
          </a:xfrm>
          <a:ln/>
        </p:spPr>
      </p:sp>
      <p:sp>
        <p:nvSpPr>
          <p:cNvPr id="1843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2470317493"/>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7">
            <a:extLst>
              <a:ext uri="{FF2B5EF4-FFF2-40B4-BE49-F238E27FC236}">
                <a16:creationId xmlns:a16="http://schemas.microsoft.com/office/drawing/2014/main" id="{3E8469CD-ED13-4082-BA28-A1A1C85C41A1}"/>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3E294E3-5108-4BA2-ABBC-07C6FEBC6821}" type="slidenum">
              <a:rPr lang="en-US" altLang="en-US" smtClean="0"/>
              <a:pPr>
                <a:spcBef>
                  <a:spcPct val="0"/>
                </a:spcBef>
              </a:pPr>
              <a:t>193</a:t>
            </a:fld>
            <a:endParaRPr lang="en-US" altLang="en-US"/>
          </a:p>
        </p:txBody>
      </p:sp>
      <p:sp>
        <p:nvSpPr>
          <p:cNvPr id="262147" name="Rectangle 2">
            <a:extLst>
              <a:ext uri="{FF2B5EF4-FFF2-40B4-BE49-F238E27FC236}">
                <a16:creationId xmlns:a16="http://schemas.microsoft.com/office/drawing/2014/main" id="{AA494AE3-D2AE-4CB8-A82D-8ABD6BE6E0CF}"/>
              </a:ext>
            </a:extLst>
          </p:cNvPr>
          <p:cNvSpPr>
            <a:spLocks noGrp="1" noRot="1" noChangeAspect="1" noChangeArrowheads="1" noTextEdit="1"/>
          </p:cNvSpPr>
          <p:nvPr>
            <p:ph type="sldImg"/>
          </p:nvPr>
        </p:nvSpPr>
        <p:spPr>
          <a:ln/>
        </p:spPr>
      </p:sp>
      <p:sp>
        <p:nvSpPr>
          <p:cNvPr id="262148" name="Rectangle 3">
            <a:extLst>
              <a:ext uri="{FF2B5EF4-FFF2-40B4-BE49-F238E27FC236}">
                <a16:creationId xmlns:a16="http://schemas.microsoft.com/office/drawing/2014/main" id="{DFED6307-0DA5-4C27-A24D-38087E36CB69}"/>
              </a:ext>
            </a:extLst>
          </p:cNvPr>
          <p:cNvSpPr>
            <a:spLocks noGrp="1" noChangeArrowheads="1"/>
          </p:cNvSpPr>
          <p:nvPr>
            <p:ph type="body" idx="1"/>
          </p:nvPr>
        </p:nvSpPr>
        <p:spPr>
          <a:noFill/>
        </p:spPr>
        <p:txBody>
          <a:bodyPr/>
          <a:lstStyle/>
          <a:p>
            <a:pPr eaLnBrk="1" hangingPunct="1">
              <a:buFontTx/>
              <a:buChar char="•"/>
            </a:pPr>
            <a:r>
              <a:rPr lang="en-US" altLang="en-US">
                <a:latin typeface="Arial" panose="020B0604020202020204" pitchFamily="34" charset="0"/>
              </a:rPr>
              <a:t>Located in Management Screen under Forms.  Not part of the IEP print out.</a:t>
            </a:r>
          </a:p>
          <a:p>
            <a:pPr eaLnBrk="1" hangingPunct="1">
              <a:buFontTx/>
              <a:buChar char="•"/>
            </a:pPr>
            <a:r>
              <a:rPr lang="en-US" altLang="en-US">
                <a:latin typeface="Arial" panose="020B0604020202020204" pitchFamily="34" charset="0"/>
              </a:rPr>
              <a:t>If parent did not attend, a certificated person must review/explain the IEP to the parent</a:t>
            </a:r>
          </a:p>
          <a:p>
            <a:pPr eaLnBrk="1" hangingPunct="1">
              <a:buFontTx/>
              <a:buChar char="•"/>
            </a:pPr>
            <a:endParaRPr lang="en-US" altLang="en-US">
              <a:latin typeface="Arial" panose="020B0604020202020204" pitchFamily="34" charset="0"/>
            </a:endParaRPr>
          </a:p>
          <a:p>
            <a:pPr eaLnBrk="1" hangingPunct="1">
              <a:buFontTx/>
              <a:buChar char="•"/>
            </a:pPr>
            <a:r>
              <a:rPr lang="en-US" altLang="en-US">
                <a:latin typeface="Arial" panose="020B0604020202020204" pitchFamily="34" charset="0"/>
              </a:rPr>
              <a:t>Translation – when the paperwork will be submitted to the Translation Unit, not when IEP will be translated</a:t>
            </a:r>
          </a:p>
          <a:p>
            <a:pPr eaLnBrk="1" hangingPunct="1">
              <a:buFontTx/>
              <a:buChar char="•"/>
            </a:pPr>
            <a:endParaRPr lang="en-US" altLang="en-US">
              <a:latin typeface="Arial" panose="020B0604020202020204" pitchFamily="34" charset="0"/>
            </a:endParaRPr>
          </a:p>
          <a:p>
            <a:pPr eaLnBrk="1" hangingPunct="1">
              <a:buFontTx/>
              <a:buChar char="•"/>
            </a:pPr>
            <a:r>
              <a:rPr lang="en-US" altLang="en-US">
                <a:latin typeface="Arial" panose="020B0604020202020204" pitchFamily="34" charset="0"/>
              </a:rPr>
              <a:t>Make sure appropriate personnel receive pertinent information from IEP, e.g. general education teacher, counselor, testing coordinator, etc.</a:t>
            </a:r>
          </a:p>
          <a:p>
            <a:pPr eaLnBrk="1" hangingPunct="1">
              <a:buFontTx/>
              <a:buChar char="•"/>
            </a:pPr>
            <a:endParaRPr lang="en-US" altLang="en-US">
              <a:latin typeface="Arial" panose="020B0604020202020204" pitchFamily="34" charset="0"/>
            </a:endParaRPr>
          </a:p>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078637458"/>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ChangeArrowheads="1" noTextEdit="1"/>
          </p:cNvSpPr>
          <p:nvPr>
            <p:ph type="sldImg"/>
          </p:nvPr>
        </p:nvSpPr>
        <p:spPr>
          <a:ln/>
        </p:spPr>
      </p:sp>
      <p:sp>
        <p:nvSpPr>
          <p:cNvPr id="12185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latin typeface="Arial" panose="020B0604020202020204" pitchFamily="34" charset="0"/>
              </a:rPr>
              <a:t>After the completion of the IEP there are several important post IEP follow up activities. </a:t>
            </a:r>
          </a:p>
          <a:p>
            <a:pPr eaLnBrk="1" hangingPunct="1">
              <a:buFont typeface="Wingdings" panose="05000000000000000000" pitchFamily="2" charset="2"/>
              <a:buChar char="q"/>
            </a:pPr>
            <a:r>
              <a:rPr lang="en-US" altLang="en-US" b="1" dirty="0" smtClean="0">
                <a:latin typeface="Arial" panose="020B0604020202020204" pitchFamily="34" charset="0"/>
              </a:rPr>
              <a:t>Make copies of IEP for appropriate personnel and parent</a:t>
            </a:r>
          </a:p>
          <a:p>
            <a:pPr eaLnBrk="1" hangingPunct="1">
              <a:buFont typeface="Wingdings" panose="05000000000000000000" pitchFamily="2" charset="2"/>
              <a:buChar char="q"/>
            </a:pPr>
            <a:r>
              <a:rPr lang="en-US" altLang="en-US" b="1" dirty="0" smtClean="0">
                <a:latin typeface="Arial" panose="020B0604020202020204" pitchFamily="34" charset="0"/>
              </a:rPr>
              <a:t>Attach notifications, assessment plans and assessment reports at the end of the original IEP– (No psych reports in CUM)</a:t>
            </a:r>
          </a:p>
          <a:p>
            <a:pPr eaLnBrk="1" hangingPunct="1">
              <a:buFont typeface="Wingdings" panose="05000000000000000000" pitchFamily="2" charset="2"/>
              <a:buChar char="q"/>
            </a:pPr>
            <a:r>
              <a:rPr lang="en-US" altLang="en-US" b="1" dirty="0" smtClean="0">
                <a:latin typeface="Arial" panose="020B0604020202020204" pitchFamily="34" charset="0"/>
              </a:rPr>
              <a:t>File original IEP (original signatures) in green folder located in CUM</a:t>
            </a:r>
          </a:p>
          <a:p>
            <a:pPr eaLnBrk="1" hangingPunct="1">
              <a:buFont typeface="Wingdings" panose="05000000000000000000" pitchFamily="2" charset="2"/>
              <a:buChar char="q"/>
            </a:pPr>
            <a:r>
              <a:rPr lang="en-US" altLang="en-US" b="1" dirty="0" smtClean="0">
                <a:latin typeface="Arial" panose="020B0604020202020204" pitchFamily="34" charset="0"/>
              </a:rPr>
              <a:t>If further assessments are needed, create new assessment plan</a:t>
            </a:r>
          </a:p>
          <a:p>
            <a:pPr eaLnBrk="1" hangingPunct="1">
              <a:buFont typeface="Wingdings" panose="05000000000000000000" pitchFamily="2" charset="2"/>
              <a:buChar char="q"/>
            </a:pPr>
            <a:r>
              <a:rPr lang="en-US" altLang="en-US" b="1" dirty="0" smtClean="0">
                <a:latin typeface="Arial" panose="020B0604020202020204" pitchFamily="34" charset="0"/>
              </a:rPr>
              <a:t>Notify Special Education Operations of any changes in transportation or placement (213) 241-6701</a:t>
            </a:r>
          </a:p>
          <a:p>
            <a:pPr eaLnBrk="1" hangingPunct="1">
              <a:buFont typeface="Wingdings" panose="05000000000000000000" pitchFamily="2" charset="2"/>
              <a:buChar char="q"/>
            </a:pPr>
            <a:r>
              <a:rPr lang="en-US" altLang="en-US" b="1" dirty="0" smtClean="0">
                <a:latin typeface="Arial" panose="020B0604020202020204" pitchFamily="34" charset="0"/>
              </a:rPr>
              <a:t>Follow up on requests for written translations per REF – 6349. 2 </a:t>
            </a:r>
            <a:r>
              <a:rPr lang="en-US" altLang="en-US" b="1" i="1" dirty="0" smtClean="0">
                <a:latin typeface="Arial" panose="020B0604020202020204" pitchFamily="34" charset="0"/>
              </a:rPr>
              <a:t>Submitting Requests for Written Translation of Individualized Education Program (IEP) and Related Documents – </a:t>
            </a:r>
            <a:r>
              <a:rPr lang="en-US" altLang="en-US" b="1" dirty="0" smtClean="0">
                <a:latin typeface="Arial" panose="020B0604020202020204" pitchFamily="34" charset="0"/>
              </a:rPr>
              <a:t>Remember that written translations of the IEP must be provided to the parent within 30 calendar days. </a:t>
            </a:r>
          </a:p>
          <a:p>
            <a:pPr eaLnBrk="1" hangingPunct="1"/>
            <a:endParaRPr lang="en-US" altLang="en-US" sz="900" dirty="0" smtClean="0">
              <a:latin typeface="Arial" panose="020B0604020202020204" pitchFamily="34" charset="0"/>
            </a:endParaRPr>
          </a:p>
          <a:p>
            <a:endParaRPr lang="en-US" altLang="en-US" dirty="0" smtClean="0">
              <a:latin typeface="Arial" panose="020B0604020202020204" pitchFamily="34" charset="0"/>
            </a:endParaRPr>
          </a:p>
        </p:txBody>
      </p:sp>
      <p:sp>
        <p:nvSpPr>
          <p:cNvPr id="12186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4063" indent="-290513">
              <a:spcBef>
                <a:spcPct val="30000"/>
              </a:spcBef>
              <a:defRPr sz="1200">
                <a:solidFill>
                  <a:schemeClr val="tx1"/>
                </a:solidFill>
                <a:latin typeface="Arial" panose="020B0604020202020204" pitchFamily="34" charset="0"/>
              </a:defRPr>
            </a:lvl2pPr>
            <a:lvl3pPr marL="1162050" indent="-231775">
              <a:spcBef>
                <a:spcPct val="30000"/>
              </a:spcBef>
              <a:defRPr sz="1200">
                <a:solidFill>
                  <a:schemeClr val="tx1"/>
                </a:solidFill>
                <a:latin typeface="Arial" panose="020B0604020202020204" pitchFamily="34" charset="0"/>
              </a:defRPr>
            </a:lvl3pPr>
            <a:lvl4pPr marL="1625600" indent="-231775">
              <a:spcBef>
                <a:spcPct val="30000"/>
              </a:spcBef>
              <a:defRPr sz="1200">
                <a:solidFill>
                  <a:schemeClr val="tx1"/>
                </a:solidFill>
                <a:latin typeface="Arial" panose="020B0604020202020204" pitchFamily="34" charset="0"/>
              </a:defRPr>
            </a:lvl4pPr>
            <a:lvl5pPr marL="2090738" indent="-231775">
              <a:spcBef>
                <a:spcPct val="30000"/>
              </a:spcBef>
              <a:defRPr sz="1200">
                <a:solidFill>
                  <a:schemeClr val="tx1"/>
                </a:solidFill>
                <a:latin typeface="Arial" panose="020B0604020202020204" pitchFamily="34" charset="0"/>
              </a:defRPr>
            </a:lvl5pPr>
            <a:lvl6pPr marL="2547938" indent="-231775" eaLnBrk="0" fontAlgn="base" hangingPunct="0">
              <a:spcBef>
                <a:spcPct val="30000"/>
              </a:spcBef>
              <a:spcAft>
                <a:spcPct val="0"/>
              </a:spcAft>
              <a:defRPr sz="1200">
                <a:solidFill>
                  <a:schemeClr val="tx1"/>
                </a:solidFill>
                <a:latin typeface="Arial" panose="020B0604020202020204" pitchFamily="34" charset="0"/>
              </a:defRPr>
            </a:lvl6pPr>
            <a:lvl7pPr marL="3005138" indent="-231775" eaLnBrk="0" fontAlgn="base" hangingPunct="0">
              <a:spcBef>
                <a:spcPct val="30000"/>
              </a:spcBef>
              <a:spcAft>
                <a:spcPct val="0"/>
              </a:spcAft>
              <a:defRPr sz="1200">
                <a:solidFill>
                  <a:schemeClr val="tx1"/>
                </a:solidFill>
                <a:latin typeface="Arial" panose="020B0604020202020204" pitchFamily="34" charset="0"/>
              </a:defRPr>
            </a:lvl7pPr>
            <a:lvl8pPr marL="3462338" indent="-231775" eaLnBrk="0" fontAlgn="base" hangingPunct="0">
              <a:spcBef>
                <a:spcPct val="30000"/>
              </a:spcBef>
              <a:spcAft>
                <a:spcPct val="0"/>
              </a:spcAft>
              <a:defRPr sz="1200">
                <a:solidFill>
                  <a:schemeClr val="tx1"/>
                </a:solidFill>
                <a:latin typeface="Arial" panose="020B0604020202020204" pitchFamily="34" charset="0"/>
              </a:defRPr>
            </a:lvl8pPr>
            <a:lvl9pPr marL="3919538" indent="-2317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65A6288-B5CD-4667-B47D-0E4C9A89993E}" type="slidenum">
              <a:rPr lang="en-US" altLang="en-US" smtClean="0"/>
              <a:pPr>
                <a:spcBef>
                  <a:spcPct val="0"/>
                </a:spcBef>
              </a:pPr>
              <a:t>195</a:t>
            </a:fld>
            <a:endParaRPr lang="en-US" altLang="en-US" smtClean="0"/>
          </a:p>
        </p:txBody>
      </p:sp>
    </p:spTree>
    <p:extLst>
      <p:ext uri="{BB962C8B-B14F-4D97-AF65-F5344CB8AC3E}">
        <p14:creationId xmlns:p14="http://schemas.microsoft.com/office/powerpoint/2010/main" val="703851109"/>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59BC148A-1FDE-4F7F-9716-EB9180DE7B70}"/>
              </a:ext>
            </a:extLst>
          </p:cNvPr>
          <p:cNvSpPr>
            <a:spLocks noGrp="1" noRot="1" noChangeAspect="1" noTextEdit="1"/>
          </p:cNvSpPr>
          <p:nvPr>
            <p:ph type="sldImg"/>
          </p:nvPr>
        </p:nvSpPr>
        <p:spPr>
          <a:ln/>
        </p:spPr>
      </p:sp>
      <p:sp>
        <p:nvSpPr>
          <p:cNvPr id="55299" name="Notes Placeholder 2">
            <a:extLst>
              <a:ext uri="{FF2B5EF4-FFF2-40B4-BE49-F238E27FC236}">
                <a16:creationId xmlns:a16="http://schemas.microsoft.com/office/drawing/2014/main" id="{A0CE6F0A-654F-4B3A-8E06-AF2A81CE04A9}"/>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55300" name="Slide Number Placeholder 3">
            <a:extLst>
              <a:ext uri="{FF2B5EF4-FFF2-40B4-BE49-F238E27FC236}">
                <a16:creationId xmlns:a16="http://schemas.microsoft.com/office/drawing/2014/main" id="{CE93BB49-ADEB-4605-A5CC-3362D03CEF0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B6E9E0A-8414-46DF-B9F4-9634D5B42B99}" type="slidenum">
              <a:rPr lang="en-US" altLang="en-US" smtClean="0">
                <a:latin typeface="Calibri" panose="020F0502020204030204" pitchFamily="34" charset="0"/>
                <a:ea typeface="MS PGothic" panose="020B0600070205080204" pitchFamily="34" charset="-128"/>
              </a:rPr>
              <a:pPr>
                <a:spcBef>
                  <a:spcPct val="0"/>
                </a:spcBef>
              </a:pPr>
              <a:t>197</a:t>
            </a:fld>
            <a:endParaRPr lang="en-US" altLang="en-US">
              <a:latin typeface="Calibri" panose="020F0502020204030204" pitchFamily="34" charset="0"/>
              <a:ea typeface="MS PGothic" panose="020B0600070205080204" pitchFamily="34" charset="-128"/>
            </a:endParaRPr>
          </a:p>
        </p:txBody>
      </p:sp>
    </p:spTree>
    <p:extLst>
      <p:ext uri="{BB962C8B-B14F-4D97-AF65-F5344CB8AC3E}">
        <p14:creationId xmlns:p14="http://schemas.microsoft.com/office/powerpoint/2010/main" val="2906916363"/>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160C516-323E-419E-89E4-68D8D3E608FD}" type="slidenum">
              <a:rPr lang="en-US" altLang="en-US" smtClean="0"/>
              <a:pPr>
                <a:spcBef>
                  <a:spcPct val="0"/>
                </a:spcBef>
              </a:pPr>
              <a:t>198</a:t>
            </a:fld>
            <a:endParaRPr lang="en-US" alt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424062300"/>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spcBef>
                <a:spcPct val="30000"/>
              </a:spcBef>
              <a:defRPr sz="1200">
                <a:solidFill>
                  <a:schemeClr val="tx1"/>
                </a:solidFill>
                <a:latin typeface="Arial" panose="020B0604020202020204" pitchFamily="34" charset="0"/>
              </a:defRPr>
            </a:lvl1pPr>
            <a:lvl2pPr marL="742950" indent="-285750" defTabSz="915988">
              <a:spcBef>
                <a:spcPct val="30000"/>
              </a:spcBef>
              <a:defRPr sz="1200">
                <a:solidFill>
                  <a:schemeClr val="tx1"/>
                </a:solidFill>
                <a:latin typeface="Arial" panose="020B0604020202020204" pitchFamily="34" charset="0"/>
              </a:defRPr>
            </a:lvl2pPr>
            <a:lvl3pPr marL="1143000" indent="-228600" defTabSz="915988">
              <a:spcBef>
                <a:spcPct val="30000"/>
              </a:spcBef>
              <a:defRPr sz="1200">
                <a:solidFill>
                  <a:schemeClr val="tx1"/>
                </a:solidFill>
                <a:latin typeface="Arial" panose="020B0604020202020204" pitchFamily="34" charset="0"/>
              </a:defRPr>
            </a:lvl3pPr>
            <a:lvl4pPr marL="1600200" indent="-228600" defTabSz="915988">
              <a:spcBef>
                <a:spcPct val="30000"/>
              </a:spcBef>
              <a:defRPr sz="1200">
                <a:solidFill>
                  <a:schemeClr val="tx1"/>
                </a:solidFill>
                <a:latin typeface="Arial" panose="020B0604020202020204" pitchFamily="34" charset="0"/>
              </a:defRPr>
            </a:lvl4pPr>
            <a:lvl5pPr marL="2057400" indent="-228600" defTabSz="915988">
              <a:spcBef>
                <a:spcPct val="30000"/>
              </a:spcBef>
              <a:defRPr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81846E6-9082-4575-BB63-B368C653E135}" type="slidenum">
              <a:rPr lang="en-US" altLang="en-US" smtClean="0">
                <a:ea typeface="MS PGothic" panose="020B0600070205080204" pitchFamily="34" charset="-128"/>
              </a:rPr>
              <a:pPr>
                <a:spcBef>
                  <a:spcPct val="0"/>
                </a:spcBef>
              </a:pPr>
              <a:t>199</a:t>
            </a:fld>
            <a:endParaRPr lang="en-US" altLang="en-US" smtClean="0">
              <a:ea typeface="MS PGothic" panose="020B0600070205080204" pitchFamily="34" charset="-128"/>
            </a:endParaRPr>
          </a:p>
        </p:txBody>
      </p:sp>
      <p:sp>
        <p:nvSpPr>
          <p:cNvPr id="119811" name="Rectangle 2"/>
          <p:cNvSpPr>
            <a:spLocks noGrp="1" noRot="1" noChangeAspect="1" noChangeArrowheads="1" noTextEdit="1"/>
          </p:cNvSpPr>
          <p:nvPr>
            <p:ph type="sldImg"/>
          </p:nvPr>
        </p:nvSpPr>
        <p:spPr>
          <a:xfrm>
            <a:off x="1135063" y="688975"/>
            <a:ext cx="4587875" cy="3441700"/>
          </a:xfrm>
          <a:ln/>
        </p:spPr>
      </p:sp>
      <p:sp>
        <p:nvSpPr>
          <p:cNvPr id="119812" name="Rectangle 3"/>
          <p:cNvSpPr>
            <a:spLocks noGrp="1" noChangeArrowheads="1"/>
          </p:cNvSpPr>
          <p:nvPr>
            <p:ph type="body" idx="1"/>
          </p:nvPr>
        </p:nvSpPr>
        <p:spPr>
          <a:xfrm>
            <a:off x="596900" y="4360863"/>
            <a:ext cx="3875088" cy="4130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buClr>
                <a:srgbClr val="5CACAE"/>
              </a:buClr>
            </a:pPr>
            <a:r>
              <a:rPr lang="en-US" altLang="en-US" sz="1600" b="1" smtClean="0">
                <a:latin typeface="Garamond" panose="02020404030301010803" pitchFamily="18" charset="0"/>
                <a:ea typeface="MS PGothic" panose="020B0600070205080204" pitchFamily="34" charset="-128"/>
              </a:rPr>
              <a:t>Parents are entitled to draft copies of the IEP in advance of the IEP meeting if requested in writing.  </a:t>
            </a:r>
          </a:p>
          <a:p>
            <a:pPr lvl="1" eaLnBrk="1" hangingPunct="1">
              <a:buClr>
                <a:srgbClr val="5CACAE"/>
              </a:buClr>
            </a:pPr>
            <a:r>
              <a:rPr lang="en-US" altLang="en-US" sz="1600" b="1" smtClean="0">
                <a:latin typeface="Garamond" panose="02020404030301010803" pitchFamily="18" charset="0"/>
                <a:ea typeface="MS PGothic" panose="020B0600070205080204" pitchFamily="34" charset="-128"/>
              </a:rPr>
              <a:t>Again, the parent participation provision in the law requires that the District provide the draft pages if they are available. If available, provide the draft present levels of performance and the draft goal pages. No other pages should be provided as the rest of the IEP will be completed and revised at  the meeting by the IEP team which will include the parent. </a:t>
            </a:r>
          </a:p>
          <a:p>
            <a:pPr lvl="1" eaLnBrk="1" hangingPunct="1">
              <a:buClr>
                <a:srgbClr val="5CACAE"/>
              </a:buClr>
            </a:pPr>
            <a:r>
              <a:rPr lang="en-US" altLang="en-US" sz="1600" b="1" smtClean="0">
                <a:latin typeface="Garamond" panose="02020404030301010803" pitchFamily="18" charset="0"/>
                <a:ea typeface="MS PGothic" panose="020B0600070205080204" pitchFamily="34" charset="-128"/>
              </a:rPr>
              <a:t>See the District policy on this: Parental Access to Draft Welligent IEP Pages REF-3719.0</a:t>
            </a:r>
          </a:p>
          <a:p>
            <a:pPr lvl="1" eaLnBrk="1" hangingPunct="1">
              <a:buClr>
                <a:srgbClr val="5CACAE"/>
              </a:buClr>
            </a:pPr>
            <a:endParaRPr lang="en-US" altLang="en-US" sz="1600" b="1" smtClean="0">
              <a:latin typeface="Garamond" panose="02020404030301010803" pitchFamily="18" charset="0"/>
              <a:ea typeface="MS PGothic" panose="020B0600070205080204" pitchFamily="34" charset="-128"/>
            </a:endParaRPr>
          </a:p>
          <a:p>
            <a:pPr lvl="1" eaLnBrk="1" hangingPunct="1">
              <a:buClr>
                <a:srgbClr val="5CACAE"/>
              </a:buClr>
            </a:pPr>
            <a:r>
              <a:rPr lang="en-US" altLang="en-US" sz="1600" b="1" smtClean="0">
                <a:latin typeface="Garamond" panose="02020404030301010803" pitchFamily="18" charset="0"/>
                <a:ea typeface="MS PGothic" panose="020B0600070205080204" pitchFamily="34" charset="-128"/>
              </a:rPr>
              <a:t>The last bullet is extremely important1 Whenever an IEP meeting is held, whether it is completed or not, the PARENT MUST RECEIVE A COPY OF THE IEP DOCUMENT at the end of the meeting. To avoid a premature signature or consent prior to the completion of an IEP meeting, do not provide the signature page or Section Q page of the IEP to the parent for a recessed IEP meeting. </a:t>
            </a:r>
          </a:p>
          <a:p>
            <a:pPr eaLnBrk="1" hangingPunct="1"/>
            <a:endParaRPr lang="en-US" altLang="en-US" sz="1600" b="1" smtClean="0">
              <a:latin typeface="Garamond" panose="02020404030301010803" pitchFamily="18" charset="0"/>
              <a:ea typeface="MS PGothic" panose="020B0600070205080204" pitchFamily="34" charset="-128"/>
            </a:endParaRPr>
          </a:p>
        </p:txBody>
      </p:sp>
    </p:spTree>
    <p:extLst>
      <p:ext uri="{BB962C8B-B14F-4D97-AF65-F5344CB8AC3E}">
        <p14:creationId xmlns:p14="http://schemas.microsoft.com/office/powerpoint/2010/main" val="3588204839"/>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spcBef>
                <a:spcPct val="30000"/>
              </a:spcBef>
              <a:defRPr sz="1200">
                <a:solidFill>
                  <a:schemeClr val="tx1"/>
                </a:solidFill>
                <a:latin typeface="Arial" panose="020B0604020202020204" pitchFamily="34" charset="0"/>
              </a:defRPr>
            </a:lvl1pPr>
            <a:lvl2pPr marL="742950" indent="-285750" defTabSz="915988">
              <a:spcBef>
                <a:spcPct val="30000"/>
              </a:spcBef>
              <a:defRPr sz="1200">
                <a:solidFill>
                  <a:schemeClr val="tx1"/>
                </a:solidFill>
                <a:latin typeface="Arial" panose="020B0604020202020204" pitchFamily="34" charset="0"/>
              </a:defRPr>
            </a:lvl2pPr>
            <a:lvl3pPr marL="1143000" indent="-228600" defTabSz="915988">
              <a:spcBef>
                <a:spcPct val="30000"/>
              </a:spcBef>
              <a:defRPr sz="1200">
                <a:solidFill>
                  <a:schemeClr val="tx1"/>
                </a:solidFill>
                <a:latin typeface="Arial" panose="020B0604020202020204" pitchFamily="34" charset="0"/>
              </a:defRPr>
            </a:lvl3pPr>
            <a:lvl4pPr marL="1600200" indent="-228600" defTabSz="915988">
              <a:spcBef>
                <a:spcPct val="30000"/>
              </a:spcBef>
              <a:defRPr sz="1200">
                <a:solidFill>
                  <a:schemeClr val="tx1"/>
                </a:solidFill>
                <a:latin typeface="Arial" panose="020B0604020202020204" pitchFamily="34" charset="0"/>
              </a:defRPr>
            </a:lvl4pPr>
            <a:lvl5pPr marL="2057400" indent="-228600" defTabSz="915988">
              <a:spcBef>
                <a:spcPct val="30000"/>
              </a:spcBef>
              <a:defRPr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9EB49D0-CF94-4AC5-8A90-B10D1ACA7293}" type="slidenum">
              <a:rPr lang="en-US" altLang="en-US" smtClean="0">
                <a:ea typeface="MS PGothic" panose="020B0600070205080204" pitchFamily="34" charset="-128"/>
              </a:rPr>
              <a:pPr>
                <a:spcBef>
                  <a:spcPct val="0"/>
                </a:spcBef>
              </a:pPr>
              <a:t>200</a:t>
            </a:fld>
            <a:endParaRPr lang="en-US" altLang="en-US" smtClean="0">
              <a:ea typeface="MS PGothic" panose="020B0600070205080204" pitchFamily="34" charset="-128"/>
            </a:endParaRPr>
          </a:p>
        </p:txBody>
      </p:sp>
      <p:sp>
        <p:nvSpPr>
          <p:cNvPr id="115715" name="Rectangle 2"/>
          <p:cNvSpPr>
            <a:spLocks noGrp="1" noRot="1" noChangeAspect="1" noChangeArrowheads="1" noTextEdit="1"/>
          </p:cNvSpPr>
          <p:nvPr>
            <p:ph type="sldImg"/>
          </p:nvPr>
        </p:nvSpPr>
        <p:spPr>
          <a:xfrm>
            <a:off x="1135063" y="688975"/>
            <a:ext cx="4587875" cy="3441700"/>
          </a:xfrm>
          <a:ln/>
        </p:spPr>
      </p:sp>
      <p:sp>
        <p:nvSpPr>
          <p:cNvPr id="1157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600" b="1" smtClean="0">
                <a:latin typeface="Garamond" panose="02020404030301010803" pitchFamily="18" charset="0"/>
                <a:ea typeface="MS PGothic" panose="020B0600070205080204" pitchFamily="34" charset="-128"/>
              </a:rPr>
              <a:t>A Parent’s Guide to Special Education Services (Including Procedural Rights and Safeguards)</a:t>
            </a:r>
          </a:p>
          <a:p>
            <a:pPr eaLnBrk="1" hangingPunct="1"/>
            <a:endParaRPr lang="en-US" altLang="en-US" sz="800" b="1" smtClean="0">
              <a:latin typeface="Garamond" panose="02020404030301010803" pitchFamily="18" charset="0"/>
              <a:ea typeface="MS PGothic" panose="020B0600070205080204" pitchFamily="34" charset="-128"/>
            </a:endParaRPr>
          </a:p>
          <a:p>
            <a:pPr eaLnBrk="1" hangingPunct="1"/>
            <a:r>
              <a:rPr lang="en-US" altLang="en-US" sz="1600" b="1" smtClean="0">
                <a:latin typeface="Garamond" panose="02020404030301010803" pitchFamily="18" charset="0"/>
                <a:ea typeface="MS PGothic" panose="020B0600070205080204" pitchFamily="34" charset="-128"/>
              </a:rPr>
              <a:t>Parent Request for Reasonable Accommodations</a:t>
            </a:r>
          </a:p>
          <a:p>
            <a:pPr eaLnBrk="1" hangingPunct="1"/>
            <a:endParaRPr lang="en-US" altLang="en-US" sz="800" b="1" smtClean="0">
              <a:latin typeface="Garamond" panose="02020404030301010803" pitchFamily="18" charset="0"/>
              <a:ea typeface="MS PGothic" panose="020B0600070205080204" pitchFamily="34" charset="-128"/>
            </a:endParaRPr>
          </a:p>
          <a:p>
            <a:pPr eaLnBrk="1" hangingPunct="1"/>
            <a:r>
              <a:rPr lang="en-US" altLang="en-US" sz="1600" b="1" smtClean="0">
                <a:latin typeface="Garamond" panose="02020404030301010803" pitchFamily="18" charset="0"/>
                <a:ea typeface="MS PGothic" panose="020B0600070205080204" pitchFamily="34" charset="-128"/>
              </a:rPr>
              <a:t>IEP and You</a:t>
            </a:r>
          </a:p>
          <a:p>
            <a:pPr eaLnBrk="1" hangingPunct="1"/>
            <a:endParaRPr lang="en-US" altLang="en-US" sz="900" b="1" smtClean="0">
              <a:latin typeface="Garamond" panose="02020404030301010803" pitchFamily="18" charset="0"/>
              <a:ea typeface="MS PGothic" panose="020B0600070205080204" pitchFamily="34" charset="-128"/>
            </a:endParaRPr>
          </a:p>
          <a:p>
            <a:pPr eaLnBrk="1" hangingPunct="1"/>
            <a:r>
              <a:rPr lang="en-US" altLang="en-US" sz="1600" b="1" smtClean="0">
                <a:latin typeface="Garamond" panose="02020404030301010803" pitchFamily="18" charset="0"/>
                <a:ea typeface="MS PGothic" panose="020B0600070205080204" pitchFamily="34" charset="-128"/>
              </a:rPr>
              <a:t>ITP and You (Required by LAUSD by 14</a:t>
            </a:r>
            <a:r>
              <a:rPr lang="en-US" altLang="en-US" sz="1600" b="1" baseline="30000" smtClean="0">
                <a:latin typeface="Garamond" panose="02020404030301010803" pitchFamily="18" charset="0"/>
                <a:ea typeface="MS PGothic" panose="020B0600070205080204" pitchFamily="34" charset="-128"/>
              </a:rPr>
              <a:t>th</a:t>
            </a:r>
            <a:r>
              <a:rPr lang="en-US" altLang="en-US" sz="1600" b="1" smtClean="0">
                <a:latin typeface="Garamond" panose="02020404030301010803" pitchFamily="18" charset="0"/>
                <a:ea typeface="MS PGothic" panose="020B0600070205080204" pitchFamily="34" charset="-128"/>
              </a:rPr>
              <a:t> Birthday.  Develop ITP at IEP Meeting when student is 13 years old)</a:t>
            </a:r>
          </a:p>
          <a:p>
            <a:pPr eaLnBrk="1" hangingPunct="1"/>
            <a:endParaRPr lang="en-US" altLang="en-US" sz="800" b="1" smtClean="0">
              <a:latin typeface="Garamond" panose="02020404030301010803" pitchFamily="18" charset="0"/>
              <a:ea typeface="MS PGothic" panose="020B0600070205080204" pitchFamily="34" charset="-128"/>
            </a:endParaRPr>
          </a:p>
          <a:p>
            <a:pPr eaLnBrk="1" hangingPunct="1"/>
            <a:r>
              <a:rPr lang="en-US" altLang="en-US" sz="1600" b="1" smtClean="0">
                <a:latin typeface="Garamond" panose="02020404030301010803" pitchFamily="18" charset="0"/>
                <a:ea typeface="MS PGothic" panose="020B0600070205080204" pitchFamily="34" charset="-128"/>
              </a:rPr>
              <a:t>Least Restrictive Environment brochure</a:t>
            </a:r>
          </a:p>
        </p:txBody>
      </p:sp>
    </p:spTree>
    <p:extLst>
      <p:ext uri="{BB962C8B-B14F-4D97-AF65-F5344CB8AC3E}">
        <p14:creationId xmlns:p14="http://schemas.microsoft.com/office/powerpoint/2010/main" val="3983714210"/>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ChangeArrowheads="1" noTextEdit="1"/>
          </p:cNvSpPr>
          <p:nvPr>
            <p:ph type="sldImg"/>
          </p:nvPr>
        </p:nvSpPr>
        <p:spPr>
          <a:ln/>
        </p:spPr>
      </p:sp>
      <p:sp>
        <p:nvSpPr>
          <p:cNvPr id="11776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latin typeface="Arial" panose="020B0604020202020204" pitchFamily="34" charset="0"/>
              </a:rPr>
              <a:t>Review the slide.. See District Policy Reference Guide 3804. 0 for detailed procedures. </a:t>
            </a:r>
          </a:p>
        </p:txBody>
      </p:sp>
      <p:sp>
        <p:nvSpPr>
          <p:cNvPr id="11776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2524544-A271-4936-9A43-1BA4DEAED93D}" type="slidenum">
              <a:rPr lang="en-US" altLang="en-US" smtClean="0"/>
              <a:pPr>
                <a:spcBef>
                  <a:spcPct val="0"/>
                </a:spcBef>
              </a:pPr>
              <a:t>201</a:t>
            </a:fld>
            <a:endParaRPr lang="en-US" altLang="en-US" smtClean="0"/>
          </a:p>
        </p:txBody>
      </p:sp>
    </p:spTree>
    <p:extLst>
      <p:ext uri="{BB962C8B-B14F-4D97-AF65-F5344CB8AC3E}">
        <p14:creationId xmlns:p14="http://schemas.microsoft.com/office/powerpoint/2010/main" val="762084291"/>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1F8A973A-7AEF-4B9C-8022-B044E6C09D09}" type="slidenum">
              <a:rPr lang="en-US" altLang="en-US" sz="1200"/>
              <a:pPr/>
              <a:t>202</a:t>
            </a:fld>
            <a:endParaRPr lang="en-US" altLang="en-US" sz="12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772969794"/>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Review the slide. </a:t>
            </a:r>
          </a:p>
        </p:txBody>
      </p:sp>
      <p:sp>
        <p:nvSpPr>
          <p:cNvPr id="6861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5A3D121-8E23-4026-8ED9-BDEE4E58CD3B}" type="slidenum">
              <a:rPr lang="en-US" altLang="en-US" smtClean="0"/>
              <a:pPr/>
              <a:t>203</a:t>
            </a:fld>
            <a:endParaRPr lang="en-US" altLang="en-US" smtClean="0"/>
          </a:p>
        </p:txBody>
      </p:sp>
    </p:spTree>
    <p:extLst>
      <p:ext uri="{BB962C8B-B14F-4D97-AF65-F5344CB8AC3E}">
        <p14:creationId xmlns:p14="http://schemas.microsoft.com/office/powerpoint/2010/main" val="354946538"/>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lide Image Placeholder 1">
            <a:extLst>
              <a:ext uri="{FF2B5EF4-FFF2-40B4-BE49-F238E27FC236}">
                <a16:creationId xmlns:a16="http://schemas.microsoft.com/office/drawing/2014/main" id="{237CF7CA-3163-47C5-B8D5-127E093F8353}"/>
              </a:ext>
            </a:extLst>
          </p:cNvPr>
          <p:cNvSpPr>
            <a:spLocks noGrp="1" noRot="1" noChangeAspect="1" noTextEdit="1"/>
          </p:cNvSpPr>
          <p:nvPr>
            <p:ph type="sldImg"/>
          </p:nvPr>
        </p:nvSpPr>
        <p:spPr>
          <a:ln/>
        </p:spPr>
      </p:sp>
      <p:sp>
        <p:nvSpPr>
          <p:cNvPr id="221187" name="Notes Placeholder 2">
            <a:extLst>
              <a:ext uri="{FF2B5EF4-FFF2-40B4-BE49-F238E27FC236}">
                <a16:creationId xmlns:a16="http://schemas.microsoft.com/office/drawing/2014/main" id="{57DED9C0-F141-4C1D-9BC7-CDD1A8148311}"/>
              </a:ext>
            </a:extLst>
          </p:cNvPr>
          <p:cNvSpPr>
            <a:spLocks noGrp="1"/>
          </p:cNvSpPr>
          <p:nvPr>
            <p:ph type="body" idx="1"/>
          </p:nvPr>
        </p:nvSpPr>
        <p:spPr>
          <a:noFill/>
        </p:spPr>
        <p:txBody>
          <a:bodyPr/>
          <a:lstStyle/>
          <a:p>
            <a:endParaRPr lang="en-US" altLang="en-US" dirty="0">
              <a:latin typeface="Arial" panose="020B0604020202020204" pitchFamily="34" charset="0"/>
            </a:endParaRPr>
          </a:p>
        </p:txBody>
      </p:sp>
      <p:sp>
        <p:nvSpPr>
          <p:cNvPr id="221188" name="Slide Number Placeholder 3">
            <a:extLst>
              <a:ext uri="{FF2B5EF4-FFF2-40B4-BE49-F238E27FC236}">
                <a16:creationId xmlns:a16="http://schemas.microsoft.com/office/drawing/2014/main" id="{165AC898-4FE0-4AC0-BF73-3D9A09F01B6E}"/>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1282057-7C3F-4567-8F21-E950AB8CC12F}" type="slidenum">
              <a:rPr lang="en-US" altLang="en-US" smtClean="0"/>
              <a:pPr>
                <a:spcBef>
                  <a:spcPct val="0"/>
                </a:spcBef>
              </a:pPr>
              <a:t>204</a:t>
            </a:fld>
            <a:endParaRPr lang="en-US" altLang="en-US"/>
          </a:p>
        </p:txBody>
      </p:sp>
    </p:spTree>
    <p:extLst>
      <p:ext uri="{BB962C8B-B14F-4D97-AF65-F5344CB8AC3E}">
        <p14:creationId xmlns:p14="http://schemas.microsoft.com/office/powerpoint/2010/main" val="10175270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ChangeArrowheads="1" noTextEdit="1"/>
          </p:cNvSpPr>
          <p:nvPr>
            <p:ph type="sldImg"/>
          </p:nvPr>
        </p:nvSpPr>
        <p:spPr>
          <a:ln/>
        </p:spPr>
      </p:sp>
      <p:sp>
        <p:nvSpPr>
          <p:cNvPr id="2253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latin typeface="Arial" panose="020B0604020202020204" pitchFamily="34" charset="0"/>
              </a:rPr>
              <a:t>Review slide.</a:t>
            </a:r>
          </a:p>
          <a:p>
            <a:endParaRPr lang="en-US" altLang="en-US" b="1" smtClean="0">
              <a:latin typeface="Arial" panose="020B0604020202020204" pitchFamily="34" charset="0"/>
            </a:endParaRPr>
          </a:p>
          <a:p>
            <a:r>
              <a:rPr lang="en-US" altLang="en-US" b="1" smtClean="0">
                <a:latin typeface="Arial" panose="020B0604020202020204" pitchFamily="34" charset="0"/>
              </a:rPr>
              <a:t>Add that while a parent may bring people to the IEP meeting, they are not a part of the IEP team (they do not make decisions). Remember that both the District and the parent may invite outside parties to the meeting that can provide information relevant to the student or in the case of the parent, provide support to the parent. </a:t>
            </a:r>
          </a:p>
        </p:txBody>
      </p:sp>
      <p:sp>
        <p:nvSpPr>
          <p:cNvPr id="2253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CAC21EC-E721-4EDC-85E2-5B005783315C}" type="slidenum">
              <a:rPr lang="en-US" altLang="en-US" smtClean="0"/>
              <a:pPr>
                <a:spcBef>
                  <a:spcPct val="0"/>
                </a:spcBef>
              </a:pPr>
              <a:t>22</a:t>
            </a:fld>
            <a:endParaRPr lang="en-US" altLang="en-US" smtClean="0"/>
          </a:p>
        </p:txBody>
      </p:sp>
    </p:spTree>
    <p:extLst>
      <p:ext uri="{BB962C8B-B14F-4D97-AF65-F5344CB8AC3E}">
        <p14:creationId xmlns:p14="http://schemas.microsoft.com/office/powerpoint/2010/main" val="33995468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ChangeArrowheads="1" noTextEdit="1"/>
          </p:cNvSpPr>
          <p:nvPr>
            <p:ph type="sldImg"/>
          </p:nvPr>
        </p:nvSpPr>
        <p:spPr>
          <a:ln/>
        </p:spPr>
      </p:sp>
      <p:sp>
        <p:nvSpPr>
          <p:cNvPr id="2048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2048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3417A17-AB6B-4FC6-8441-489CF732A1F1}" type="slidenum">
              <a:rPr lang="en-US" altLang="en-US" smtClean="0"/>
              <a:pPr/>
              <a:t>23</a:t>
            </a:fld>
            <a:endParaRPr lang="en-US" altLang="en-US" smtClean="0"/>
          </a:p>
        </p:txBody>
      </p:sp>
    </p:spTree>
    <p:extLst>
      <p:ext uri="{BB962C8B-B14F-4D97-AF65-F5344CB8AC3E}">
        <p14:creationId xmlns:p14="http://schemas.microsoft.com/office/powerpoint/2010/main" val="2778300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D80F76CA-3EF2-490C-A8A3-4DA5D5A85C8E}"/>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87AAA0A-1886-4F12-A705-CC279F331EE3}" type="slidenum">
              <a:rPr lang="en-US" altLang="en-US" smtClean="0"/>
              <a:pPr>
                <a:spcBef>
                  <a:spcPct val="0"/>
                </a:spcBef>
              </a:pPr>
              <a:t>2</a:t>
            </a:fld>
            <a:endParaRPr lang="en-US" altLang="en-US"/>
          </a:p>
        </p:txBody>
      </p:sp>
      <p:sp>
        <p:nvSpPr>
          <p:cNvPr id="10243" name="Rectangle 2">
            <a:extLst>
              <a:ext uri="{FF2B5EF4-FFF2-40B4-BE49-F238E27FC236}">
                <a16:creationId xmlns:a16="http://schemas.microsoft.com/office/drawing/2014/main" id="{D527EC33-3F1C-4FAA-BF87-AC2D74CEDA6B}"/>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330A1CAC-CE06-42F4-B556-E5F10D14E73C}"/>
              </a:ext>
            </a:extLst>
          </p:cNvPr>
          <p:cNvSpPr>
            <a:spLocks noGrp="1" noChangeArrowheads="1"/>
          </p:cNvSpPr>
          <p:nvPr>
            <p:ph type="body" idx="1"/>
          </p:nvPr>
        </p:nvSpPr>
        <p:spPr>
          <a:noFill/>
        </p:spPr>
        <p:txBody>
          <a:bodyPr/>
          <a:lstStyle/>
          <a:p>
            <a:pPr eaLnBrk="1" hangingPunct="1"/>
            <a:r>
              <a:rPr lang="en-US" altLang="en-US" dirty="0" smtClean="0">
                <a:latin typeface="Arial" panose="020B0604020202020204" pitchFamily="34" charset="0"/>
              </a:rPr>
              <a:t>Speak</a:t>
            </a:r>
            <a:r>
              <a:rPr lang="en-US" altLang="en-US" baseline="0" dirty="0" smtClean="0">
                <a:latin typeface="Arial" panose="020B0604020202020204" pitchFamily="34" charset="0"/>
              </a:rPr>
              <a:t> to the slide and review the handout packet with participants. </a:t>
            </a:r>
          </a:p>
          <a:p>
            <a:pPr eaLnBrk="1" hangingPunct="1"/>
            <a:endParaRPr lang="en-US" altLang="en-US" baseline="0" dirty="0" smtClean="0">
              <a:latin typeface="Arial" panose="020B0604020202020204" pitchFamily="34" charset="0"/>
            </a:endParaRPr>
          </a:p>
          <a:p>
            <a:pPr eaLnBrk="1" hangingPunct="1"/>
            <a:r>
              <a:rPr lang="en-US" altLang="en-US" baseline="0" dirty="0" smtClean="0">
                <a:latin typeface="Arial" panose="020B0604020202020204" pitchFamily="34" charset="0"/>
              </a:rPr>
              <a:t>Handouts should include:</a:t>
            </a:r>
          </a:p>
          <a:p>
            <a:pPr marL="228600" indent="-228600" eaLnBrk="1" hangingPunct="1">
              <a:buFont typeface="+mj-lt"/>
              <a:buAutoNum type="arabicPeriod"/>
            </a:pPr>
            <a:r>
              <a:rPr lang="en-US" altLang="en-US" baseline="0" dirty="0" smtClean="0">
                <a:latin typeface="Arial" panose="020B0604020202020204" pitchFamily="34" charset="0"/>
              </a:rPr>
              <a:t>Copy of PowerPoint presentation</a:t>
            </a:r>
          </a:p>
          <a:p>
            <a:pPr marL="228600" indent="-228600" eaLnBrk="1" hangingPunct="1">
              <a:buFont typeface="+mj-lt"/>
              <a:buAutoNum type="arabicPeriod"/>
            </a:pPr>
            <a:r>
              <a:rPr lang="en-US" altLang="en-US" baseline="0" dirty="0" smtClean="0">
                <a:latin typeface="Arial" panose="020B0604020202020204" pitchFamily="34" charset="0"/>
              </a:rPr>
              <a:t>Copy of IEP</a:t>
            </a:r>
          </a:p>
          <a:p>
            <a:pPr marL="228600" indent="-228600" eaLnBrk="1" hangingPunct="1">
              <a:buFont typeface="+mj-lt"/>
              <a:buAutoNum type="arabicPeriod"/>
            </a:pPr>
            <a:r>
              <a:rPr lang="en-US" altLang="en-US" baseline="0" dirty="0" smtClean="0">
                <a:latin typeface="Arial" panose="020B0604020202020204" pitchFamily="34" charset="0"/>
              </a:rPr>
              <a:t> </a:t>
            </a:r>
            <a:endParaRPr lang="en-US" altLang="en-US" dirty="0">
              <a:latin typeface="Arial" panose="020B0604020202020204" pitchFamily="34" charset="0"/>
            </a:endParaRPr>
          </a:p>
        </p:txBody>
      </p:sp>
    </p:spTree>
    <p:extLst>
      <p:ext uri="{BB962C8B-B14F-4D97-AF65-F5344CB8AC3E}">
        <p14:creationId xmlns:p14="http://schemas.microsoft.com/office/powerpoint/2010/main" val="36819451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ChangeArrowheads="1" noTextEdit="1"/>
          </p:cNvSpPr>
          <p:nvPr>
            <p:ph type="sldImg"/>
          </p:nvPr>
        </p:nvSpPr>
        <p:spPr>
          <a:xfrm>
            <a:off x="2895600" y="152400"/>
            <a:ext cx="3505200" cy="2628900"/>
          </a:xfrm>
          <a:ln/>
        </p:spPr>
      </p:sp>
      <p:sp>
        <p:nvSpPr>
          <p:cNvPr id="24579" name="Notes Placeholder 2"/>
          <p:cNvSpPr>
            <a:spLocks noGrp="1"/>
          </p:cNvSpPr>
          <p:nvPr>
            <p:ph type="body" idx="1"/>
          </p:nvPr>
        </p:nvSpPr>
        <p:spPr>
          <a:xfrm>
            <a:off x="914400" y="3124200"/>
            <a:ext cx="7924800" cy="36179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b="1" smtClean="0">
              <a:latin typeface="Arial" panose="020B0604020202020204" pitchFamily="34" charset="0"/>
            </a:endParaRPr>
          </a:p>
          <a:p>
            <a:r>
              <a:rPr lang="en-US" altLang="en-US" b="1" smtClean="0">
                <a:latin typeface="Arial" panose="020B0604020202020204" pitchFamily="34" charset="0"/>
              </a:rPr>
              <a:t>Adhering to mandatory timelines is a crucial part of maintaining compliant and effective programs for students with disabilities. Federal laws, the Individuals with Disabilities Education Act (IDEA), in addition to State law, the California Education Code, dictate due dates and timelines we must follow as a school district. Noncompliance results in serious consequences to the District not to mention the harm it can do to students’ educational programs. It is essential that school systems strive to maintain these timelines. </a:t>
            </a:r>
          </a:p>
          <a:p>
            <a:endParaRPr lang="en-US" altLang="en-US" b="1" smtClean="0">
              <a:latin typeface="Arial" panose="020B0604020202020204" pitchFamily="34" charset="0"/>
            </a:endParaRPr>
          </a:p>
          <a:p>
            <a:r>
              <a:rPr lang="en-US" altLang="en-US" b="1" smtClean="0">
                <a:latin typeface="Arial" panose="020B0604020202020204" pitchFamily="34" charset="0"/>
              </a:rPr>
              <a:t>The next few slides provide you with some of the most important. At the end of this presentation, you will be quizzed on the various timelines.  Your role is a key component to this process. Thank you in advance for being a part of this important process for students with disabilities!  </a:t>
            </a:r>
          </a:p>
          <a:p>
            <a:endParaRPr lang="en-US" altLang="en-US" smtClean="0">
              <a:latin typeface="Arial" panose="020B0604020202020204" pitchFamily="34" charset="0"/>
            </a:endParaRPr>
          </a:p>
          <a:p>
            <a:endParaRPr lang="en-US" altLang="en-US" smtClean="0">
              <a:latin typeface="Arial" panose="020B0604020202020204" pitchFamily="34" charset="0"/>
            </a:endParaRPr>
          </a:p>
        </p:txBody>
      </p:sp>
      <p:sp>
        <p:nvSpPr>
          <p:cNvPr id="2458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4063" indent="-290513">
              <a:spcBef>
                <a:spcPct val="30000"/>
              </a:spcBef>
              <a:defRPr sz="1200">
                <a:solidFill>
                  <a:schemeClr val="tx1"/>
                </a:solidFill>
                <a:latin typeface="Arial" panose="020B0604020202020204" pitchFamily="34" charset="0"/>
              </a:defRPr>
            </a:lvl2pPr>
            <a:lvl3pPr marL="1162050" indent="-231775">
              <a:spcBef>
                <a:spcPct val="30000"/>
              </a:spcBef>
              <a:defRPr sz="1200">
                <a:solidFill>
                  <a:schemeClr val="tx1"/>
                </a:solidFill>
                <a:latin typeface="Arial" panose="020B0604020202020204" pitchFamily="34" charset="0"/>
              </a:defRPr>
            </a:lvl3pPr>
            <a:lvl4pPr marL="1625600" indent="-231775">
              <a:spcBef>
                <a:spcPct val="30000"/>
              </a:spcBef>
              <a:defRPr sz="1200">
                <a:solidFill>
                  <a:schemeClr val="tx1"/>
                </a:solidFill>
                <a:latin typeface="Arial" panose="020B0604020202020204" pitchFamily="34" charset="0"/>
              </a:defRPr>
            </a:lvl4pPr>
            <a:lvl5pPr marL="2090738" indent="-231775">
              <a:spcBef>
                <a:spcPct val="30000"/>
              </a:spcBef>
              <a:defRPr sz="1200">
                <a:solidFill>
                  <a:schemeClr val="tx1"/>
                </a:solidFill>
                <a:latin typeface="Arial" panose="020B0604020202020204" pitchFamily="34" charset="0"/>
              </a:defRPr>
            </a:lvl5pPr>
            <a:lvl6pPr marL="2547938" indent="-231775" eaLnBrk="0" fontAlgn="base" hangingPunct="0">
              <a:spcBef>
                <a:spcPct val="30000"/>
              </a:spcBef>
              <a:spcAft>
                <a:spcPct val="0"/>
              </a:spcAft>
              <a:defRPr sz="1200">
                <a:solidFill>
                  <a:schemeClr val="tx1"/>
                </a:solidFill>
                <a:latin typeface="Arial" panose="020B0604020202020204" pitchFamily="34" charset="0"/>
              </a:defRPr>
            </a:lvl6pPr>
            <a:lvl7pPr marL="3005138" indent="-231775" eaLnBrk="0" fontAlgn="base" hangingPunct="0">
              <a:spcBef>
                <a:spcPct val="30000"/>
              </a:spcBef>
              <a:spcAft>
                <a:spcPct val="0"/>
              </a:spcAft>
              <a:defRPr sz="1200">
                <a:solidFill>
                  <a:schemeClr val="tx1"/>
                </a:solidFill>
                <a:latin typeface="Arial" panose="020B0604020202020204" pitchFamily="34" charset="0"/>
              </a:defRPr>
            </a:lvl7pPr>
            <a:lvl8pPr marL="3462338" indent="-231775" eaLnBrk="0" fontAlgn="base" hangingPunct="0">
              <a:spcBef>
                <a:spcPct val="30000"/>
              </a:spcBef>
              <a:spcAft>
                <a:spcPct val="0"/>
              </a:spcAft>
              <a:defRPr sz="1200">
                <a:solidFill>
                  <a:schemeClr val="tx1"/>
                </a:solidFill>
                <a:latin typeface="Arial" panose="020B0604020202020204" pitchFamily="34" charset="0"/>
              </a:defRPr>
            </a:lvl8pPr>
            <a:lvl9pPr marL="3919538" indent="-2317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83A9140-8DAB-4C56-9C2B-CD61C8BB1517}" type="slidenum">
              <a:rPr lang="en-US" altLang="en-US" smtClean="0"/>
              <a:pPr>
                <a:spcBef>
                  <a:spcPct val="0"/>
                </a:spcBef>
              </a:pPr>
              <a:t>24</a:t>
            </a:fld>
            <a:endParaRPr lang="en-US" altLang="en-US" smtClean="0"/>
          </a:p>
        </p:txBody>
      </p:sp>
    </p:spTree>
    <p:extLst>
      <p:ext uri="{BB962C8B-B14F-4D97-AF65-F5344CB8AC3E}">
        <p14:creationId xmlns:p14="http://schemas.microsoft.com/office/powerpoint/2010/main" val="33063430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ChangeArrowheads="1" noTextEdit="1"/>
          </p:cNvSpPr>
          <p:nvPr>
            <p:ph type="sldImg"/>
          </p:nvPr>
        </p:nvSpPr>
        <p:spPr>
          <a:ln/>
        </p:spPr>
      </p:sp>
      <p:sp>
        <p:nvSpPr>
          <p:cNvPr id="2662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600" smtClean="0">
                <a:latin typeface="Arial" panose="020B0604020202020204" pitchFamily="34" charset="0"/>
              </a:rPr>
              <a:t> </a:t>
            </a:r>
          </a:p>
          <a:p>
            <a:pPr eaLnBrk="1" hangingPunct="1">
              <a:buFont typeface="Wingdings" panose="05000000000000000000" pitchFamily="2" charset="2"/>
              <a:buChar char="q"/>
            </a:pPr>
            <a:r>
              <a:rPr lang="en-US" altLang="en-US" sz="1600" smtClean="0">
                <a:latin typeface="Arial" panose="020B0604020202020204" pitchFamily="34" charset="0"/>
              </a:rPr>
              <a:t>When a </a:t>
            </a:r>
            <a:r>
              <a:rPr lang="en-US" altLang="en-US" sz="1600" b="1" i="1" smtClean="0">
                <a:latin typeface="Arial" panose="020B0604020202020204" pitchFamily="34" charset="0"/>
              </a:rPr>
              <a:t>special education student </a:t>
            </a:r>
            <a:r>
              <a:rPr lang="en-US" altLang="en-US" sz="1600" smtClean="0">
                <a:latin typeface="Arial" panose="020B0604020202020204" pitchFamily="34" charset="0"/>
              </a:rPr>
              <a:t>transfers into the District from another school district, an IEP meeting </a:t>
            </a:r>
            <a:r>
              <a:rPr lang="en-US" altLang="en-US" sz="1600" b="1" i="1" smtClean="0">
                <a:latin typeface="Arial" panose="020B0604020202020204" pitchFamily="34" charset="0"/>
              </a:rPr>
              <a:t>must be held within 30 calendar days</a:t>
            </a:r>
            <a:r>
              <a:rPr lang="en-US" altLang="en-US" sz="1600" smtClean="0">
                <a:latin typeface="Arial" panose="020B0604020202020204" pitchFamily="34" charset="0"/>
              </a:rPr>
              <a:t>.</a:t>
            </a:r>
          </a:p>
          <a:p>
            <a:pPr eaLnBrk="1" hangingPunct="1">
              <a:buFont typeface="Wingdings" panose="05000000000000000000" pitchFamily="2" charset="2"/>
              <a:buChar char="q"/>
            </a:pPr>
            <a:r>
              <a:rPr lang="en-US" altLang="en-US" sz="1600" smtClean="0">
                <a:latin typeface="Arial" panose="020B0604020202020204" pitchFamily="34" charset="0"/>
              </a:rPr>
              <a:t>When a parent of a </a:t>
            </a:r>
            <a:r>
              <a:rPr lang="en-US" altLang="en-US" sz="1600" b="1" i="1" smtClean="0">
                <a:latin typeface="Arial" panose="020B0604020202020204" pitchFamily="34" charset="0"/>
              </a:rPr>
              <a:t>special education student </a:t>
            </a:r>
            <a:r>
              <a:rPr lang="en-US" altLang="en-US" sz="1600" smtClean="0">
                <a:latin typeface="Arial" panose="020B0604020202020204" pitchFamily="34" charset="0"/>
              </a:rPr>
              <a:t>requests an IEP meeting the school </a:t>
            </a:r>
            <a:r>
              <a:rPr lang="en-US" altLang="en-US" sz="1600" b="1" i="1" smtClean="0">
                <a:latin typeface="Arial" panose="020B0604020202020204" pitchFamily="34" charset="0"/>
              </a:rPr>
              <a:t>must conduct an IEP meeting within 30 calendar days of the request.</a:t>
            </a:r>
          </a:p>
          <a:p>
            <a:pPr eaLnBrk="1" hangingPunct="1">
              <a:buFont typeface="Wingdings" panose="05000000000000000000" pitchFamily="2" charset="2"/>
              <a:buChar char="q"/>
            </a:pPr>
            <a:r>
              <a:rPr lang="en-US" altLang="en-US" sz="1600" smtClean="0">
                <a:latin typeface="Arial" panose="020B0604020202020204" pitchFamily="34" charset="0"/>
              </a:rPr>
              <a:t>If a parent of a </a:t>
            </a:r>
            <a:r>
              <a:rPr lang="en-US" altLang="en-US" sz="1600" b="1" i="1" smtClean="0">
                <a:latin typeface="Arial" panose="020B0604020202020204" pitchFamily="34" charset="0"/>
              </a:rPr>
              <a:t>special education student </a:t>
            </a:r>
            <a:r>
              <a:rPr lang="en-US" altLang="en-US" sz="1600" smtClean="0">
                <a:latin typeface="Arial" panose="020B0604020202020204" pitchFamily="34" charset="0"/>
              </a:rPr>
              <a:t>requests pupil records, the records must be </a:t>
            </a:r>
            <a:r>
              <a:rPr lang="en-US" altLang="en-US" sz="1600" b="1" i="1" smtClean="0">
                <a:latin typeface="Arial" panose="020B0604020202020204" pitchFamily="34" charset="0"/>
              </a:rPr>
              <a:t>provided within 5 business days </a:t>
            </a:r>
            <a:r>
              <a:rPr lang="en-US" altLang="en-US" sz="1600" smtClean="0">
                <a:latin typeface="Arial" panose="020B0604020202020204" pitchFamily="34" charset="0"/>
              </a:rPr>
              <a:t>of the request.</a:t>
            </a:r>
          </a:p>
          <a:p>
            <a:pPr eaLnBrk="1" hangingPunct="1">
              <a:buFont typeface="Wingdings" panose="05000000000000000000" pitchFamily="2" charset="2"/>
              <a:buNone/>
            </a:pPr>
            <a:r>
              <a:rPr lang="en-US" altLang="en-US" sz="1600" smtClean="0">
                <a:latin typeface="Arial" panose="020B0604020202020204" pitchFamily="34" charset="0"/>
              </a:rPr>
              <a:t>Important:</a:t>
            </a:r>
          </a:p>
          <a:p>
            <a:pPr eaLnBrk="1" hangingPunct="1">
              <a:buFont typeface="Wingdings" panose="05000000000000000000" pitchFamily="2" charset="2"/>
              <a:buNone/>
            </a:pPr>
            <a:r>
              <a:rPr lang="en-US" altLang="en-US" sz="1600" smtClean="0">
                <a:latin typeface="Arial" panose="020B0604020202020204" pitchFamily="34" charset="0"/>
              </a:rPr>
              <a:t>Please see </a:t>
            </a:r>
            <a:r>
              <a:rPr lang="en-US" altLang="en-US" sz="1600" smtClean="0">
                <a:solidFill>
                  <a:srgbClr val="FF0000"/>
                </a:solidFill>
                <a:latin typeface="Arial" panose="020B0604020202020204" pitchFamily="34" charset="0"/>
              </a:rPr>
              <a:t>District Policy BUL - 5526.6 </a:t>
            </a:r>
            <a:r>
              <a:rPr lang="en-US" altLang="en-US" sz="1600" b="1" i="1" smtClean="0">
                <a:latin typeface="Arial" panose="020B0604020202020204" pitchFamily="34" charset="0"/>
              </a:rPr>
              <a:t>Procedures for Requests for Educationally Related Records of Students with or Suspected of Having Disabilities. </a:t>
            </a:r>
            <a:r>
              <a:rPr lang="en-US" altLang="en-US" sz="1600" smtClean="0">
                <a:latin typeface="Arial" panose="020B0604020202020204" pitchFamily="34" charset="0"/>
              </a:rPr>
              <a:t>This bulletin describes additional procedures required for the processing of special education student records, therefore it is imperative that this policy be well understood and its procedures followed in a </a:t>
            </a:r>
            <a:r>
              <a:rPr lang="en-US" altLang="en-US" sz="1600" b="1" smtClean="0">
                <a:latin typeface="Arial" panose="020B0604020202020204" pitchFamily="34" charset="0"/>
              </a:rPr>
              <a:t>timely </a:t>
            </a:r>
            <a:r>
              <a:rPr lang="en-US" altLang="en-US" sz="1600" smtClean="0">
                <a:latin typeface="Arial" panose="020B0604020202020204" pitchFamily="34" charset="0"/>
              </a:rPr>
              <a:t>manner. </a:t>
            </a:r>
          </a:p>
          <a:p>
            <a:endParaRPr lang="en-US" altLang="en-US" smtClean="0">
              <a:latin typeface="Arial" panose="020B0604020202020204" pitchFamily="34" charset="0"/>
            </a:endParaRPr>
          </a:p>
        </p:txBody>
      </p:sp>
      <p:sp>
        <p:nvSpPr>
          <p:cNvPr id="2662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4063" indent="-290513">
              <a:spcBef>
                <a:spcPct val="30000"/>
              </a:spcBef>
              <a:defRPr sz="1200">
                <a:solidFill>
                  <a:schemeClr val="tx1"/>
                </a:solidFill>
                <a:latin typeface="Arial" panose="020B0604020202020204" pitchFamily="34" charset="0"/>
              </a:defRPr>
            </a:lvl2pPr>
            <a:lvl3pPr marL="1162050" indent="-231775">
              <a:spcBef>
                <a:spcPct val="30000"/>
              </a:spcBef>
              <a:defRPr sz="1200">
                <a:solidFill>
                  <a:schemeClr val="tx1"/>
                </a:solidFill>
                <a:latin typeface="Arial" panose="020B0604020202020204" pitchFamily="34" charset="0"/>
              </a:defRPr>
            </a:lvl3pPr>
            <a:lvl4pPr marL="1625600" indent="-231775">
              <a:spcBef>
                <a:spcPct val="30000"/>
              </a:spcBef>
              <a:defRPr sz="1200">
                <a:solidFill>
                  <a:schemeClr val="tx1"/>
                </a:solidFill>
                <a:latin typeface="Arial" panose="020B0604020202020204" pitchFamily="34" charset="0"/>
              </a:defRPr>
            </a:lvl4pPr>
            <a:lvl5pPr marL="2090738" indent="-231775">
              <a:spcBef>
                <a:spcPct val="30000"/>
              </a:spcBef>
              <a:defRPr sz="1200">
                <a:solidFill>
                  <a:schemeClr val="tx1"/>
                </a:solidFill>
                <a:latin typeface="Arial" panose="020B0604020202020204" pitchFamily="34" charset="0"/>
              </a:defRPr>
            </a:lvl5pPr>
            <a:lvl6pPr marL="2547938" indent="-231775" eaLnBrk="0" fontAlgn="base" hangingPunct="0">
              <a:spcBef>
                <a:spcPct val="30000"/>
              </a:spcBef>
              <a:spcAft>
                <a:spcPct val="0"/>
              </a:spcAft>
              <a:defRPr sz="1200">
                <a:solidFill>
                  <a:schemeClr val="tx1"/>
                </a:solidFill>
                <a:latin typeface="Arial" panose="020B0604020202020204" pitchFamily="34" charset="0"/>
              </a:defRPr>
            </a:lvl6pPr>
            <a:lvl7pPr marL="3005138" indent="-231775" eaLnBrk="0" fontAlgn="base" hangingPunct="0">
              <a:spcBef>
                <a:spcPct val="30000"/>
              </a:spcBef>
              <a:spcAft>
                <a:spcPct val="0"/>
              </a:spcAft>
              <a:defRPr sz="1200">
                <a:solidFill>
                  <a:schemeClr val="tx1"/>
                </a:solidFill>
                <a:latin typeface="Arial" panose="020B0604020202020204" pitchFamily="34" charset="0"/>
              </a:defRPr>
            </a:lvl7pPr>
            <a:lvl8pPr marL="3462338" indent="-231775" eaLnBrk="0" fontAlgn="base" hangingPunct="0">
              <a:spcBef>
                <a:spcPct val="30000"/>
              </a:spcBef>
              <a:spcAft>
                <a:spcPct val="0"/>
              </a:spcAft>
              <a:defRPr sz="1200">
                <a:solidFill>
                  <a:schemeClr val="tx1"/>
                </a:solidFill>
                <a:latin typeface="Arial" panose="020B0604020202020204" pitchFamily="34" charset="0"/>
              </a:defRPr>
            </a:lvl8pPr>
            <a:lvl9pPr marL="3919538" indent="-2317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A402708-999E-4E82-BEC8-7D607485275B}" type="slidenum">
              <a:rPr lang="en-US" altLang="en-US" smtClean="0"/>
              <a:pPr>
                <a:spcBef>
                  <a:spcPct val="0"/>
                </a:spcBef>
              </a:pPr>
              <a:t>25</a:t>
            </a:fld>
            <a:endParaRPr lang="en-US" altLang="en-US" smtClean="0"/>
          </a:p>
        </p:txBody>
      </p:sp>
    </p:spTree>
    <p:extLst>
      <p:ext uri="{BB962C8B-B14F-4D97-AF65-F5344CB8AC3E}">
        <p14:creationId xmlns:p14="http://schemas.microsoft.com/office/powerpoint/2010/main" val="17924387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latin typeface="Arial" panose="020B0604020202020204" pitchFamily="34" charset="0"/>
              </a:rPr>
              <a:t>Assessment Reports- </a:t>
            </a:r>
          </a:p>
          <a:p>
            <a:r>
              <a:rPr lang="en-US" altLang="en-US" b="1" dirty="0" smtClean="0">
                <a:latin typeface="Arial" panose="020B0604020202020204" pitchFamily="34" charset="0"/>
              </a:rPr>
              <a:t>Parents have a right under law to meaningfully participate in the special education process. As such, they may want to review assessment reports ahead of the meeting to be better prepared and informed. The assessment reports must be provided to the parent 4 days in advance of the meeting. </a:t>
            </a:r>
          </a:p>
          <a:p>
            <a:endParaRPr lang="en-US" altLang="en-US" b="1" dirty="0" smtClean="0">
              <a:latin typeface="Arial" panose="020B0604020202020204" pitchFamily="34" charset="0"/>
            </a:endParaRPr>
          </a:p>
          <a:p>
            <a:r>
              <a:rPr lang="en-US" altLang="en-US" b="1" dirty="0" smtClean="0">
                <a:latin typeface="Arial" panose="020B0604020202020204" pitchFamily="34" charset="0"/>
              </a:rPr>
              <a:t>Upon receipt of the signed assessment plan, please note if the parent requests the assessment reports in advance of the meeting. Please notify assessors of the parent’s request. Failure to provide the assessment reports 4 days in advance could potentially be determined a violation of special education laws. </a:t>
            </a:r>
          </a:p>
          <a:p>
            <a:endParaRPr lang="en-US" altLang="en-US" b="1" dirty="0" smtClean="0">
              <a:latin typeface="Arial" panose="020B0604020202020204" pitchFamily="34" charset="0"/>
            </a:endParaRPr>
          </a:p>
          <a:p>
            <a:r>
              <a:rPr lang="en-US" altLang="en-US" b="1" dirty="0" smtClean="0">
                <a:latin typeface="Arial" panose="020B0604020202020204" pitchFamily="34" charset="0"/>
              </a:rPr>
              <a:t>Audio-taping or tape recording-</a:t>
            </a:r>
          </a:p>
          <a:p>
            <a:r>
              <a:rPr lang="en-US" altLang="en-US" b="1" dirty="0" smtClean="0">
                <a:latin typeface="Arial" panose="020B0604020202020204" pitchFamily="34" charset="0"/>
              </a:rPr>
              <a:t> The parent is required to NOTIFY the District 24 hours or one day in advance of an IEP meeting. As long as the 24 hour notification is received, the District must comply. Schools should be prepared to use their own equipment to tape as well. </a:t>
            </a:r>
          </a:p>
          <a:p>
            <a:endParaRPr lang="en-US" altLang="en-US" dirty="0" smtClean="0">
              <a:latin typeface="Arial" panose="020B0604020202020204" pitchFamily="34" charset="0"/>
            </a:endParaRPr>
          </a:p>
          <a:p>
            <a:r>
              <a:rPr lang="en-US" altLang="en-US" b="1" dirty="0" smtClean="0">
                <a:latin typeface="Arial" panose="020B0604020202020204" pitchFamily="34" charset="0"/>
              </a:rPr>
              <a:t>In contrast, if the District initiates a request to audio-tape and the parent refuses, the District may NOT proceed with audio-taping. </a:t>
            </a:r>
          </a:p>
        </p:txBody>
      </p:sp>
      <p:sp>
        <p:nvSpPr>
          <p:cNvPr id="2867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EE8DA35-8D3B-42A8-9B05-EAB491B7589A}" type="slidenum">
              <a:rPr lang="en-US" altLang="en-US" smtClean="0"/>
              <a:pPr/>
              <a:t>26</a:t>
            </a:fld>
            <a:endParaRPr lang="en-US" altLang="en-US" smtClean="0"/>
          </a:p>
        </p:txBody>
      </p:sp>
    </p:spTree>
    <p:extLst>
      <p:ext uri="{BB962C8B-B14F-4D97-AF65-F5344CB8AC3E}">
        <p14:creationId xmlns:p14="http://schemas.microsoft.com/office/powerpoint/2010/main" val="32665935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latin typeface="Arial" panose="020B0604020202020204" pitchFamily="34" charset="0"/>
              </a:rPr>
              <a:t>Parents are our partners in the their child’s educational journey.</a:t>
            </a:r>
          </a:p>
          <a:p>
            <a:r>
              <a:rPr lang="en-US" altLang="en-US" b="1" dirty="0" smtClean="0">
                <a:latin typeface="Arial" panose="020B0604020202020204" pitchFamily="34" charset="0"/>
              </a:rPr>
              <a:t> As such we need to work together to enhance opportunities and educational benefit for each child. The District must implement efficient practices starting in the school office to foster this relationship. </a:t>
            </a:r>
          </a:p>
          <a:p>
            <a:r>
              <a:rPr lang="en-US" altLang="en-US" b="1" dirty="0" smtClean="0">
                <a:latin typeface="Arial" panose="020B0604020202020204" pitchFamily="34" charset="0"/>
              </a:rPr>
              <a:t>It is important that standardized procedures are followed when receiving and processing forms and requests from parents. Any verbal requests made by parents should be put in writing. The law requires that the District facilitate these requests by assisting the parent. As office staff, please assist the parent in putting any requests in writing and dating each request. Time-stamp the request, provide a copy to the parent and a copy for school records. Ensure that the request is promptly addressed. </a:t>
            </a:r>
          </a:p>
          <a:p>
            <a:r>
              <a:rPr lang="en-US" altLang="en-US" b="1" dirty="0" smtClean="0">
                <a:latin typeface="Arial" panose="020B0604020202020204" pitchFamily="34" charset="0"/>
              </a:rPr>
              <a:t>The law requires that the parent is notified of upcoming IEP meetings within a reasonable time. The District has defined “reasonable time” as 10 days. Therefore IEP meeting notifications must be provided to parents at least 10 days in advance of an IEP meeting. </a:t>
            </a:r>
          </a:p>
          <a:p>
            <a:endParaRPr lang="en-US" altLang="en-US" b="1" dirty="0" smtClean="0">
              <a:latin typeface="Arial" panose="020B0604020202020204" pitchFamily="34" charset="0"/>
            </a:endParaRPr>
          </a:p>
          <a:p>
            <a:r>
              <a:rPr lang="en-US" altLang="en-US" b="1" dirty="0" smtClean="0">
                <a:latin typeface="Arial" panose="020B0604020202020204" pitchFamily="34" charset="0"/>
              </a:rPr>
              <a:t>Remember to document all your efforts on the IEP Management Screen in </a:t>
            </a:r>
            <a:r>
              <a:rPr lang="en-US" altLang="en-US" b="1" dirty="0" err="1" smtClean="0">
                <a:latin typeface="Arial" panose="020B0604020202020204" pitchFamily="34" charset="0"/>
              </a:rPr>
              <a:t>Welligent</a:t>
            </a:r>
            <a:r>
              <a:rPr lang="en-US" altLang="en-US" b="1" dirty="0" smtClean="0">
                <a:latin typeface="Arial" panose="020B0604020202020204" pitchFamily="34" charset="0"/>
              </a:rPr>
              <a:t> under Notes. </a:t>
            </a:r>
          </a:p>
        </p:txBody>
      </p:sp>
      <p:sp>
        <p:nvSpPr>
          <p:cNvPr id="307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A15851C-B9AA-40A5-8986-156AC96891E6}" type="slidenum">
              <a:rPr lang="en-US" altLang="en-US" smtClean="0"/>
              <a:pPr/>
              <a:t>28</a:t>
            </a:fld>
            <a:endParaRPr lang="en-US" altLang="en-US" smtClean="0"/>
          </a:p>
        </p:txBody>
      </p:sp>
    </p:spTree>
    <p:extLst>
      <p:ext uri="{BB962C8B-B14F-4D97-AF65-F5344CB8AC3E}">
        <p14:creationId xmlns:p14="http://schemas.microsoft.com/office/powerpoint/2010/main" val="10531375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ChangeArrowheads="1" noTextEdit="1"/>
          </p:cNvSpPr>
          <p:nvPr>
            <p:ph type="sldImg"/>
          </p:nvPr>
        </p:nvSpPr>
        <p:spPr>
          <a:ln/>
        </p:spPr>
      </p:sp>
      <p:sp>
        <p:nvSpPr>
          <p:cNvPr id="3277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400" smtClean="0">
              <a:latin typeface="Arial" panose="020B0604020202020204" pitchFamily="34" charset="0"/>
            </a:endParaRPr>
          </a:p>
          <a:p>
            <a:r>
              <a:rPr lang="en-US" altLang="en-US" b="1" smtClean="0">
                <a:latin typeface="Arial" panose="020B0604020202020204" pitchFamily="34" charset="0"/>
              </a:rPr>
              <a:t>How do you know if a new student enrolling in your school requires special education services?</a:t>
            </a:r>
          </a:p>
          <a:p>
            <a:pPr marL="754063" lvl="1" indent="-290513">
              <a:buFontTx/>
              <a:buChar char="•"/>
            </a:pPr>
            <a:r>
              <a:rPr lang="en-US" altLang="en-US" b="1" smtClean="0">
                <a:latin typeface="Arial" panose="020B0604020202020204" pitchFamily="34" charset="0"/>
              </a:rPr>
              <a:t>Confirm that the parent has completed the “Special Services” Section #10 of the District’s student enrollment form.  </a:t>
            </a:r>
          </a:p>
          <a:p>
            <a:pPr marL="754063" lvl="1" indent="-290513">
              <a:buFontTx/>
              <a:buChar char="•"/>
            </a:pPr>
            <a:r>
              <a:rPr lang="en-US" altLang="en-US" b="1" smtClean="0">
                <a:latin typeface="Arial" panose="020B0604020202020204" pitchFamily="34" charset="0"/>
              </a:rPr>
              <a:t>Ask parent to submit a copy of current IEP before completing enrollment process.</a:t>
            </a:r>
          </a:p>
          <a:p>
            <a:pPr marL="1162050" lvl="2" indent="-231775"/>
            <a:r>
              <a:rPr lang="en-US" altLang="en-US" b="1" smtClean="0">
                <a:latin typeface="Arial" panose="020B0604020202020204" pitchFamily="34" charset="0"/>
              </a:rPr>
              <a:t>Contact Special Education Operation Unit at 213-241-6701 for placement in Special Day Programs.</a:t>
            </a:r>
          </a:p>
          <a:p>
            <a:endParaRPr lang="en-US" altLang="en-US" b="1" smtClean="0">
              <a:latin typeface="Arial" panose="020B0604020202020204" pitchFamily="34" charset="0"/>
            </a:endParaRPr>
          </a:p>
          <a:p>
            <a:r>
              <a:rPr lang="en-US" altLang="en-US" b="1" smtClean="0">
                <a:latin typeface="Arial" panose="020B0604020202020204" pitchFamily="34" charset="0"/>
              </a:rPr>
              <a:t>Follow up is crucial because we do not want to deny or delay enrollment. Consult with your administrator if you are having difficulty with placement. </a:t>
            </a:r>
          </a:p>
          <a:p>
            <a:endParaRPr lang="en-US" altLang="en-US" b="1" smtClean="0">
              <a:latin typeface="Arial" panose="020B0604020202020204" pitchFamily="34" charset="0"/>
            </a:endParaRPr>
          </a:p>
        </p:txBody>
      </p:sp>
      <p:sp>
        <p:nvSpPr>
          <p:cNvPr id="3277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4063" indent="-290513">
              <a:spcBef>
                <a:spcPct val="30000"/>
              </a:spcBef>
              <a:defRPr sz="1200">
                <a:solidFill>
                  <a:schemeClr val="tx1"/>
                </a:solidFill>
                <a:latin typeface="Arial" panose="020B0604020202020204" pitchFamily="34" charset="0"/>
              </a:defRPr>
            </a:lvl2pPr>
            <a:lvl3pPr marL="1162050" indent="-231775">
              <a:spcBef>
                <a:spcPct val="30000"/>
              </a:spcBef>
              <a:defRPr sz="1200">
                <a:solidFill>
                  <a:schemeClr val="tx1"/>
                </a:solidFill>
                <a:latin typeface="Arial" panose="020B0604020202020204" pitchFamily="34" charset="0"/>
              </a:defRPr>
            </a:lvl3pPr>
            <a:lvl4pPr marL="1625600" indent="-231775">
              <a:spcBef>
                <a:spcPct val="30000"/>
              </a:spcBef>
              <a:defRPr sz="1200">
                <a:solidFill>
                  <a:schemeClr val="tx1"/>
                </a:solidFill>
                <a:latin typeface="Arial" panose="020B0604020202020204" pitchFamily="34" charset="0"/>
              </a:defRPr>
            </a:lvl4pPr>
            <a:lvl5pPr marL="2090738" indent="-231775">
              <a:spcBef>
                <a:spcPct val="30000"/>
              </a:spcBef>
              <a:defRPr sz="1200">
                <a:solidFill>
                  <a:schemeClr val="tx1"/>
                </a:solidFill>
                <a:latin typeface="Arial" panose="020B0604020202020204" pitchFamily="34" charset="0"/>
              </a:defRPr>
            </a:lvl5pPr>
            <a:lvl6pPr marL="2547938" indent="-231775" eaLnBrk="0" fontAlgn="base" hangingPunct="0">
              <a:spcBef>
                <a:spcPct val="30000"/>
              </a:spcBef>
              <a:spcAft>
                <a:spcPct val="0"/>
              </a:spcAft>
              <a:defRPr sz="1200">
                <a:solidFill>
                  <a:schemeClr val="tx1"/>
                </a:solidFill>
                <a:latin typeface="Arial" panose="020B0604020202020204" pitchFamily="34" charset="0"/>
              </a:defRPr>
            </a:lvl6pPr>
            <a:lvl7pPr marL="3005138" indent="-231775" eaLnBrk="0" fontAlgn="base" hangingPunct="0">
              <a:spcBef>
                <a:spcPct val="30000"/>
              </a:spcBef>
              <a:spcAft>
                <a:spcPct val="0"/>
              </a:spcAft>
              <a:defRPr sz="1200">
                <a:solidFill>
                  <a:schemeClr val="tx1"/>
                </a:solidFill>
                <a:latin typeface="Arial" panose="020B0604020202020204" pitchFamily="34" charset="0"/>
              </a:defRPr>
            </a:lvl7pPr>
            <a:lvl8pPr marL="3462338" indent="-231775" eaLnBrk="0" fontAlgn="base" hangingPunct="0">
              <a:spcBef>
                <a:spcPct val="30000"/>
              </a:spcBef>
              <a:spcAft>
                <a:spcPct val="0"/>
              </a:spcAft>
              <a:defRPr sz="1200">
                <a:solidFill>
                  <a:schemeClr val="tx1"/>
                </a:solidFill>
                <a:latin typeface="Arial" panose="020B0604020202020204" pitchFamily="34" charset="0"/>
              </a:defRPr>
            </a:lvl8pPr>
            <a:lvl9pPr marL="3919538" indent="-2317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FC806A6-85BA-40AB-A343-428B76EFFB24}" type="slidenum">
              <a:rPr lang="en-US" altLang="en-US" smtClean="0"/>
              <a:pPr>
                <a:spcBef>
                  <a:spcPct val="0"/>
                </a:spcBef>
              </a:pPr>
              <a:t>29</a:t>
            </a:fld>
            <a:endParaRPr lang="en-US" altLang="en-US" smtClean="0"/>
          </a:p>
        </p:txBody>
      </p:sp>
    </p:spTree>
    <p:extLst>
      <p:ext uri="{BB962C8B-B14F-4D97-AF65-F5344CB8AC3E}">
        <p14:creationId xmlns:p14="http://schemas.microsoft.com/office/powerpoint/2010/main" val="38407438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ChangeArrowheads="1" noTextEdit="1"/>
          </p:cNvSpPr>
          <p:nvPr>
            <p:ph type="sldImg"/>
          </p:nvPr>
        </p:nvSpPr>
        <p:spPr>
          <a:ln/>
        </p:spPr>
      </p:sp>
      <p:sp>
        <p:nvSpPr>
          <p:cNvPr id="348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600" b="1" smtClean="0">
                <a:latin typeface="Arial" panose="020B0604020202020204" pitchFamily="34" charset="0"/>
              </a:rPr>
              <a:t>The maintenance of accurate student records is an important responsibility.</a:t>
            </a:r>
          </a:p>
          <a:p>
            <a:pPr>
              <a:buFontTx/>
              <a:buChar char="•"/>
            </a:pPr>
            <a:r>
              <a:rPr lang="en-US" altLang="en-US" b="1" smtClean="0">
                <a:latin typeface="Arial" panose="020B0604020202020204" pitchFamily="34" charset="0"/>
              </a:rPr>
              <a:t>Each student with an IEP needs a green folder in his/her cumulative file.</a:t>
            </a:r>
          </a:p>
          <a:p>
            <a:pPr marL="754063" lvl="1" indent="-290513"/>
            <a:r>
              <a:rPr lang="en-US" altLang="en-US" b="1" smtClean="0">
                <a:latin typeface="Arial" panose="020B0604020202020204" pitchFamily="34" charset="0"/>
              </a:rPr>
              <a:t>If student is no longer eligible for Special Education Services the green folder should be turned upside down and kept in CUM.</a:t>
            </a:r>
          </a:p>
          <a:p>
            <a:pPr>
              <a:buFontTx/>
              <a:buChar char="•"/>
            </a:pPr>
            <a:r>
              <a:rPr lang="en-US" altLang="en-US" b="1" smtClean="0">
                <a:latin typeface="Arial" panose="020B0604020202020204" pitchFamily="34" charset="0"/>
              </a:rPr>
              <a:t>An Access Log needs to be posted on the outside front cover of the green folder. This should be updated every time school personnel access the green folder.</a:t>
            </a:r>
          </a:p>
          <a:p>
            <a:pPr>
              <a:buFontTx/>
              <a:buChar char="•"/>
            </a:pPr>
            <a:r>
              <a:rPr lang="en-US" altLang="en-US" b="1" smtClean="0">
                <a:latin typeface="Arial" panose="020B0604020202020204" pitchFamily="34" charset="0"/>
              </a:rPr>
              <a:t>Names of staff who have routine access to student IEPs needs to be posted </a:t>
            </a:r>
            <a:r>
              <a:rPr lang="en-US" altLang="en-US" b="1" u="sng" smtClean="0">
                <a:latin typeface="Arial" panose="020B0604020202020204" pitchFamily="34" charset="0"/>
              </a:rPr>
              <a:t>on the filing cabinet housing IEPs.</a:t>
            </a:r>
          </a:p>
          <a:p>
            <a:pPr>
              <a:buFontTx/>
              <a:buChar char="•"/>
            </a:pPr>
            <a:r>
              <a:rPr lang="en-US" altLang="en-US" b="1" smtClean="0">
                <a:latin typeface="Arial" panose="020B0604020202020204" pitchFamily="34" charset="0"/>
              </a:rPr>
              <a:t>Reminder: IEP are </a:t>
            </a:r>
            <a:r>
              <a:rPr lang="en-US" altLang="en-US" b="1" u="sng" smtClean="0">
                <a:latin typeface="Arial" panose="020B0604020202020204" pitchFamily="34" charset="0"/>
              </a:rPr>
              <a:t>confidential</a:t>
            </a:r>
            <a:r>
              <a:rPr lang="en-US" altLang="en-US" b="1" smtClean="0">
                <a:latin typeface="Arial" panose="020B0604020202020204" pitchFamily="34" charset="0"/>
              </a:rPr>
              <a:t> so they must be handled accordingly.</a:t>
            </a:r>
          </a:p>
          <a:p>
            <a:endParaRPr lang="en-US" altLang="en-US" b="1" smtClean="0">
              <a:latin typeface="Arial" panose="020B0604020202020204" pitchFamily="34" charset="0"/>
            </a:endParaRPr>
          </a:p>
        </p:txBody>
      </p:sp>
      <p:sp>
        <p:nvSpPr>
          <p:cNvPr id="348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4063" indent="-290513">
              <a:spcBef>
                <a:spcPct val="30000"/>
              </a:spcBef>
              <a:defRPr sz="1200">
                <a:solidFill>
                  <a:schemeClr val="tx1"/>
                </a:solidFill>
                <a:latin typeface="Arial" panose="020B0604020202020204" pitchFamily="34" charset="0"/>
              </a:defRPr>
            </a:lvl2pPr>
            <a:lvl3pPr marL="1162050" indent="-231775">
              <a:spcBef>
                <a:spcPct val="30000"/>
              </a:spcBef>
              <a:defRPr sz="1200">
                <a:solidFill>
                  <a:schemeClr val="tx1"/>
                </a:solidFill>
                <a:latin typeface="Arial" panose="020B0604020202020204" pitchFamily="34" charset="0"/>
              </a:defRPr>
            </a:lvl3pPr>
            <a:lvl4pPr marL="1625600" indent="-231775">
              <a:spcBef>
                <a:spcPct val="30000"/>
              </a:spcBef>
              <a:defRPr sz="1200">
                <a:solidFill>
                  <a:schemeClr val="tx1"/>
                </a:solidFill>
                <a:latin typeface="Arial" panose="020B0604020202020204" pitchFamily="34" charset="0"/>
              </a:defRPr>
            </a:lvl4pPr>
            <a:lvl5pPr marL="2090738" indent="-231775">
              <a:spcBef>
                <a:spcPct val="30000"/>
              </a:spcBef>
              <a:defRPr sz="1200">
                <a:solidFill>
                  <a:schemeClr val="tx1"/>
                </a:solidFill>
                <a:latin typeface="Arial" panose="020B0604020202020204" pitchFamily="34" charset="0"/>
              </a:defRPr>
            </a:lvl5pPr>
            <a:lvl6pPr marL="2547938" indent="-231775" eaLnBrk="0" fontAlgn="base" hangingPunct="0">
              <a:spcBef>
                <a:spcPct val="30000"/>
              </a:spcBef>
              <a:spcAft>
                <a:spcPct val="0"/>
              </a:spcAft>
              <a:defRPr sz="1200">
                <a:solidFill>
                  <a:schemeClr val="tx1"/>
                </a:solidFill>
                <a:latin typeface="Arial" panose="020B0604020202020204" pitchFamily="34" charset="0"/>
              </a:defRPr>
            </a:lvl6pPr>
            <a:lvl7pPr marL="3005138" indent="-231775" eaLnBrk="0" fontAlgn="base" hangingPunct="0">
              <a:spcBef>
                <a:spcPct val="30000"/>
              </a:spcBef>
              <a:spcAft>
                <a:spcPct val="0"/>
              </a:spcAft>
              <a:defRPr sz="1200">
                <a:solidFill>
                  <a:schemeClr val="tx1"/>
                </a:solidFill>
                <a:latin typeface="Arial" panose="020B0604020202020204" pitchFamily="34" charset="0"/>
              </a:defRPr>
            </a:lvl7pPr>
            <a:lvl8pPr marL="3462338" indent="-231775" eaLnBrk="0" fontAlgn="base" hangingPunct="0">
              <a:spcBef>
                <a:spcPct val="30000"/>
              </a:spcBef>
              <a:spcAft>
                <a:spcPct val="0"/>
              </a:spcAft>
              <a:defRPr sz="1200">
                <a:solidFill>
                  <a:schemeClr val="tx1"/>
                </a:solidFill>
                <a:latin typeface="Arial" panose="020B0604020202020204" pitchFamily="34" charset="0"/>
              </a:defRPr>
            </a:lvl8pPr>
            <a:lvl9pPr marL="3919538" indent="-2317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0F1DA87-9518-4FEF-BC36-0B57D8FB5BAA}" type="slidenum">
              <a:rPr lang="en-US" altLang="en-US" smtClean="0"/>
              <a:pPr>
                <a:spcBef>
                  <a:spcPct val="0"/>
                </a:spcBef>
              </a:pPr>
              <a:t>30</a:t>
            </a:fld>
            <a:endParaRPr lang="en-US" altLang="en-US" smtClean="0"/>
          </a:p>
        </p:txBody>
      </p:sp>
    </p:spTree>
    <p:extLst>
      <p:ext uri="{BB962C8B-B14F-4D97-AF65-F5344CB8AC3E}">
        <p14:creationId xmlns:p14="http://schemas.microsoft.com/office/powerpoint/2010/main" val="39379082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0CC144A-3730-4B8A-8CC8-9CB9779832A4}" type="slidenum">
              <a:rPr lang="en-US" altLang="en-US" smtClean="0"/>
              <a:pPr/>
              <a:t>31</a:t>
            </a:fld>
            <a:endParaRPr lang="en-US" alt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Names of staff who have routine access to student IEPs need to be posted on the filing cabinets housing the IEPs and cumulative folders.  </a:t>
            </a:r>
          </a:p>
          <a:p>
            <a:pPr eaLnBrk="1" hangingPunct="1"/>
            <a:endParaRPr lang="en-US" altLang="en-US" smtClean="0">
              <a:latin typeface="Arial" panose="020B0604020202020204" pitchFamily="34" charset="0"/>
            </a:endParaRPr>
          </a:p>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42781612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7">
            <a:extLst>
              <a:ext uri="{FF2B5EF4-FFF2-40B4-BE49-F238E27FC236}">
                <a16:creationId xmlns:a16="http://schemas.microsoft.com/office/drawing/2014/main" id="{5C1D2C19-3D4A-4A31-ACF2-6E4113FE58D4}"/>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2491A02-0198-4924-9832-0292E9920C2B}" type="slidenum">
              <a:rPr lang="en-US" altLang="en-US" smtClean="0"/>
              <a:pPr>
                <a:spcBef>
                  <a:spcPct val="0"/>
                </a:spcBef>
              </a:pPr>
              <a:t>32</a:t>
            </a:fld>
            <a:endParaRPr lang="en-US" altLang="en-US"/>
          </a:p>
        </p:txBody>
      </p:sp>
      <p:sp>
        <p:nvSpPr>
          <p:cNvPr id="268291" name="Rectangle 2">
            <a:extLst>
              <a:ext uri="{FF2B5EF4-FFF2-40B4-BE49-F238E27FC236}">
                <a16:creationId xmlns:a16="http://schemas.microsoft.com/office/drawing/2014/main" id="{EAD9CED4-126B-4044-855E-F02788C5C03B}"/>
              </a:ext>
            </a:extLst>
          </p:cNvPr>
          <p:cNvSpPr>
            <a:spLocks noGrp="1" noRot="1" noChangeAspect="1" noChangeArrowheads="1" noTextEdit="1"/>
          </p:cNvSpPr>
          <p:nvPr>
            <p:ph type="sldImg"/>
          </p:nvPr>
        </p:nvSpPr>
        <p:spPr>
          <a:ln/>
        </p:spPr>
      </p:sp>
      <p:sp>
        <p:nvSpPr>
          <p:cNvPr id="268292" name="Rectangle 3">
            <a:extLst>
              <a:ext uri="{FF2B5EF4-FFF2-40B4-BE49-F238E27FC236}">
                <a16:creationId xmlns:a16="http://schemas.microsoft.com/office/drawing/2014/main" id="{650C5919-FEDD-4C8D-AE17-85A7A111DAC8}"/>
              </a:ext>
            </a:extLst>
          </p:cNvPr>
          <p:cNvSpPr>
            <a:spLocks noGrp="1" noChangeArrowheads="1"/>
          </p:cNvSpPr>
          <p:nvPr>
            <p:ph type="body" idx="1"/>
          </p:nvPr>
        </p:nvSpPr>
        <p:spPr>
          <a:noFill/>
        </p:spPr>
        <p:txBody>
          <a:bodyPr/>
          <a:lstStyle/>
          <a:p>
            <a:pPr eaLnBrk="1" hangingPunct="1">
              <a:buFontTx/>
              <a:buChar char="•"/>
            </a:pPr>
            <a:r>
              <a:rPr lang="en-US" altLang="en-US" dirty="0">
                <a:latin typeface="Arial" panose="020B0604020202020204" pitchFamily="34" charset="0"/>
              </a:rPr>
              <a:t>Make sure each document is secured – use prongs</a:t>
            </a:r>
          </a:p>
          <a:p>
            <a:pPr eaLnBrk="1" hangingPunct="1">
              <a:buFontTx/>
              <a:buChar char="•"/>
            </a:pPr>
            <a:endParaRPr lang="en-US" altLang="en-US" dirty="0">
              <a:latin typeface="Arial" panose="020B0604020202020204" pitchFamily="34" charset="0"/>
            </a:endParaRPr>
          </a:p>
          <a:p>
            <a:pPr eaLnBrk="1" hangingPunct="1">
              <a:buFontTx/>
              <a:buChar char="•"/>
            </a:pPr>
            <a:r>
              <a:rPr lang="en-US" altLang="en-US" dirty="0">
                <a:latin typeface="Arial" panose="020B0604020202020204" pitchFamily="34" charset="0"/>
              </a:rPr>
              <a:t>No duplicate copies</a:t>
            </a:r>
          </a:p>
          <a:p>
            <a:pPr eaLnBrk="1" hangingPunct="1">
              <a:buFontTx/>
              <a:buChar char="•"/>
            </a:pPr>
            <a:endParaRPr lang="en-US" altLang="en-US" dirty="0">
              <a:latin typeface="Arial" panose="020B0604020202020204" pitchFamily="34" charset="0"/>
            </a:endParaRPr>
          </a:p>
          <a:p>
            <a:pPr eaLnBrk="1" hangingPunct="1">
              <a:buFontTx/>
              <a:buChar char="•"/>
            </a:pPr>
            <a:r>
              <a:rPr lang="en-US" altLang="en-US" dirty="0">
                <a:latin typeface="Arial" panose="020B0604020202020204" pitchFamily="34" charset="0"/>
              </a:rPr>
              <a:t>Check formatting – no blank pages, staff/parent surveys in the folder, check that the radio buttons are filled in</a:t>
            </a:r>
          </a:p>
          <a:p>
            <a:pPr eaLnBrk="1" hangingPunct="1">
              <a:buFontTx/>
              <a:buChar char="•"/>
            </a:pPr>
            <a:endParaRPr lang="en-US" altLang="en-US" dirty="0">
              <a:latin typeface="Arial" panose="020B0604020202020204" pitchFamily="34" charset="0"/>
            </a:endParaRPr>
          </a:p>
          <a:p>
            <a:pPr eaLnBrk="1" hangingPunct="1">
              <a:buFontTx/>
              <a:buChar char="•"/>
            </a:pPr>
            <a:r>
              <a:rPr lang="en-US" altLang="en-US" dirty="0">
                <a:latin typeface="Arial" panose="020B0604020202020204" pitchFamily="34" charset="0"/>
              </a:rPr>
              <a:t>Label green folders (VOL 1, VOL 2, </a:t>
            </a:r>
            <a:r>
              <a:rPr lang="en-US" altLang="en-US" dirty="0" err="1">
                <a:latin typeface="Arial" panose="020B0604020202020204" pitchFamily="34" charset="0"/>
              </a:rPr>
              <a:t>etc</a:t>
            </a:r>
            <a:r>
              <a:rPr lang="en-US" altLang="en-US" dirty="0">
                <a:latin typeface="Arial" panose="020B0604020202020204" pitchFamily="34" charset="0"/>
              </a:rPr>
              <a:t>) when folders get too full</a:t>
            </a: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0317204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ln/>
        </p:spPr>
      </p:sp>
      <p:sp>
        <p:nvSpPr>
          <p:cNvPr id="15462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Let’s see how well you were listening!</a:t>
            </a:r>
          </a:p>
          <a:p>
            <a:endParaRPr lang="en-US" altLang="en-US" baseline="0" dirty="0" smtClean="0">
              <a:latin typeface="Arial" panose="020B0604020202020204" pitchFamily="34" charset="0"/>
            </a:endParaRPr>
          </a:p>
          <a:p>
            <a:r>
              <a:rPr lang="en-US" altLang="en-US" baseline="0" dirty="0" smtClean="0">
                <a:latin typeface="Arial" panose="020B0604020202020204" pitchFamily="34" charset="0"/>
              </a:rPr>
              <a:t>Take a look at the next few slides. We will read them together aloud and see if someone can provide the answer. ( Answers will be on subsequent slide.). </a:t>
            </a:r>
            <a:endParaRPr lang="en-US" altLang="en-US" dirty="0" smtClean="0">
              <a:latin typeface="Arial" panose="020B0604020202020204" pitchFamily="34" charset="0"/>
            </a:endParaRPr>
          </a:p>
        </p:txBody>
      </p:sp>
      <p:sp>
        <p:nvSpPr>
          <p:cNvPr id="15462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496F3FF-AFB4-4BA0-A4FD-22886A916CD4}" type="slidenum">
              <a:rPr lang="en-US" altLang="en-US" smtClean="0"/>
              <a:pPr/>
              <a:t>34</a:t>
            </a:fld>
            <a:endParaRPr lang="en-US" altLang="en-US" smtClean="0"/>
          </a:p>
        </p:txBody>
      </p:sp>
    </p:spTree>
    <p:extLst>
      <p:ext uri="{BB962C8B-B14F-4D97-AF65-F5344CB8AC3E}">
        <p14:creationId xmlns:p14="http://schemas.microsoft.com/office/powerpoint/2010/main" val="37134745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00D983E-7269-41CB-9009-7353049C235C}" type="slidenum">
              <a:rPr lang="en-US" altLang="en-US" smtClean="0"/>
              <a:pPr/>
              <a:t>35</a:t>
            </a:fld>
            <a:endParaRPr lang="en-US" altLang="en-US" smtClean="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i="1" dirty="0" smtClean="0">
                <a:solidFill>
                  <a:srgbClr val="009900"/>
                </a:solidFill>
                <a:latin typeface="Arial" panose="020B0604020202020204" pitchFamily="34" charset="0"/>
              </a:rPr>
              <a:t>QUESTION:</a:t>
            </a:r>
          </a:p>
          <a:p>
            <a:pPr eaLnBrk="1" hangingPunct="1"/>
            <a:r>
              <a:rPr lang="en-US" altLang="en-US" dirty="0" smtClean="0">
                <a:latin typeface="Arial" panose="020B0604020202020204" pitchFamily="34" charset="0"/>
              </a:rPr>
              <a:t>	</a:t>
            </a:r>
            <a:r>
              <a:rPr lang="en-US" altLang="en-US" b="1" dirty="0" smtClean="0">
                <a:latin typeface="Arial" panose="020B0604020202020204" pitchFamily="34" charset="0"/>
              </a:rPr>
              <a:t>If a parent requests an assessment, when are you required to provide an assessment plan?</a:t>
            </a:r>
          </a:p>
          <a:p>
            <a:pPr eaLnBrk="1" hangingPunct="1"/>
            <a:endParaRPr lang="en-US" altLang="en-US" b="1" dirty="0" smtClean="0">
              <a:latin typeface="Arial" panose="020B0604020202020204" pitchFamily="34" charset="0"/>
            </a:endParaRPr>
          </a:p>
          <a:p>
            <a:pPr eaLnBrk="1" hangingPunct="1"/>
            <a:r>
              <a:rPr lang="en-US" altLang="en-US" b="1" dirty="0" smtClean="0">
                <a:latin typeface="Arial" panose="020B0604020202020204" pitchFamily="34" charset="0"/>
              </a:rPr>
              <a:t>Within 10 days?      Within 30 days?     Or Within 15 days? </a:t>
            </a:r>
          </a:p>
          <a:p>
            <a:pPr eaLnBrk="1" hangingPunct="1"/>
            <a:endParaRPr lang="en-US" altLang="en-US" b="1" dirty="0" smtClean="0">
              <a:latin typeface="Arial" panose="020B0604020202020204" pitchFamily="34" charset="0"/>
            </a:endParaRPr>
          </a:p>
          <a:p>
            <a:pPr eaLnBrk="1" hangingPunct="1"/>
            <a:r>
              <a:rPr lang="en-US" altLang="en-US" b="1" dirty="0" smtClean="0">
                <a:latin typeface="Arial" panose="020B0604020202020204" pitchFamily="34" charset="0"/>
              </a:rPr>
              <a:t>(The next slide provides</a:t>
            </a:r>
            <a:r>
              <a:rPr lang="en-US" altLang="en-US" b="1" baseline="0" dirty="0" smtClean="0">
                <a:latin typeface="Arial" panose="020B0604020202020204" pitchFamily="34" charset="0"/>
              </a:rPr>
              <a:t> the correct answer.)</a:t>
            </a:r>
            <a:endParaRPr lang="en-US" altLang="en-US" b="1" dirty="0" smtClean="0">
              <a:latin typeface="Arial" panose="020B0604020202020204" pitchFamily="34" charset="0"/>
            </a:endParaRPr>
          </a:p>
          <a:p>
            <a:pPr eaLnBrk="1" hangingPunct="1"/>
            <a:endParaRPr lang="en-US" altLang="en-US" b="1" dirty="0" smtClean="0">
              <a:latin typeface="Arial" panose="020B0604020202020204" pitchFamily="34" charset="0"/>
            </a:endParaRPr>
          </a:p>
          <a:p>
            <a:pPr eaLnBrk="1" hangingPunct="1"/>
            <a:endParaRPr lang="en-US" altLang="en-US" b="1" dirty="0" smtClean="0">
              <a:latin typeface="Arial" panose="020B0604020202020204" pitchFamily="34" charset="0"/>
            </a:endParaRPr>
          </a:p>
          <a:p>
            <a:pPr eaLnBrk="1" hangingPunct="1"/>
            <a:endParaRPr lang="en-US" altLang="en-US" b="1" dirty="0" smtClean="0">
              <a:latin typeface="Arial" panose="020B0604020202020204" pitchFamily="34" charset="0"/>
            </a:endParaRPr>
          </a:p>
        </p:txBody>
      </p:sp>
    </p:spTree>
    <p:extLst>
      <p:ext uri="{BB962C8B-B14F-4D97-AF65-F5344CB8AC3E}">
        <p14:creationId xmlns:p14="http://schemas.microsoft.com/office/powerpoint/2010/main" val="402677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9341668C-CED3-4F49-BB56-11B90FC87822}"/>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F8508A3-0E21-4C06-ADFB-2A9C6760D13A}" type="slidenum">
              <a:rPr lang="en-US" altLang="en-US" smtClean="0"/>
              <a:pPr>
                <a:spcBef>
                  <a:spcPct val="0"/>
                </a:spcBef>
              </a:pPr>
              <a:t>3</a:t>
            </a:fld>
            <a:endParaRPr lang="en-US" altLang="en-US"/>
          </a:p>
        </p:txBody>
      </p:sp>
      <p:sp>
        <p:nvSpPr>
          <p:cNvPr id="12291" name="Rectangle 2">
            <a:extLst>
              <a:ext uri="{FF2B5EF4-FFF2-40B4-BE49-F238E27FC236}">
                <a16:creationId xmlns:a16="http://schemas.microsoft.com/office/drawing/2014/main" id="{77675896-C400-4191-8531-2A079FDFDD41}"/>
              </a:ext>
            </a:extLst>
          </p:cNvPr>
          <p:cNvSpPr>
            <a:spLocks noGrp="1" noRot="1" noChangeAspect="1" noChangeArrowheads="1" noTextEdit="1"/>
          </p:cNvSpPr>
          <p:nvPr>
            <p:ph type="sldImg"/>
          </p:nvPr>
        </p:nvSpPr>
        <p:spPr>
          <a:ln/>
        </p:spPr>
      </p:sp>
      <p:sp>
        <p:nvSpPr>
          <p:cNvPr id="12292" name="Rectangle 3">
            <a:extLst>
              <a:ext uri="{FF2B5EF4-FFF2-40B4-BE49-F238E27FC236}">
                <a16:creationId xmlns:a16="http://schemas.microsoft.com/office/drawing/2014/main" id="{D0F7F796-F4D1-4A7D-B3D8-3806C56AB734}"/>
              </a:ext>
            </a:extLst>
          </p:cNvPr>
          <p:cNvSpPr>
            <a:spLocks noGrp="1" noChangeArrowheads="1"/>
          </p:cNvSpPr>
          <p:nvPr>
            <p:ph type="body" idx="1"/>
          </p:nvPr>
        </p:nvSpPr>
        <p:spPr>
          <a:xfrm>
            <a:off x="930275" y="3495730"/>
            <a:ext cx="7435850" cy="3154362"/>
          </a:xfrm>
          <a:noFill/>
        </p:spPr>
        <p:txBody>
          <a:bodyPr/>
          <a:lstStyle/>
          <a:p>
            <a:pPr eaLnBrk="1" hangingPunct="1">
              <a:buFontTx/>
              <a:buChar char="•"/>
            </a:pPr>
            <a:endParaRPr lang="en-US" altLang="en-US" dirty="0">
              <a:latin typeface="Arial" panose="020B0604020202020204" pitchFamily="34" charset="0"/>
            </a:endParaRPr>
          </a:p>
        </p:txBody>
      </p:sp>
    </p:spTree>
    <p:extLst>
      <p:ext uri="{BB962C8B-B14F-4D97-AF65-F5344CB8AC3E}">
        <p14:creationId xmlns:p14="http://schemas.microsoft.com/office/powerpoint/2010/main" val="29166873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75F9387-BA8E-44E8-8BA0-8112D8476571}" type="slidenum">
              <a:rPr lang="en-US" altLang="en-US" smtClean="0"/>
              <a:pPr/>
              <a:t>36</a:t>
            </a:fld>
            <a:endParaRPr lang="en-US" altLang="en-US" smtClean="0"/>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smtClean="0">
                <a:latin typeface="Arial" panose="020B0604020202020204" pitchFamily="34" charset="0"/>
              </a:rPr>
              <a:t>A proposed assessment plan is to be provided to the parent within 15 calendar days of the initial request for assessment.</a:t>
            </a:r>
          </a:p>
          <a:p>
            <a:pPr eaLnBrk="1" hangingPunct="1"/>
            <a:endParaRPr lang="en-US" altLang="en-US" b="1" smtClean="0">
              <a:latin typeface="Arial" panose="020B0604020202020204" pitchFamily="34" charset="0"/>
            </a:endParaRPr>
          </a:p>
          <a:p>
            <a:pPr eaLnBrk="1" hangingPunct="1"/>
            <a:r>
              <a:rPr lang="en-US" altLang="en-US" b="1" smtClean="0">
                <a:latin typeface="Arial" panose="020B0604020202020204" pitchFamily="34" charset="0"/>
              </a:rPr>
              <a:t>When you receive a direct request for assessment, it is essential for an administrator to review the request. The administrator will review student records and determine the appropriateness of the request. In cases where the administrator is denying the request, the parent will be provided with a written response from the administrator explaining why the request is being denied and what steps the school will take in order to address the parent’s concern. </a:t>
            </a:r>
          </a:p>
        </p:txBody>
      </p:sp>
    </p:spTree>
    <p:extLst>
      <p:ext uri="{BB962C8B-B14F-4D97-AF65-F5344CB8AC3E}">
        <p14:creationId xmlns:p14="http://schemas.microsoft.com/office/powerpoint/2010/main" val="41568026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a:ln/>
        </p:spPr>
      </p:sp>
      <p:sp>
        <p:nvSpPr>
          <p:cNvPr id="16077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latin typeface="Arial" panose="020B0604020202020204" pitchFamily="34" charset="0"/>
              </a:rPr>
              <a:t>Question:</a:t>
            </a:r>
          </a:p>
          <a:p>
            <a:r>
              <a:rPr lang="en-US" altLang="en-US" b="1" dirty="0" smtClean="0">
                <a:latin typeface="Arial" panose="020B0604020202020204" pitchFamily="34" charset="0"/>
              </a:rPr>
              <a:t>If a parent consents to assessment(s) and returns the signed assessment plan, within how many days of the school’s receipt of the signed assessment plan must assessments be completed AND the IEP meeting HELD?</a:t>
            </a:r>
          </a:p>
          <a:p>
            <a:endParaRPr lang="en-US" altLang="en-US" dirty="0" smtClean="0">
              <a:latin typeface="Arial" panose="020B0604020202020204" pitchFamily="34" charset="0"/>
            </a:endParaRPr>
          </a:p>
          <a:p>
            <a:r>
              <a:rPr lang="en-US" altLang="en-US" b="1" dirty="0" smtClean="0">
                <a:latin typeface="Arial" panose="020B0604020202020204" pitchFamily="34" charset="0"/>
              </a:rPr>
              <a:t>Within 30 days?       Within 60 days?        or Within 80 days ? </a:t>
            </a:r>
          </a:p>
        </p:txBody>
      </p:sp>
      <p:sp>
        <p:nvSpPr>
          <p:cNvPr id="16077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C3CB3CA-38BC-4F9B-B827-F8C7A0C73252}" type="slidenum">
              <a:rPr lang="en-US" altLang="en-US" smtClean="0"/>
              <a:pPr/>
              <a:t>37</a:t>
            </a:fld>
            <a:endParaRPr lang="en-US" altLang="en-US" smtClean="0"/>
          </a:p>
        </p:txBody>
      </p:sp>
    </p:spTree>
    <p:extLst>
      <p:ext uri="{BB962C8B-B14F-4D97-AF65-F5344CB8AC3E}">
        <p14:creationId xmlns:p14="http://schemas.microsoft.com/office/powerpoint/2010/main" val="39353684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5019830-6553-4298-83BA-BBD08D5ED2D0}" type="slidenum">
              <a:rPr lang="en-US" altLang="en-US" smtClean="0"/>
              <a:pPr/>
              <a:t>38</a:t>
            </a:fld>
            <a:endParaRPr lang="en-US" altLang="en-US" smtClean="0"/>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smtClean="0">
                <a:latin typeface="Arial" panose="020B0604020202020204" pitchFamily="34" charset="0"/>
              </a:rPr>
              <a:t>Answer: </a:t>
            </a:r>
          </a:p>
          <a:p>
            <a:pPr eaLnBrk="1" hangingPunct="1"/>
            <a:r>
              <a:rPr lang="en-US" altLang="en-US" b="1" smtClean="0">
                <a:latin typeface="Arial" panose="020B0604020202020204" pitchFamily="34" charset="0"/>
              </a:rPr>
              <a:t>The school has 60 days to complete assessments and hold the IEP meeting. However, it may be useful to schedule the IEP meeting earlier in order allow for an unexpected event and still meet the timeline requirement. </a:t>
            </a:r>
          </a:p>
        </p:txBody>
      </p:sp>
    </p:spTree>
    <p:extLst>
      <p:ext uri="{BB962C8B-B14F-4D97-AF65-F5344CB8AC3E}">
        <p14:creationId xmlns:p14="http://schemas.microsoft.com/office/powerpoint/2010/main" val="19975112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a:ln/>
        </p:spPr>
      </p:sp>
      <p:sp>
        <p:nvSpPr>
          <p:cNvPr id="16486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 typeface="Wingdings" panose="05000000000000000000" pitchFamily="2" charset="2"/>
              <a:buNone/>
            </a:pPr>
            <a:r>
              <a:rPr lang="en-US" altLang="en-US" b="1" dirty="0" smtClean="0">
                <a:solidFill>
                  <a:srgbClr val="009900"/>
                </a:solidFill>
                <a:latin typeface="Arial" panose="020B0604020202020204" pitchFamily="34" charset="0"/>
              </a:rPr>
              <a:t>QUESTION:</a:t>
            </a:r>
          </a:p>
          <a:p>
            <a:pPr eaLnBrk="1" hangingPunct="1">
              <a:buFont typeface="Wingdings" panose="05000000000000000000" pitchFamily="2" charset="2"/>
              <a:buNone/>
            </a:pPr>
            <a:endParaRPr lang="en-US" altLang="en-US" sz="100" b="1" dirty="0" smtClean="0">
              <a:solidFill>
                <a:srgbClr val="009900"/>
              </a:solidFill>
              <a:latin typeface="Arial" panose="020B0604020202020204" pitchFamily="34" charset="0"/>
            </a:endParaRPr>
          </a:p>
          <a:p>
            <a:pPr eaLnBrk="1" hangingPunct="1">
              <a:buFont typeface="Wingdings" panose="05000000000000000000" pitchFamily="2" charset="2"/>
              <a:buNone/>
            </a:pPr>
            <a:r>
              <a:rPr lang="en-US" altLang="en-US" dirty="0" smtClean="0">
                <a:latin typeface="Arial" panose="020B0604020202020204" pitchFamily="34" charset="0"/>
              </a:rPr>
              <a:t>	</a:t>
            </a:r>
            <a:r>
              <a:rPr lang="en-US" altLang="en-US" b="1" dirty="0" smtClean="0">
                <a:latin typeface="Arial" panose="020B0604020202020204" pitchFamily="34" charset="0"/>
              </a:rPr>
              <a:t>How many days prior to the IEP meeting date must</a:t>
            </a:r>
            <a:r>
              <a:rPr lang="en-US" altLang="en-US" b="1" baseline="0" dirty="0" smtClean="0">
                <a:latin typeface="Arial" panose="020B0604020202020204" pitchFamily="34" charset="0"/>
              </a:rPr>
              <a:t> </a:t>
            </a:r>
            <a:r>
              <a:rPr lang="en-US" altLang="en-US" b="1" dirty="0" smtClean="0">
                <a:latin typeface="Arial" panose="020B0604020202020204" pitchFamily="34" charset="0"/>
              </a:rPr>
              <a:t>the school give parents written notification of the meeting?</a:t>
            </a:r>
          </a:p>
          <a:p>
            <a:pPr eaLnBrk="1" hangingPunct="1">
              <a:buFont typeface="Wingdings" panose="05000000000000000000" pitchFamily="2" charset="2"/>
              <a:buNone/>
            </a:pPr>
            <a:endParaRPr lang="en-US" altLang="en-US" b="1" dirty="0" smtClean="0">
              <a:latin typeface="Arial" panose="020B0604020202020204" pitchFamily="34" charset="0"/>
            </a:endParaRPr>
          </a:p>
          <a:p>
            <a:pPr eaLnBrk="1" hangingPunct="1">
              <a:buFont typeface="Wingdings" panose="05000000000000000000" pitchFamily="2" charset="2"/>
              <a:buNone/>
            </a:pPr>
            <a:r>
              <a:rPr lang="en-US" altLang="en-US" b="1" dirty="0" smtClean="0">
                <a:latin typeface="Arial" panose="020B0604020202020204" pitchFamily="34" charset="0"/>
              </a:rPr>
              <a:t>Within 10 days?    Within 20 days?   Or Within 30 days?</a:t>
            </a:r>
          </a:p>
          <a:p>
            <a:pPr eaLnBrk="1" hangingPunct="1">
              <a:buFont typeface="Wingdings" panose="05000000000000000000" pitchFamily="2" charset="2"/>
              <a:buNone/>
            </a:pPr>
            <a:endParaRPr lang="en-US" altLang="en-US" b="1" dirty="0" smtClean="0">
              <a:latin typeface="Arial" panose="020B0604020202020204" pitchFamily="34" charset="0"/>
            </a:endParaRPr>
          </a:p>
          <a:p>
            <a:endParaRPr lang="en-US" altLang="en-US" dirty="0" smtClean="0">
              <a:latin typeface="Arial" panose="020B0604020202020204" pitchFamily="34" charset="0"/>
            </a:endParaRPr>
          </a:p>
        </p:txBody>
      </p:sp>
      <p:sp>
        <p:nvSpPr>
          <p:cNvPr id="16486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50F6561-F576-4032-A6DD-ABCAA7D2EC26}" type="slidenum">
              <a:rPr lang="en-US" altLang="en-US" smtClean="0"/>
              <a:pPr/>
              <a:t>39</a:t>
            </a:fld>
            <a:endParaRPr lang="en-US" altLang="en-US" smtClean="0"/>
          </a:p>
        </p:txBody>
      </p:sp>
    </p:spTree>
    <p:extLst>
      <p:ext uri="{BB962C8B-B14F-4D97-AF65-F5344CB8AC3E}">
        <p14:creationId xmlns:p14="http://schemas.microsoft.com/office/powerpoint/2010/main" val="12280269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0E6357B-00EB-49F8-816C-2909905E6347}" type="slidenum">
              <a:rPr lang="en-US" altLang="en-US" smtClean="0"/>
              <a:pPr/>
              <a:t>40</a:t>
            </a:fld>
            <a:endParaRPr lang="en-US" altLang="en-US" smtClean="0"/>
          </a:p>
        </p:txBody>
      </p:sp>
      <p:sp>
        <p:nvSpPr>
          <p:cNvPr id="166915" name="Rectangle 2"/>
          <p:cNvSpPr>
            <a:spLocks noGrp="1" noRot="1" noChangeAspect="1" noChangeArrowheads="1" noTextEdit="1"/>
          </p:cNvSpPr>
          <p:nvPr>
            <p:ph type="sldImg"/>
          </p:nvPr>
        </p:nvSpPr>
        <p:spPr>
          <a:ln/>
        </p:spPr>
      </p:sp>
      <p:sp>
        <p:nvSpPr>
          <p:cNvPr id="1669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dirty="0" smtClean="0">
                <a:latin typeface="Arial" panose="020B0604020202020204" pitchFamily="34" charset="0"/>
              </a:rPr>
              <a:t>ANSWER: </a:t>
            </a:r>
          </a:p>
          <a:p>
            <a:pPr eaLnBrk="1" hangingPunct="1"/>
            <a:r>
              <a:rPr lang="en-US" altLang="en-US" b="1" dirty="0" smtClean="0">
                <a:latin typeface="Arial" panose="020B0604020202020204" pitchFamily="34" charset="0"/>
              </a:rPr>
              <a:t>The IEP Meeting Notification is sent at least 10 days before the meeting. Along with notifying the parents of the meeting, you need to provide parents with the following required publications:  </a:t>
            </a:r>
            <a:r>
              <a:rPr lang="en-US" altLang="en-US" b="1" i="1" dirty="0" smtClean="0">
                <a:latin typeface="Arial" panose="020B0604020202020204" pitchFamily="34" charset="0"/>
              </a:rPr>
              <a:t>Parent’s Guide to Special Education</a:t>
            </a:r>
            <a:r>
              <a:rPr lang="en-US" altLang="en-US" b="1" dirty="0" smtClean="0">
                <a:latin typeface="Arial" panose="020B0604020202020204" pitchFamily="34" charset="0"/>
              </a:rPr>
              <a:t>, </a:t>
            </a:r>
            <a:r>
              <a:rPr lang="en-US" altLang="en-US" b="1" i="1" dirty="0" smtClean="0">
                <a:latin typeface="Arial" panose="020B0604020202020204" pitchFamily="34" charset="0"/>
              </a:rPr>
              <a:t>The IEP and You</a:t>
            </a:r>
            <a:r>
              <a:rPr lang="en-US" altLang="en-US" b="1" dirty="0" smtClean="0">
                <a:latin typeface="Arial" panose="020B0604020202020204" pitchFamily="34" charset="0"/>
              </a:rPr>
              <a:t> booklet, and </a:t>
            </a:r>
            <a:r>
              <a:rPr lang="en-US" altLang="en-US" b="1" i="1" dirty="0" smtClean="0">
                <a:latin typeface="Arial" panose="020B0604020202020204" pitchFamily="34" charset="0"/>
              </a:rPr>
              <a:t>The ITP and You</a:t>
            </a:r>
            <a:r>
              <a:rPr lang="en-US" altLang="en-US" b="1" dirty="0" smtClean="0">
                <a:latin typeface="Arial" panose="020B0604020202020204" pitchFamily="34" charset="0"/>
              </a:rPr>
              <a:t> booklet (for students age 14 and older).</a:t>
            </a:r>
          </a:p>
          <a:p>
            <a:pPr eaLnBrk="1" hangingPunct="1"/>
            <a:endParaRPr lang="en-US" altLang="en-US" b="1" dirty="0" smtClean="0">
              <a:latin typeface="Arial" panose="020B0604020202020204" pitchFamily="34" charset="0"/>
            </a:endParaRPr>
          </a:p>
          <a:p>
            <a:pPr eaLnBrk="1" hangingPunct="1"/>
            <a:r>
              <a:rPr lang="en-US" altLang="en-US" b="1" dirty="0" smtClean="0">
                <a:latin typeface="Arial" panose="020B0604020202020204" pitchFamily="34" charset="0"/>
              </a:rPr>
              <a:t>If the parent does not return the signed notification, the school must</a:t>
            </a:r>
            <a:r>
              <a:rPr lang="en-US" altLang="en-US" b="1" baseline="0" dirty="0" smtClean="0">
                <a:latin typeface="Arial" panose="020B0604020202020204" pitchFamily="34" charset="0"/>
              </a:rPr>
              <a:t> </a:t>
            </a:r>
            <a:r>
              <a:rPr lang="en-US" altLang="en-US" b="1" dirty="0" smtClean="0">
                <a:latin typeface="Arial" panose="020B0604020202020204" pitchFamily="34" charset="0"/>
              </a:rPr>
              <a:t>make at least 3 attempts (by phone and/or by mail) to contact the parent to return the notification). Document the attempts in </a:t>
            </a:r>
            <a:r>
              <a:rPr lang="en-US" altLang="en-US" b="1" dirty="0" err="1" smtClean="0">
                <a:latin typeface="Arial" panose="020B0604020202020204" pitchFamily="34" charset="0"/>
              </a:rPr>
              <a:t>Welligent</a:t>
            </a:r>
            <a:r>
              <a:rPr lang="en-US" altLang="en-US" b="1" dirty="0" smtClean="0">
                <a:latin typeface="Arial" panose="020B0604020202020204" pitchFamily="34" charset="0"/>
              </a:rPr>
              <a:t> on the IEP Notification form. An</a:t>
            </a:r>
            <a:r>
              <a:rPr lang="en-US" altLang="en-US" b="1" baseline="0" dirty="0" smtClean="0">
                <a:latin typeface="Arial" panose="020B0604020202020204" pitchFamily="34" charset="0"/>
              </a:rPr>
              <a:t> IEP meeting cannot be held without the parent’s participation unless the school obtains a signed consent to proceed with the IEP meeting without the parent(s). Do not move forward with an IEP meeting with a verbal ok from the parent. ALL must be in writing and uploaded to </a:t>
            </a:r>
            <a:r>
              <a:rPr lang="en-US" altLang="en-US" b="1" baseline="0" dirty="0" err="1" smtClean="0">
                <a:latin typeface="Arial" panose="020B0604020202020204" pitchFamily="34" charset="0"/>
              </a:rPr>
              <a:t>Welligent</a:t>
            </a:r>
            <a:r>
              <a:rPr lang="en-US" altLang="en-US" b="1" baseline="0" dirty="0" smtClean="0">
                <a:latin typeface="Arial" panose="020B0604020202020204" pitchFamily="34" charset="0"/>
              </a:rPr>
              <a:t> once signed. </a:t>
            </a:r>
            <a:endParaRPr lang="en-US" altLang="en-US" b="1" dirty="0" smtClean="0">
              <a:latin typeface="Arial" panose="020B0604020202020204" pitchFamily="34" charset="0"/>
            </a:endParaRPr>
          </a:p>
        </p:txBody>
      </p:sp>
    </p:spTree>
    <p:extLst>
      <p:ext uri="{BB962C8B-B14F-4D97-AF65-F5344CB8AC3E}">
        <p14:creationId xmlns:p14="http://schemas.microsoft.com/office/powerpoint/2010/main" val="21059559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a:ln/>
        </p:spPr>
      </p:sp>
      <p:sp>
        <p:nvSpPr>
          <p:cNvPr id="16896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 typeface="Wingdings" panose="05000000000000000000" pitchFamily="2" charset="2"/>
              <a:buNone/>
            </a:pPr>
            <a:r>
              <a:rPr lang="en-US" altLang="en-US" b="1" dirty="0" smtClean="0">
                <a:solidFill>
                  <a:srgbClr val="009900"/>
                </a:solidFill>
                <a:latin typeface="Arial" panose="020B0604020202020204" pitchFamily="34" charset="0"/>
              </a:rPr>
              <a:t>QUESTION:</a:t>
            </a:r>
          </a:p>
          <a:p>
            <a:pPr eaLnBrk="1" hangingPunct="1">
              <a:buFont typeface="Wingdings" panose="05000000000000000000" pitchFamily="2" charset="2"/>
              <a:buNone/>
            </a:pPr>
            <a:endParaRPr lang="en-US" altLang="en-US" sz="100" b="1" dirty="0" smtClean="0">
              <a:solidFill>
                <a:srgbClr val="009900"/>
              </a:solidFill>
              <a:latin typeface="Arial" panose="020B0604020202020204" pitchFamily="34" charset="0"/>
            </a:endParaRPr>
          </a:p>
          <a:p>
            <a:pPr eaLnBrk="1" hangingPunct="1">
              <a:buFont typeface="Wingdings" panose="05000000000000000000" pitchFamily="2" charset="2"/>
              <a:buNone/>
            </a:pPr>
            <a:r>
              <a:rPr lang="en-US" altLang="en-US" b="1" dirty="0" smtClean="0">
                <a:solidFill>
                  <a:srgbClr val="009900"/>
                </a:solidFill>
                <a:latin typeface="Arial" panose="020B0604020202020204" pitchFamily="34" charset="0"/>
              </a:rPr>
              <a:t>	</a:t>
            </a:r>
            <a:r>
              <a:rPr lang="en-US" altLang="en-US" b="1" dirty="0" smtClean="0">
                <a:latin typeface="Arial" panose="020B0604020202020204" pitchFamily="34" charset="0"/>
              </a:rPr>
              <a:t>When a new special education student transfers into the District, within how many days of enrollment must an IEP meeting be scheduled and held?</a:t>
            </a:r>
          </a:p>
          <a:p>
            <a:endParaRPr lang="en-US" altLang="en-US" dirty="0" smtClean="0">
              <a:latin typeface="Arial" panose="020B0604020202020204" pitchFamily="34" charset="0"/>
            </a:endParaRPr>
          </a:p>
          <a:p>
            <a:r>
              <a:rPr lang="en-US" altLang="en-US" b="1" dirty="0" smtClean="0">
                <a:latin typeface="Arial" panose="020B0604020202020204" pitchFamily="34" charset="0"/>
              </a:rPr>
              <a:t>Within 10 days?             Within 20 days ?       Or  Within 30 days? </a:t>
            </a:r>
          </a:p>
        </p:txBody>
      </p:sp>
      <p:sp>
        <p:nvSpPr>
          <p:cNvPr id="16896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EFC13B0-63EA-419D-AB5E-53E7DA7969E8}" type="slidenum">
              <a:rPr lang="en-US" altLang="en-US" smtClean="0"/>
              <a:pPr/>
              <a:t>41</a:t>
            </a:fld>
            <a:endParaRPr lang="en-US" altLang="en-US" smtClean="0"/>
          </a:p>
        </p:txBody>
      </p:sp>
    </p:spTree>
    <p:extLst>
      <p:ext uri="{BB962C8B-B14F-4D97-AF65-F5344CB8AC3E}">
        <p14:creationId xmlns:p14="http://schemas.microsoft.com/office/powerpoint/2010/main" val="22645566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1A17F9D-5C13-49EE-B114-7433838A8CEB}" type="slidenum">
              <a:rPr lang="en-US" altLang="en-US" smtClean="0"/>
              <a:pPr/>
              <a:t>42</a:t>
            </a:fld>
            <a:endParaRPr lang="en-US" altLang="en-US" smtClean="0"/>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dirty="0" smtClean="0">
                <a:latin typeface="Arial" panose="020B0604020202020204" pitchFamily="34" charset="0"/>
              </a:rPr>
              <a:t>ANSWER: When a student with an IEP transfers into the District, the school</a:t>
            </a:r>
            <a:r>
              <a:rPr lang="en-US" altLang="en-US" b="1" baseline="0" dirty="0" smtClean="0">
                <a:latin typeface="Arial" panose="020B0604020202020204" pitchFamily="34" charset="0"/>
              </a:rPr>
              <a:t> must </a:t>
            </a:r>
            <a:r>
              <a:rPr lang="en-US" altLang="en-US" b="1" dirty="0" smtClean="0">
                <a:latin typeface="Arial" panose="020B0604020202020204" pitchFamily="34" charset="0"/>
              </a:rPr>
              <a:t>enroll the student without</a:t>
            </a:r>
            <a:r>
              <a:rPr lang="en-US" altLang="en-US" b="1" baseline="0" dirty="0" smtClean="0">
                <a:latin typeface="Arial" panose="020B0604020202020204" pitchFamily="34" charset="0"/>
              </a:rPr>
              <a:t> delay</a:t>
            </a:r>
            <a:r>
              <a:rPr lang="en-US" altLang="en-US" b="1" dirty="0" smtClean="0">
                <a:latin typeface="Arial" panose="020B0604020202020204" pitchFamily="34" charset="0"/>
              </a:rPr>
              <a:t> and develop an LAUSD IEP within 30 calendar days of enrollment. </a:t>
            </a:r>
          </a:p>
        </p:txBody>
      </p:sp>
    </p:spTree>
    <p:extLst>
      <p:ext uri="{BB962C8B-B14F-4D97-AF65-F5344CB8AC3E}">
        <p14:creationId xmlns:p14="http://schemas.microsoft.com/office/powerpoint/2010/main" val="27036559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a:ln/>
        </p:spPr>
      </p:sp>
      <p:sp>
        <p:nvSpPr>
          <p:cNvPr id="17305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latin typeface="Arial" panose="020B0604020202020204" pitchFamily="34" charset="0"/>
              </a:rPr>
              <a:t>Question : </a:t>
            </a:r>
          </a:p>
          <a:p>
            <a:r>
              <a:rPr lang="en-US" altLang="en-US" b="1" dirty="0" smtClean="0">
                <a:latin typeface="Arial" panose="020B0604020202020204" pitchFamily="34" charset="0"/>
              </a:rPr>
              <a:t>If a parent of a special education student requests an</a:t>
            </a:r>
            <a:r>
              <a:rPr lang="en-US" altLang="en-US" b="1" baseline="0" dirty="0" smtClean="0">
                <a:latin typeface="Arial" panose="020B0604020202020204" pitchFamily="34" charset="0"/>
              </a:rPr>
              <a:t> </a:t>
            </a:r>
            <a:r>
              <a:rPr lang="en-US" altLang="en-US" b="1" dirty="0" smtClean="0">
                <a:latin typeface="Arial" panose="020B0604020202020204" pitchFamily="34" charset="0"/>
              </a:rPr>
              <a:t>IEP meeting, within how</a:t>
            </a:r>
            <a:r>
              <a:rPr lang="en-US" altLang="en-US" b="1" baseline="0" dirty="0" smtClean="0">
                <a:latin typeface="Arial" panose="020B0604020202020204" pitchFamily="34" charset="0"/>
              </a:rPr>
              <a:t> many days must the school hold the IEP meeting? </a:t>
            </a:r>
            <a:r>
              <a:rPr lang="en-US" altLang="en-US" b="1" dirty="0" smtClean="0">
                <a:latin typeface="Arial" panose="020B0604020202020204" pitchFamily="34" charset="0"/>
              </a:rPr>
              <a:t> </a:t>
            </a:r>
          </a:p>
          <a:p>
            <a:endParaRPr lang="en-US" altLang="en-US" b="1" dirty="0" smtClean="0">
              <a:latin typeface="Arial" panose="020B0604020202020204" pitchFamily="34" charset="0"/>
            </a:endParaRPr>
          </a:p>
          <a:p>
            <a:r>
              <a:rPr lang="en-US" altLang="en-US" b="1" dirty="0" smtClean="0">
                <a:latin typeface="Arial" panose="020B0604020202020204" pitchFamily="34" charset="0"/>
              </a:rPr>
              <a:t>Within  10 days ?      Within 20 days?     Or Within 30 days ? </a:t>
            </a:r>
          </a:p>
          <a:p>
            <a:endParaRPr lang="en-US" altLang="en-US" dirty="0" smtClean="0">
              <a:latin typeface="Arial" panose="020B0604020202020204" pitchFamily="34" charset="0"/>
            </a:endParaRPr>
          </a:p>
        </p:txBody>
      </p:sp>
      <p:sp>
        <p:nvSpPr>
          <p:cNvPr id="17306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084469B-376A-4FAB-905A-0BF0AE20E15B}" type="slidenum">
              <a:rPr lang="en-US" altLang="en-US" smtClean="0"/>
              <a:pPr/>
              <a:t>43</a:t>
            </a:fld>
            <a:endParaRPr lang="en-US" altLang="en-US" smtClean="0"/>
          </a:p>
        </p:txBody>
      </p:sp>
    </p:spTree>
    <p:extLst>
      <p:ext uri="{BB962C8B-B14F-4D97-AF65-F5344CB8AC3E}">
        <p14:creationId xmlns:p14="http://schemas.microsoft.com/office/powerpoint/2010/main" val="35846409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A931CF2-F099-4AFA-BB81-D3A1F5003BB0}" type="slidenum">
              <a:rPr lang="en-US" altLang="en-US" smtClean="0"/>
              <a:pPr/>
              <a:t>44</a:t>
            </a:fld>
            <a:endParaRPr lang="en-US" altLang="en-US" smtClean="0"/>
          </a:p>
        </p:txBody>
      </p:sp>
      <p:sp>
        <p:nvSpPr>
          <p:cNvPr id="175107" name="Rectangle 2"/>
          <p:cNvSpPr>
            <a:spLocks noGrp="1" noRot="1" noChangeAspect="1" noChangeArrowheads="1" noTextEdit="1"/>
          </p:cNvSpPr>
          <p:nvPr>
            <p:ph type="sldImg"/>
          </p:nvPr>
        </p:nvSpPr>
        <p:spPr>
          <a:ln/>
        </p:spPr>
      </p:sp>
      <p:sp>
        <p:nvSpPr>
          <p:cNvPr id="17510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smtClean="0">
                <a:latin typeface="Arial" panose="020B0604020202020204" pitchFamily="34" charset="0"/>
              </a:rPr>
              <a:t>ANSWER: </a:t>
            </a:r>
          </a:p>
          <a:p>
            <a:pPr eaLnBrk="1" hangingPunct="1"/>
            <a:endParaRPr lang="en-US" altLang="en-US" b="1" smtClean="0">
              <a:latin typeface="Arial" panose="020B0604020202020204" pitchFamily="34" charset="0"/>
            </a:endParaRPr>
          </a:p>
          <a:p>
            <a:pPr eaLnBrk="1" hangingPunct="1"/>
            <a:r>
              <a:rPr lang="en-US" altLang="en-US" b="1" smtClean="0">
                <a:latin typeface="Arial" panose="020B0604020202020204" pitchFamily="34" charset="0"/>
              </a:rPr>
              <a:t>When the school receives a request for a review IEP from the parent of a special education student,, an IEP meeting must be held within 30 days. </a:t>
            </a:r>
            <a:endParaRPr lang="en-US" altLang="en-US" b="1" smtClean="0">
              <a:solidFill>
                <a:srgbClr val="FF0000"/>
              </a:solidFill>
              <a:latin typeface="Arial" panose="020B0604020202020204" pitchFamily="34" charset="0"/>
            </a:endParaRPr>
          </a:p>
        </p:txBody>
      </p:sp>
    </p:spTree>
    <p:extLst>
      <p:ext uri="{BB962C8B-B14F-4D97-AF65-F5344CB8AC3E}">
        <p14:creationId xmlns:p14="http://schemas.microsoft.com/office/powerpoint/2010/main" val="2113948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16F4892-E5CF-4427-BCF8-5C54B1251565}" type="slidenum">
              <a:rPr lang="en-US" altLang="en-US" smtClean="0"/>
              <a:pPr>
                <a:spcBef>
                  <a:spcPct val="0"/>
                </a:spcBef>
              </a:pPr>
              <a:t>46</a:t>
            </a:fld>
            <a:endParaRPr lang="en-US" alt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a:p>
            <a:pPr eaLnBrk="1" hangingPunct="1"/>
            <a:r>
              <a:rPr lang="en-US" altLang="en-US" b="1" i="1" smtClean="0">
                <a:latin typeface="Arial" panose="020B0604020202020204" pitchFamily="34" charset="0"/>
              </a:rPr>
              <a:t>A Parent’s Guide to Special Education Services (Including Procedural Rights and Safeguards) </a:t>
            </a:r>
            <a:r>
              <a:rPr lang="en-US" altLang="en-US" b="1" smtClean="0">
                <a:latin typeface="Arial" panose="020B0604020202020204" pitchFamily="34" charset="0"/>
              </a:rPr>
              <a:t>is the District’s official notice to parents of their rights that are required by Federal and State law.</a:t>
            </a:r>
            <a:endParaRPr lang="en-US" altLang="en-US" b="1" i="1" smtClean="0">
              <a:latin typeface="Arial" panose="020B0604020202020204" pitchFamily="34" charset="0"/>
            </a:endParaRPr>
          </a:p>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531847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55A0468-7C00-482D-AD40-FCBC53BA7A8F}" type="slidenum">
              <a:rPr lang="en-US" smtClean="0"/>
              <a:pPr>
                <a:defRPr/>
              </a:pPr>
              <a:t>5</a:t>
            </a:fld>
            <a:endParaRPr lang="en-US"/>
          </a:p>
        </p:txBody>
      </p:sp>
    </p:spTree>
    <p:extLst>
      <p:ext uri="{BB962C8B-B14F-4D97-AF65-F5344CB8AC3E}">
        <p14:creationId xmlns:p14="http://schemas.microsoft.com/office/powerpoint/2010/main" val="14653717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latin typeface="Arial" panose="020B0604020202020204" pitchFamily="34" charset="0"/>
              </a:rPr>
              <a:t>A Parent’s Guide to Special Education Services (Including Procedural Rights and Safeguards) is the District’s official notice to parents of </a:t>
            </a:r>
          </a:p>
          <a:p>
            <a:r>
              <a:rPr lang="en-US" altLang="en-US" b="1" smtClean="0">
                <a:latin typeface="Arial" panose="020B0604020202020204" pitchFamily="34" charset="0"/>
              </a:rPr>
              <a:t>their rights that are required by Federal and State law.</a:t>
            </a:r>
          </a:p>
          <a:p>
            <a:r>
              <a:rPr lang="en-US" altLang="en-US" b="1" smtClean="0">
                <a:latin typeface="Arial" panose="020B0604020202020204" pitchFamily="34" charset="0"/>
              </a:rPr>
              <a:t>A Parent’s Guide to Special Education Services must be provided to parents once in a school year and, additionally, in the specific circumstances noted on the slide. </a:t>
            </a:r>
          </a:p>
          <a:p>
            <a:endParaRPr lang="en-US" altLang="en-US" b="1" smtClean="0">
              <a:latin typeface="Arial" panose="020B0604020202020204" pitchFamily="34" charset="0"/>
            </a:endParaRPr>
          </a:p>
          <a:p>
            <a:r>
              <a:rPr lang="en-US" altLang="en-US" b="1" smtClean="0">
                <a:latin typeface="Arial" panose="020B0604020202020204" pitchFamily="34" charset="0"/>
              </a:rPr>
              <a:t>Each of the parents’ rights outlined in the guide will be briefly explained in the following slides. </a:t>
            </a:r>
          </a:p>
          <a:p>
            <a:endParaRPr lang="en-US" altLang="en-US" b="1" smtClean="0">
              <a:latin typeface="Arial" panose="020B0604020202020204" pitchFamily="34" charset="0"/>
            </a:endParaRPr>
          </a:p>
          <a:p>
            <a:endParaRPr lang="en-US" altLang="en-US" b="1" smtClean="0">
              <a:latin typeface="Arial" panose="020B0604020202020204" pitchFamily="34" charset="0"/>
            </a:endParaRPr>
          </a:p>
        </p:txBody>
      </p:sp>
    </p:spTree>
    <p:extLst>
      <p:ext uri="{BB962C8B-B14F-4D97-AF65-F5344CB8AC3E}">
        <p14:creationId xmlns:p14="http://schemas.microsoft.com/office/powerpoint/2010/main" val="10658987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latin typeface="Arial" panose="020B0604020202020204" pitchFamily="34" charset="0"/>
              </a:rPr>
              <a:t>Every parent has the right to participate in all decision-making meetings held in order to develop an educational program for their child. </a:t>
            </a:r>
          </a:p>
          <a:p>
            <a:pPr>
              <a:buFont typeface="Wingdings" panose="05000000000000000000" pitchFamily="2" charset="2"/>
              <a:buNone/>
            </a:pPr>
            <a:endParaRPr lang="en-US" altLang="en-US" b="1" smtClean="0">
              <a:latin typeface="Arial" panose="020B0604020202020204" pitchFamily="34" charset="0"/>
            </a:endParaRPr>
          </a:p>
          <a:p>
            <a:r>
              <a:rPr lang="en-US" altLang="en-US" b="1" smtClean="0">
                <a:latin typeface="Arial" panose="020B0604020202020204" pitchFamily="34" charset="0"/>
              </a:rPr>
              <a:t>It is the District’s legal responsibility to ensure each parent is provided an opportunity to participate if they choose. </a:t>
            </a:r>
          </a:p>
          <a:p>
            <a:pPr>
              <a:buFont typeface="Wingdings" panose="05000000000000000000" pitchFamily="2" charset="2"/>
              <a:buNone/>
            </a:pPr>
            <a:endParaRPr lang="en-US" altLang="en-US" b="1" smtClean="0">
              <a:latin typeface="Arial" panose="020B0604020202020204" pitchFamily="34" charset="0"/>
            </a:endParaRPr>
          </a:p>
          <a:p>
            <a:r>
              <a:rPr lang="en-US" altLang="en-US" b="1" smtClean="0">
                <a:latin typeface="Arial" panose="020B0604020202020204" pitchFamily="34" charset="0"/>
              </a:rPr>
              <a:t>To enable informed decision-making and meaningful participation, provide timely notification and communication to parents in their primary language. </a:t>
            </a:r>
          </a:p>
          <a:p>
            <a:endParaRPr lang="en-US" altLang="en-US" b="1" smtClean="0">
              <a:latin typeface="Arial" panose="020B0604020202020204" pitchFamily="34" charset="0"/>
            </a:endParaRPr>
          </a:p>
        </p:txBody>
      </p:sp>
      <p:sp>
        <p:nvSpPr>
          <p:cNvPr id="4608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626AD83-0EE7-4DDC-AA0F-E4B9FD7B0A75}" type="slidenum">
              <a:rPr lang="en-US" altLang="en-US" smtClean="0"/>
              <a:pPr/>
              <a:t>48</a:t>
            </a:fld>
            <a:endParaRPr lang="en-US" altLang="en-US" smtClean="0"/>
          </a:p>
        </p:txBody>
      </p:sp>
    </p:spTree>
    <p:extLst>
      <p:ext uri="{BB962C8B-B14F-4D97-AF65-F5344CB8AC3E}">
        <p14:creationId xmlns:p14="http://schemas.microsoft.com/office/powerpoint/2010/main" val="20647342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latin typeface="Arial" panose="020B0604020202020204" pitchFamily="34" charset="0"/>
              </a:rPr>
              <a:t>Parents must be provided with a prior written notice document and give written consent, before the District can conduct an initial assessment, provide special education services, and release educational records to an out-of-District person or agency representative.</a:t>
            </a:r>
          </a:p>
        </p:txBody>
      </p:sp>
    </p:spTree>
    <p:extLst>
      <p:ext uri="{BB962C8B-B14F-4D97-AF65-F5344CB8AC3E}">
        <p14:creationId xmlns:p14="http://schemas.microsoft.com/office/powerpoint/2010/main" val="14381285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latin typeface="Arial" panose="020B0604020202020204" pitchFamily="34" charset="0"/>
              </a:rPr>
              <a:t>Parents must be given prior written notice before the District proposes or refuses the actions listed on the slide.</a:t>
            </a:r>
          </a:p>
        </p:txBody>
      </p:sp>
    </p:spTree>
    <p:extLst>
      <p:ext uri="{BB962C8B-B14F-4D97-AF65-F5344CB8AC3E}">
        <p14:creationId xmlns:p14="http://schemas.microsoft.com/office/powerpoint/2010/main" val="77608762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114691" name="Rectangle 3">
            <a:extLst>
              <a:ext uri="{FF2B5EF4-FFF2-40B4-BE49-F238E27FC236}">
                <a16:creationId xmlns:a16="http://schemas.microsoft.com/office/drawing/2014/main" id="{FE32FB28-3AC4-44B0-A4B5-1229E5506429}"/>
              </a:ext>
            </a:extLst>
          </p:cNvPr>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b="1" dirty="0">
                <a:effectLst>
                  <a:outerShdw blurRad="38100" dist="38100" dir="2700000" algn="tl">
                    <a:srgbClr val="C0C0C0"/>
                  </a:outerShdw>
                </a:effectLst>
              </a:rPr>
              <a:t>Pa</a:t>
            </a:r>
            <a:r>
              <a:rPr lang="en-US" sz="1400" b="1" dirty="0">
                <a:effectLst>
                  <a:outerShdw blurRad="38100" dist="38100" dir="2700000" algn="tl">
                    <a:srgbClr val="C0C0C0"/>
                  </a:outerShdw>
                </a:effectLst>
              </a:rPr>
              <a:t>rents have the right to access their child’s educational records.  The request may be oral or written.  Within five business days of the request, parents may inspect and review records, ask for an explanation or interpretation, and be given copies of the records</a:t>
            </a:r>
            <a:r>
              <a:rPr lang="en-US" sz="1400" b="1" dirty="0" smtClean="0">
                <a:effectLst>
                  <a:outerShdw blurRad="38100" dist="38100" dir="2700000" algn="tl">
                    <a:srgbClr val="C0C0C0"/>
                  </a:outerShdw>
                </a:effectLst>
              </a:rPr>
              <a:t>. Assist parent with putting their request in writing. Time-stamp their request and provide them with a copy. Follow all procedures outlined in LAUSD District Policy </a:t>
            </a:r>
            <a:r>
              <a:rPr lang="en-US" altLang="en-US" sz="1400" b="1" dirty="0" smtClean="0">
                <a:solidFill>
                  <a:srgbClr val="FF0000"/>
                </a:solidFill>
              </a:rPr>
              <a:t>BUL - 5526.6 </a:t>
            </a:r>
            <a:r>
              <a:rPr lang="en-US" altLang="en-US" sz="1400" b="1" i="1" dirty="0" smtClean="0"/>
              <a:t>Procedures for Requests for Educationally Related Records of Students with or Suspected of Having Disabilities</a:t>
            </a:r>
            <a:r>
              <a:rPr lang="en-US" altLang="en-US" b="1" i="1" dirty="0" smtClean="0"/>
              <a:t>.</a:t>
            </a:r>
          </a:p>
          <a:p>
            <a:pPr>
              <a:defRPr/>
            </a:pPr>
            <a:endParaRPr lang="en-US" b="1" dirty="0">
              <a:effectLst>
                <a:outerShdw blurRad="38100" dist="38100" dir="2700000" algn="tl">
                  <a:srgbClr val="C0C0C0"/>
                </a:outerShdw>
              </a:effectLst>
            </a:endParaRPr>
          </a:p>
          <a:p>
            <a:pPr>
              <a:defRPr/>
            </a:pPr>
            <a:endParaRPr lang="en-US" b="1" dirty="0">
              <a:effectLst>
                <a:outerShdw blurRad="38100" dist="38100" dir="2700000" algn="tl">
                  <a:srgbClr val="C0C0C0"/>
                </a:outerShdw>
              </a:effectLst>
            </a:endParaRPr>
          </a:p>
          <a:p>
            <a:pPr>
              <a:defRPr/>
            </a:pPr>
            <a:endParaRPr lang="en-US" b="1" dirty="0"/>
          </a:p>
        </p:txBody>
      </p:sp>
    </p:spTree>
    <p:extLst>
      <p:ext uri="{BB962C8B-B14F-4D97-AF65-F5344CB8AC3E}">
        <p14:creationId xmlns:p14="http://schemas.microsoft.com/office/powerpoint/2010/main" val="38945209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latin typeface="Arial" panose="020B0604020202020204" pitchFamily="34" charset="0"/>
              </a:rPr>
              <a:t>Parents have the right to be informed of procedural safeguards to resolve disagreements over what is appropriate for their child with regard to assessment, eligibility, instructional setting, and services. (four main elements of the IEP or offer of FAPE) </a:t>
            </a:r>
          </a:p>
        </p:txBody>
      </p:sp>
    </p:spTree>
    <p:extLst>
      <p:ext uri="{BB962C8B-B14F-4D97-AF65-F5344CB8AC3E}">
        <p14:creationId xmlns:p14="http://schemas.microsoft.com/office/powerpoint/2010/main" val="354916647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latin typeface="Arial" panose="020B0604020202020204" pitchFamily="34" charset="0"/>
              </a:rPr>
              <a:t>Parents may elect to resolve IEP disagreements using the procedures noted on the slide. </a:t>
            </a:r>
          </a:p>
        </p:txBody>
      </p:sp>
    </p:spTree>
    <p:extLst>
      <p:ext uri="{BB962C8B-B14F-4D97-AF65-F5344CB8AC3E}">
        <p14:creationId xmlns:p14="http://schemas.microsoft.com/office/powerpoint/2010/main" val="21486604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latin typeface="Arial" panose="020B0604020202020204" pitchFamily="34" charset="0"/>
              </a:rPr>
              <a:t>Parents have a right to file a local or State complaint to resolve alleged violations of special education law such as exceeding timelines or failure to implement the IEP as written.</a:t>
            </a:r>
          </a:p>
          <a:p>
            <a:endParaRPr lang="en-US" altLang="en-US" smtClean="0">
              <a:latin typeface="Arial" panose="020B0604020202020204" pitchFamily="34" charset="0"/>
            </a:endParaRPr>
          </a:p>
          <a:p>
            <a:r>
              <a:rPr lang="en-US" altLang="en-US" b="1" smtClean="0">
                <a:latin typeface="Arial" panose="020B0604020202020204" pitchFamily="34" charset="0"/>
              </a:rPr>
              <a:t>The local complaint process is called Uniform Complaint Procedures (UCP).  Parents are informed of this process by means of a UCP brochure disseminated annually by the District.  Instead of a local complaint, parents may file directly to the California Department of Education (CDE) to address their complaint.</a:t>
            </a:r>
          </a:p>
          <a:p>
            <a:endParaRPr lang="en-US" altLang="en-US" smtClean="0">
              <a:latin typeface="Arial" panose="020B0604020202020204" pitchFamily="34" charset="0"/>
            </a:endParaRPr>
          </a:p>
          <a:p>
            <a:r>
              <a:rPr lang="en-US" altLang="en-US" b="1" smtClean="0">
                <a:latin typeface="Arial" panose="020B0604020202020204" pitchFamily="34" charset="0"/>
              </a:rPr>
              <a:t>Both local and State complaint procedures require that an investigation be conducted and a decision rendered in writing to parents.  Parents are afforded an appeal process if they disagree with the written decision notice.</a:t>
            </a:r>
          </a:p>
        </p:txBody>
      </p:sp>
    </p:spTree>
    <p:extLst>
      <p:ext uri="{BB962C8B-B14F-4D97-AF65-F5344CB8AC3E}">
        <p14:creationId xmlns:p14="http://schemas.microsoft.com/office/powerpoint/2010/main" val="35062060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latin typeface="Arial" panose="020B0604020202020204" pitchFamily="34" charset="0"/>
              </a:rPr>
              <a:t>If a child is having behavior problems, parents have a right to request an IEP meeting to discuss appropriate instruction, behavior management techniques, and other behavioral supports for their child, such as a Behavior Support Plan.  If the behavior is serious, parents may request a behavior assessment.</a:t>
            </a:r>
          </a:p>
          <a:p>
            <a:endParaRPr lang="en-US" altLang="en-US" b="1" smtClean="0">
              <a:latin typeface="Arial" panose="020B0604020202020204" pitchFamily="34" charset="0"/>
            </a:endParaRPr>
          </a:p>
          <a:p>
            <a:r>
              <a:rPr lang="en-US" altLang="en-US" b="1" smtClean="0">
                <a:latin typeface="Arial" panose="020B0604020202020204" pitchFamily="34" charset="0"/>
              </a:rPr>
              <a:t>School personnel may change the placement of a child who violates a student code of conduct.  This change of placement may be suspension for ten school days, placement to an Interim Alternative Educational Setting, or expulsion.</a:t>
            </a:r>
          </a:p>
          <a:p>
            <a:endParaRPr lang="en-US" altLang="en-US" b="1" smtClean="0">
              <a:latin typeface="Arial" panose="020B0604020202020204" pitchFamily="34" charset="0"/>
            </a:endParaRPr>
          </a:p>
          <a:p>
            <a:r>
              <a:rPr lang="en-US" altLang="en-US" b="1" smtClean="0">
                <a:latin typeface="Arial" panose="020B0604020202020204" pitchFamily="34" charset="0"/>
              </a:rPr>
              <a:t>A Parent’s Guide to Special Education Services provides an explanation of the required procedural rights and safeguards afforded to parents during student discipline proceedings</a:t>
            </a:r>
            <a:r>
              <a:rPr lang="en-US" altLang="en-US" smtClean="0">
                <a:latin typeface="Arial" panose="020B0604020202020204" pitchFamily="34" charset="0"/>
              </a:rPr>
              <a:t>. </a:t>
            </a:r>
          </a:p>
        </p:txBody>
      </p:sp>
    </p:spTree>
    <p:extLst>
      <p:ext uri="{BB962C8B-B14F-4D97-AF65-F5344CB8AC3E}">
        <p14:creationId xmlns:p14="http://schemas.microsoft.com/office/powerpoint/2010/main" val="178291937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latin typeface="Arial" panose="020B0604020202020204" pitchFamily="34" charset="0"/>
              </a:rPr>
              <a:t>When a child is receiving special education services from the District and parents enroll their child in a private school without consent or referral by the District, this action is called unilateral placement. </a:t>
            </a:r>
          </a:p>
          <a:p>
            <a:endParaRPr lang="en-US" altLang="en-US" b="1" smtClean="0">
              <a:latin typeface="Arial" panose="020B0604020202020204" pitchFamily="34" charset="0"/>
            </a:endParaRPr>
          </a:p>
          <a:p>
            <a:r>
              <a:rPr lang="en-US" altLang="en-US" b="1" smtClean="0">
                <a:latin typeface="Arial" panose="020B0604020202020204" pitchFamily="34" charset="0"/>
              </a:rPr>
              <a:t>If parents unilaterally enroll their child in a private school, reimbursement for private school placement may be reduced or denied if parents did not give the District notice that: (1) Parents were rejecting the District’s placement, (2) Parents did not express their concerns regarding the placement, and (3) Parents intended to enroll their child in a private school and request reimbursement from the District.</a:t>
            </a:r>
          </a:p>
        </p:txBody>
      </p:sp>
    </p:spTree>
    <p:extLst>
      <p:ext uri="{BB962C8B-B14F-4D97-AF65-F5344CB8AC3E}">
        <p14:creationId xmlns:p14="http://schemas.microsoft.com/office/powerpoint/2010/main" val="2859726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baseline="0" dirty="0" smtClean="0"/>
              <a:t>Special Education Policies and Procedures manual has been replaced by an electronic version which can now be accessed online at https://achieve.lausd.net/Page/14466</a:t>
            </a:r>
          </a:p>
          <a:p>
            <a:r>
              <a:rPr lang="en-US" baseline="0" dirty="0" smtClean="0"/>
              <a:t>Each section of the Electronic Policies and Procedures Manual (e-PPM) can be viewed and accessed via the gray column on the left side of the screen or the icons below the green chalkboard. See next slide. </a:t>
            </a:r>
          </a:p>
          <a:p>
            <a:endParaRPr lang="en-US" dirty="0"/>
          </a:p>
        </p:txBody>
      </p:sp>
      <p:sp>
        <p:nvSpPr>
          <p:cNvPr id="4" name="Slide Number Placeholder 3"/>
          <p:cNvSpPr>
            <a:spLocks noGrp="1"/>
          </p:cNvSpPr>
          <p:nvPr>
            <p:ph type="sldNum" sz="quarter" idx="10"/>
          </p:nvPr>
        </p:nvSpPr>
        <p:spPr/>
        <p:txBody>
          <a:bodyPr/>
          <a:lstStyle/>
          <a:p>
            <a:pPr>
              <a:defRPr/>
            </a:pPr>
            <a:fld id="{455A0468-7C00-482D-AD40-FCBC53BA7A8F}" type="slidenum">
              <a:rPr lang="en-US" smtClean="0"/>
              <a:pPr>
                <a:defRPr/>
              </a:pPr>
              <a:t>6</a:t>
            </a:fld>
            <a:endParaRPr lang="en-US"/>
          </a:p>
        </p:txBody>
      </p:sp>
    </p:spTree>
    <p:extLst>
      <p:ext uri="{BB962C8B-B14F-4D97-AF65-F5344CB8AC3E}">
        <p14:creationId xmlns:p14="http://schemas.microsoft.com/office/powerpoint/2010/main" val="76136464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latin typeface="Arial" panose="020B0604020202020204" pitchFamily="34" charset="0"/>
              </a:rPr>
              <a:t>To protect the rights of a child, the District assigns a surrogate parent to represent the child in educational decision making matters required by special education law.  A surrogate is assigned to a child in the circumstances noted on the slide. Please contact your Local District Special Education Administrator when the school is in need of a surrogate parent. </a:t>
            </a:r>
          </a:p>
        </p:txBody>
      </p:sp>
    </p:spTree>
    <p:extLst>
      <p:ext uri="{BB962C8B-B14F-4D97-AF65-F5344CB8AC3E}">
        <p14:creationId xmlns:p14="http://schemas.microsoft.com/office/powerpoint/2010/main" val="360819615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4063" indent="-290513">
              <a:spcBef>
                <a:spcPct val="30000"/>
              </a:spcBef>
              <a:defRPr sz="1200">
                <a:solidFill>
                  <a:schemeClr val="tx1"/>
                </a:solidFill>
                <a:latin typeface="Arial" panose="020B0604020202020204" pitchFamily="34" charset="0"/>
              </a:defRPr>
            </a:lvl2pPr>
            <a:lvl3pPr marL="1162050" indent="-231775">
              <a:spcBef>
                <a:spcPct val="30000"/>
              </a:spcBef>
              <a:defRPr sz="1200">
                <a:solidFill>
                  <a:schemeClr val="tx1"/>
                </a:solidFill>
                <a:latin typeface="Arial" panose="020B0604020202020204" pitchFamily="34" charset="0"/>
              </a:defRPr>
            </a:lvl3pPr>
            <a:lvl4pPr marL="1625600" indent="-231775">
              <a:spcBef>
                <a:spcPct val="30000"/>
              </a:spcBef>
              <a:defRPr sz="1200">
                <a:solidFill>
                  <a:schemeClr val="tx1"/>
                </a:solidFill>
                <a:latin typeface="Arial" panose="020B0604020202020204" pitchFamily="34" charset="0"/>
              </a:defRPr>
            </a:lvl4pPr>
            <a:lvl5pPr marL="2090738" indent="-231775">
              <a:spcBef>
                <a:spcPct val="30000"/>
              </a:spcBef>
              <a:defRPr sz="1200">
                <a:solidFill>
                  <a:schemeClr val="tx1"/>
                </a:solidFill>
                <a:latin typeface="Arial" panose="020B0604020202020204" pitchFamily="34" charset="0"/>
              </a:defRPr>
            </a:lvl5pPr>
            <a:lvl6pPr marL="2547938" indent="-231775" eaLnBrk="0" fontAlgn="base" hangingPunct="0">
              <a:spcBef>
                <a:spcPct val="30000"/>
              </a:spcBef>
              <a:spcAft>
                <a:spcPct val="0"/>
              </a:spcAft>
              <a:defRPr sz="1200">
                <a:solidFill>
                  <a:schemeClr val="tx1"/>
                </a:solidFill>
                <a:latin typeface="Arial" panose="020B0604020202020204" pitchFamily="34" charset="0"/>
              </a:defRPr>
            </a:lvl6pPr>
            <a:lvl7pPr marL="3005138" indent="-231775" eaLnBrk="0" fontAlgn="base" hangingPunct="0">
              <a:spcBef>
                <a:spcPct val="30000"/>
              </a:spcBef>
              <a:spcAft>
                <a:spcPct val="0"/>
              </a:spcAft>
              <a:defRPr sz="1200">
                <a:solidFill>
                  <a:schemeClr val="tx1"/>
                </a:solidFill>
                <a:latin typeface="Arial" panose="020B0604020202020204" pitchFamily="34" charset="0"/>
              </a:defRPr>
            </a:lvl7pPr>
            <a:lvl8pPr marL="3462338" indent="-231775" eaLnBrk="0" fontAlgn="base" hangingPunct="0">
              <a:spcBef>
                <a:spcPct val="30000"/>
              </a:spcBef>
              <a:spcAft>
                <a:spcPct val="0"/>
              </a:spcAft>
              <a:defRPr sz="1200">
                <a:solidFill>
                  <a:schemeClr val="tx1"/>
                </a:solidFill>
                <a:latin typeface="Arial" panose="020B0604020202020204" pitchFamily="34" charset="0"/>
              </a:defRPr>
            </a:lvl8pPr>
            <a:lvl9pPr marL="3919538" indent="-2317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9947D1F-7F99-43AF-8C34-680F90C393A1}" type="slidenum">
              <a:rPr lang="en-US" altLang="en-US" smtClean="0"/>
              <a:pPr>
                <a:spcBef>
                  <a:spcPct val="0"/>
                </a:spcBef>
              </a:pPr>
              <a:t>59</a:t>
            </a:fld>
            <a:endParaRPr lang="en-US" alt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dirty="0" smtClean="0">
                <a:latin typeface="Arial" panose="020B0604020202020204" pitchFamily="34" charset="0"/>
              </a:rPr>
              <a:t>If you have not already had </a:t>
            </a:r>
            <a:r>
              <a:rPr lang="en-US" altLang="en-US" b="1" dirty="0" err="1" smtClean="0">
                <a:latin typeface="Arial" panose="020B0604020202020204" pitchFamily="34" charset="0"/>
              </a:rPr>
              <a:t>Welligent</a:t>
            </a:r>
            <a:r>
              <a:rPr lang="en-US" altLang="en-US" b="1" dirty="0" smtClean="0">
                <a:latin typeface="Arial" panose="020B0604020202020204" pitchFamily="34" charset="0"/>
              </a:rPr>
              <a:t> training, it is essential that you go to </a:t>
            </a:r>
            <a:r>
              <a:rPr lang="en-US" altLang="en-US" b="1" dirty="0" err="1" smtClean="0">
                <a:latin typeface="Arial" panose="020B0604020202020204" pitchFamily="34" charset="0"/>
              </a:rPr>
              <a:t>MyPLN</a:t>
            </a:r>
            <a:r>
              <a:rPr lang="en-US" altLang="en-US" b="1" dirty="0" smtClean="0">
                <a:latin typeface="Arial" panose="020B0604020202020204" pitchFamily="34" charset="0"/>
              </a:rPr>
              <a:t> to enroll. To get to </a:t>
            </a:r>
            <a:r>
              <a:rPr lang="en-US" altLang="en-US" b="1" dirty="0" err="1" smtClean="0">
                <a:latin typeface="Arial" panose="020B0604020202020204" pitchFamily="34" charset="0"/>
              </a:rPr>
              <a:t>MyPLN</a:t>
            </a:r>
            <a:r>
              <a:rPr lang="en-US" altLang="en-US" b="1" dirty="0" smtClean="0">
                <a:latin typeface="Arial" panose="020B0604020202020204" pitchFamily="34" charset="0"/>
              </a:rPr>
              <a:t>, go to Inside LAUSD and login. Look up </a:t>
            </a:r>
            <a:r>
              <a:rPr lang="en-US" altLang="en-US" b="1" dirty="0" err="1" smtClean="0">
                <a:latin typeface="Arial" panose="020B0604020202020204" pitchFamily="34" charset="0"/>
              </a:rPr>
              <a:t>MyPLN</a:t>
            </a:r>
            <a:r>
              <a:rPr lang="en-US" altLang="en-US" b="1" dirty="0" smtClean="0">
                <a:latin typeface="Arial" panose="020B0604020202020204" pitchFamily="34" charset="0"/>
              </a:rPr>
              <a:t> and register for a </a:t>
            </a:r>
            <a:r>
              <a:rPr lang="en-US" altLang="en-US" b="1" dirty="0" err="1" smtClean="0">
                <a:latin typeface="Arial" panose="020B0604020202020204" pitchFamily="34" charset="0"/>
              </a:rPr>
              <a:t>Welligent</a:t>
            </a:r>
            <a:r>
              <a:rPr lang="en-US" altLang="en-US" b="1" dirty="0" smtClean="0">
                <a:latin typeface="Arial" panose="020B0604020202020204" pitchFamily="34" charset="0"/>
              </a:rPr>
              <a:t> training. </a:t>
            </a:r>
          </a:p>
          <a:p>
            <a:pPr eaLnBrk="1" hangingPunct="1"/>
            <a:r>
              <a:rPr lang="en-US" altLang="en-US" b="1" dirty="0" smtClean="0">
                <a:latin typeface="Arial" panose="020B0604020202020204" pitchFamily="34" charset="0"/>
              </a:rPr>
              <a:t>The following slides will</a:t>
            </a:r>
            <a:r>
              <a:rPr lang="en-US" altLang="en-US" b="1" baseline="0" dirty="0" smtClean="0">
                <a:latin typeface="Arial" panose="020B0604020202020204" pitchFamily="34" charset="0"/>
              </a:rPr>
              <a:t> provide you with an overview of the </a:t>
            </a:r>
            <a:r>
              <a:rPr lang="en-US" altLang="en-US" b="1" baseline="0" dirty="0" err="1" smtClean="0">
                <a:latin typeface="Arial" panose="020B0604020202020204" pitchFamily="34" charset="0"/>
              </a:rPr>
              <a:t>Welligent</a:t>
            </a:r>
            <a:r>
              <a:rPr lang="en-US" altLang="en-US" b="1" baseline="0" dirty="0" smtClean="0">
                <a:latin typeface="Arial" panose="020B0604020202020204" pitchFamily="34" charset="0"/>
              </a:rPr>
              <a:t> management screens. Though most of these responsibilities fall under the purview of the clerical support person, as a teacher you may need to be able to conduct some of the activities described in the following slides. </a:t>
            </a:r>
            <a:endParaRPr lang="en-US" altLang="en-US" b="1" dirty="0" smtClean="0">
              <a:latin typeface="Arial" panose="020B0604020202020204" pitchFamily="34" charset="0"/>
            </a:endParaRPr>
          </a:p>
        </p:txBody>
      </p:sp>
    </p:spTree>
    <p:extLst>
      <p:ext uri="{BB962C8B-B14F-4D97-AF65-F5344CB8AC3E}">
        <p14:creationId xmlns:p14="http://schemas.microsoft.com/office/powerpoint/2010/main" val="258098215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ChangeArrowheads="1" noTextEdit="1"/>
          </p:cNvSpPr>
          <p:nvPr>
            <p:ph type="sldImg"/>
          </p:nvPr>
        </p:nvSpPr>
        <p:spPr>
          <a:ln/>
        </p:spPr>
      </p:sp>
      <p:sp>
        <p:nvSpPr>
          <p:cNvPr id="7577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latin typeface="Arial" panose="020B0604020202020204" pitchFamily="34" charset="0"/>
              </a:rPr>
              <a:t>In the Student Search box, enter last name, first name , or Student ID.  </a:t>
            </a:r>
          </a:p>
          <a:p>
            <a:r>
              <a:rPr lang="en-US" altLang="en-US" b="1" smtClean="0">
                <a:latin typeface="Arial" panose="020B0604020202020204" pitchFamily="34" charset="0"/>
              </a:rPr>
              <a:t>	* FYI – Multiple students with the same name may appear. Verify student’s date of birth to confirm the correct student. </a:t>
            </a:r>
          </a:p>
          <a:p>
            <a:r>
              <a:rPr lang="en-US" altLang="en-US" b="1" smtClean="0">
                <a:latin typeface="Arial" panose="020B0604020202020204" pitchFamily="34" charset="0"/>
              </a:rPr>
              <a:t>	* Once you have located the student on the list, click on the icon under the edit column. This will open up the student’s IEP</a:t>
            </a:r>
          </a:p>
        </p:txBody>
      </p:sp>
      <p:sp>
        <p:nvSpPr>
          <p:cNvPr id="7578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21033A3-B284-4DAE-AB93-B8F554404201}" type="slidenum">
              <a:rPr lang="en-US" altLang="en-US" smtClean="0"/>
              <a:pPr/>
              <a:t>60</a:t>
            </a:fld>
            <a:endParaRPr lang="en-US" altLang="en-US" smtClean="0"/>
          </a:p>
        </p:txBody>
      </p:sp>
    </p:spTree>
    <p:extLst>
      <p:ext uri="{BB962C8B-B14F-4D97-AF65-F5344CB8AC3E}">
        <p14:creationId xmlns:p14="http://schemas.microsoft.com/office/powerpoint/2010/main" val="322415869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ChangeArrowheads="1" noTextEdit="1"/>
          </p:cNvSpPr>
          <p:nvPr>
            <p:ph type="sldImg"/>
          </p:nvPr>
        </p:nvSpPr>
        <p:spPr>
          <a:ln/>
        </p:spPr>
      </p:sp>
      <p:sp>
        <p:nvSpPr>
          <p:cNvPr id="7782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7782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E54C222-FDB9-4CAD-9B19-A14D2EBD2E1F}" type="slidenum">
              <a:rPr lang="en-US" altLang="en-US" smtClean="0"/>
              <a:pPr/>
              <a:t>61</a:t>
            </a:fld>
            <a:endParaRPr lang="en-US" altLang="en-US" smtClean="0"/>
          </a:p>
        </p:txBody>
      </p:sp>
    </p:spTree>
    <p:extLst>
      <p:ext uri="{BB962C8B-B14F-4D97-AF65-F5344CB8AC3E}">
        <p14:creationId xmlns:p14="http://schemas.microsoft.com/office/powerpoint/2010/main" val="231694241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ChangeArrowheads="1" noTextEdit="1"/>
          </p:cNvSpPr>
          <p:nvPr>
            <p:ph type="sldImg"/>
          </p:nvPr>
        </p:nvSpPr>
        <p:spPr>
          <a:ln/>
        </p:spPr>
      </p:sp>
      <p:sp>
        <p:nvSpPr>
          <p:cNvPr id="7987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latin typeface="Arial" panose="020B0604020202020204" pitchFamily="34" charset="0"/>
              </a:rPr>
              <a:t>The icons listed above are located on the left hand side of the screen. Hover your mouse over them so that the icon will expand. </a:t>
            </a:r>
          </a:p>
        </p:txBody>
      </p:sp>
      <p:sp>
        <p:nvSpPr>
          <p:cNvPr id="7987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5309F6C-F316-4013-B412-3F4D2A632D37}" type="slidenum">
              <a:rPr lang="en-US" altLang="en-US" smtClean="0"/>
              <a:pPr/>
              <a:t>62</a:t>
            </a:fld>
            <a:endParaRPr lang="en-US" altLang="en-US" smtClean="0"/>
          </a:p>
        </p:txBody>
      </p:sp>
    </p:spTree>
    <p:extLst>
      <p:ext uri="{BB962C8B-B14F-4D97-AF65-F5344CB8AC3E}">
        <p14:creationId xmlns:p14="http://schemas.microsoft.com/office/powerpoint/2010/main" val="49918205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ChangeArrowheads="1" noTextEdit="1"/>
          </p:cNvSpPr>
          <p:nvPr>
            <p:ph type="sldImg"/>
          </p:nvPr>
        </p:nvSpPr>
        <p:spPr>
          <a:ln/>
        </p:spPr>
      </p:sp>
      <p:sp>
        <p:nvSpPr>
          <p:cNvPr id="819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819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2B6B907-2586-4991-9032-546D79261DF2}" type="slidenum">
              <a:rPr lang="en-US" altLang="en-US" smtClean="0"/>
              <a:pPr/>
              <a:t>63</a:t>
            </a:fld>
            <a:endParaRPr lang="en-US" altLang="en-US" smtClean="0"/>
          </a:p>
        </p:txBody>
      </p:sp>
    </p:spTree>
    <p:extLst>
      <p:ext uri="{BB962C8B-B14F-4D97-AF65-F5344CB8AC3E}">
        <p14:creationId xmlns:p14="http://schemas.microsoft.com/office/powerpoint/2010/main" val="195792894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ChangeArrowheads="1" noTextEdit="1"/>
          </p:cNvSpPr>
          <p:nvPr>
            <p:ph type="sldImg"/>
          </p:nvPr>
        </p:nvSpPr>
        <p:spPr>
          <a:ln/>
        </p:spPr>
      </p:sp>
      <p:sp>
        <p:nvSpPr>
          <p:cNvPr id="8397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latin typeface="Arial" panose="020B0604020202020204" pitchFamily="34" charset="0"/>
              </a:rPr>
              <a:t>To create a new IEP, click on the “New” tab. </a:t>
            </a:r>
          </a:p>
          <a:p>
            <a:endParaRPr lang="en-US" altLang="en-US" b="1" smtClean="0">
              <a:latin typeface="Arial" panose="020B0604020202020204" pitchFamily="34" charset="0"/>
            </a:endParaRPr>
          </a:p>
        </p:txBody>
      </p:sp>
      <p:sp>
        <p:nvSpPr>
          <p:cNvPr id="8397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ECDE7FA-1465-43F3-8342-FD14357673FD}" type="slidenum">
              <a:rPr lang="en-US" altLang="en-US" smtClean="0"/>
              <a:pPr/>
              <a:t>64</a:t>
            </a:fld>
            <a:endParaRPr lang="en-US" altLang="en-US" smtClean="0"/>
          </a:p>
        </p:txBody>
      </p:sp>
    </p:spTree>
    <p:extLst>
      <p:ext uri="{BB962C8B-B14F-4D97-AF65-F5344CB8AC3E}">
        <p14:creationId xmlns:p14="http://schemas.microsoft.com/office/powerpoint/2010/main" val="100941209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ChangeArrowheads="1" noTextEdit="1"/>
          </p:cNvSpPr>
          <p:nvPr>
            <p:ph type="sldImg"/>
          </p:nvPr>
        </p:nvSpPr>
        <p:spPr>
          <a:xfrm>
            <a:off x="1371600" y="1147763"/>
            <a:ext cx="4114800" cy="3086100"/>
          </a:xfrm>
          <a:ln/>
        </p:spPr>
      </p:sp>
      <p:sp>
        <p:nvSpPr>
          <p:cNvPr id="860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latin typeface="Arial" panose="020B0604020202020204" pitchFamily="34" charset="0"/>
              </a:rPr>
              <a:t>Once you click the New (IEP) you are taken to the IEP Management Screen. </a:t>
            </a:r>
          </a:p>
          <a:p>
            <a:r>
              <a:rPr lang="en-US" altLang="en-US" b="1" smtClean="0">
                <a:latin typeface="Arial" panose="020B0604020202020204" pitchFamily="34" charset="0"/>
              </a:rPr>
              <a:t>Fill out the fields using the drop down menus. </a:t>
            </a:r>
          </a:p>
          <a:p>
            <a:endParaRPr lang="en-US" altLang="en-US" b="1" smtClean="0">
              <a:latin typeface="Arial" panose="020B0604020202020204" pitchFamily="34" charset="0"/>
            </a:endParaRPr>
          </a:p>
          <a:p>
            <a:r>
              <a:rPr lang="en-US" altLang="en-US" b="1" smtClean="0">
                <a:latin typeface="Arial" panose="020B0604020202020204" pitchFamily="34" charset="0"/>
              </a:rPr>
              <a:t>From the drop down menu indicate the “Type of IEP”</a:t>
            </a:r>
          </a:p>
          <a:p>
            <a:r>
              <a:rPr lang="en-US" altLang="en-US" b="1" smtClean="0">
                <a:latin typeface="Arial" panose="020B0604020202020204" pitchFamily="34" charset="0"/>
              </a:rPr>
              <a:t>From the drop down menu indicate the name of the “Administrator”</a:t>
            </a:r>
          </a:p>
          <a:p>
            <a:r>
              <a:rPr lang="en-US" altLang="en-US" b="1" smtClean="0">
                <a:latin typeface="Arial" panose="020B0604020202020204" pitchFamily="34" charset="0"/>
              </a:rPr>
              <a:t>From the drop down menu indicate the “ IEP Case Manager”</a:t>
            </a:r>
          </a:p>
          <a:p>
            <a:r>
              <a:rPr lang="en-US" altLang="en-US" b="1" smtClean="0">
                <a:latin typeface="Arial" panose="020B0604020202020204" pitchFamily="34" charset="0"/>
              </a:rPr>
              <a:t>From the drop down menu indicate the “Status” (In Process)</a:t>
            </a:r>
          </a:p>
          <a:p>
            <a:endParaRPr lang="en-US" altLang="en-US" b="1" smtClean="0">
              <a:latin typeface="Arial" panose="020B0604020202020204" pitchFamily="34" charset="0"/>
            </a:endParaRPr>
          </a:p>
          <a:p>
            <a:r>
              <a:rPr lang="en-US" altLang="en-US" b="1" smtClean="0">
                <a:latin typeface="Arial" panose="020B0604020202020204" pitchFamily="34" charset="0"/>
              </a:rPr>
              <a:t>Remember to click on SAVE and then CLOSE</a:t>
            </a:r>
            <a:r>
              <a:rPr lang="en-US" altLang="en-US" smtClean="0">
                <a:latin typeface="Arial" panose="020B0604020202020204" pitchFamily="34" charset="0"/>
              </a:rPr>
              <a:t>. </a:t>
            </a:r>
          </a:p>
        </p:txBody>
      </p:sp>
      <p:sp>
        <p:nvSpPr>
          <p:cNvPr id="860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8B265BB-57A5-4F25-9790-F9BCFE74B5C8}" type="slidenum">
              <a:rPr lang="en-US" altLang="en-US" smtClean="0"/>
              <a:pPr/>
              <a:t>65</a:t>
            </a:fld>
            <a:endParaRPr lang="en-US" altLang="en-US" smtClean="0"/>
          </a:p>
        </p:txBody>
      </p:sp>
    </p:spTree>
    <p:extLst>
      <p:ext uri="{BB962C8B-B14F-4D97-AF65-F5344CB8AC3E}">
        <p14:creationId xmlns:p14="http://schemas.microsoft.com/office/powerpoint/2010/main" val="205021241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eaLnBrk="1" fontAlgn="auto" hangingPunct="1">
              <a:spcBef>
                <a:spcPct val="20000"/>
              </a:spcBef>
              <a:spcAft>
                <a:spcPts val="0"/>
              </a:spcAft>
              <a:buClr>
                <a:srgbClr val="00007D"/>
              </a:buClr>
              <a:buSzPct val="75000"/>
              <a:buFont typeface="Wingdings" panose="05000000000000000000" pitchFamily="2" charset="2"/>
              <a:buNone/>
              <a:defRPr/>
            </a:pPr>
            <a:r>
              <a:rPr lang="en-US" sz="2400" b="1" kern="0" dirty="0" smtClean="0">
                <a:solidFill>
                  <a:srgbClr val="000000"/>
                </a:solidFill>
                <a:latin typeface="Arial"/>
              </a:rPr>
              <a:t>Let’s review when to develop an Assessment Plan: </a:t>
            </a:r>
          </a:p>
          <a:p>
            <a:pPr eaLnBrk="1" fontAlgn="auto" hangingPunct="1">
              <a:spcBef>
                <a:spcPct val="20000"/>
              </a:spcBef>
              <a:spcAft>
                <a:spcPts val="0"/>
              </a:spcAft>
              <a:buClr>
                <a:srgbClr val="00007D"/>
              </a:buClr>
              <a:buSzPct val="75000"/>
              <a:buFont typeface="Wingdings" panose="05000000000000000000" pitchFamily="2" charset="2"/>
              <a:buNone/>
              <a:defRPr/>
            </a:pPr>
            <a:r>
              <a:rPr lang="en-US" sz="2400" b="1" kern="0" dirty="0" smtClean="0">
                <a:solidFill>
                  <a:srgbClr val="000000"/>
                </a:solidFill>
                <a:latin typeface="Arial"/>
              </a:rPr>
              <a:t>A special education assessment plan is to be developed and provided to the parents:</a:t>
            </a:r>
          </a:p>
          <a:p>
            <a:pPr marL="742950" lvl="1" indent="-285750" eaLnBrk="1" fontAlgn="auto" hangingPunct="1">
              <a:spcBef>
                <a:spcPct val="20000"/>
              </a:spcBef>
              <a:spcAft>
                <a:spcPts val="0"/>
              </a:spcAft>
              <a:buClr>
                <a:srgbClr val="9999CC"/>
              </a:buClr>
              <a:buSzPct val="80000"/>
              <a:buFont typeface="Wingdings" panose="05000000000000000000" pitchFamily="2" charset="2"/>
              <a:buChar char="¨"/>
              <a:defRPr/>
            </a:pPr>
            <a:r>
              <a:rPr lang="en-US" sz="2400" b="1" kern="0" dirty="0" smtClean="0">
                <a:solidFill>
                  <a:srgbClr val="000000"/>
                </a:solidFill>
                <a:latin typeface="Arial"/>
              </a:rPr>
              <a:t>Within 15 calendar days from the date the receipt of a written request for an initial special education assessment. </a:t>
            </a:r>
          </a:p>
          <a:p>
            <a:pPr marL="742950" lvl="1" indent="-285750" eaLnBrk="1" fontAlgn="auto" hangingPunct="1">
              <a:spcBef>
                <a:spcPct val="20000"/>
              </a:spcBef>
              <a:spcAft>
                <a:spcPts val="0"/>
              </a:spcAft>
              <a:buClr>
                <a:srgbClr val="9999CC"/>
              </a:buClr>
              <a:buSzPct val="80000"/>
              <a:buFont typeface="Wingdings" panose="05000000000000000000" pitchFamily="2" charset="2"/>
              <a:buChar char="¨"/>
              <a:defRPr/>
            </a:pPr>
            <a:r>
              <a:rPr lang="en-US" sz="2400" b="1" kern="0" dirty="0" smtClean="0">
                <a:solidFill>
                  <a:srgbClr val="000000"/>
                </a:solidFill>
                <a:latin typeface="Arial"/>
              </a:rPr>
              <a:t>Within 15 calendar days from the date of receipt for an assessment of a student currently receiving special education and related services. </a:t>
            </a:r>
          </a:p>
          <a:p>
            <a:pPr marL="742950" lvl="1" indent="-285750" eaLnBrk="1" fontAlgn="auto" hangingPunct="1">
              <a:spcBef>
                <a:spcPct val="20000"/>
              </a:spcBef>
              <a:spcAft>
                <a:spcPts val="0"/>
              </a:spcAft>
              <a:buClr>
                <a:srgbClr val="9999CC"/>
              </a:buClr>
              <a:buSzPct val="80000"/>
              <a:buFont typeface="Wingdings" panose="05000000000000000000" pitchFamily="2" charset="2"/>
              <a:buChar char="¨"/>
              <a:defRPr/>
            </a:pPr>
            <a:r>
              <a:rPr lang="en-US" sz="2400" b="1" kern="0" dirty="0" smtClean="0">
                <a:solidFill>
                  <a:srgbClr val="000000"/>
                </a:solidFill>
                <a:latin typeface="Arial"/>
              </a:rPr>
              <a:t>Prior to conducting a reassessment of a student receiving special education and related services. </a:t>
            </a:r>
          </a:p>
          <a:p>
            <a:pPr marL="742950" lvl="1" indent="-285750" eaLnBrk="1" fontAlgn="auto" hangingPunct="1">
              <a:spcBef>
                <a:spcPct val="20000"/>
              </a:spcBef>
              <a:spcAft>
                <a:spcPts val="0"/>
              </a:spcAft>
              <a:buClr>
                <a:srgbClr val="9999CC"/>
              </a:buClr>
              <a:buSzPct val="80000"/>
              <a:buFont typeface="Wingdings" panose="05000000000000000000" pitchFamily="2" charset="2"/>
              <a:buChar char="¨"/>
              <a:defRPr/>
            </a:pPr>
            <a:r>
              <a:rPr lang="en-US" sz="2400" b="1" kern="0" dirty="0" smtClean="0">
                <a:solidFill>
                  <a:srgbClr val="000000"/>
                </a:solidFill>
                <a:latin typeface="Arial"/>
              </a:rPr>
              <a:t>When a change in a student’s eligibility for special education or related services is being considered. </a:t>
            </a:r>
          </a:p>
          <a:p>
            <a:pPr>
              <a:defRPr/>
            </a:pPr>
            <a:endParaRPr lang="en-US" b="1" dirty="0"/>
          </a:p>
        </p:txBody>
      </p:sp>
      <p:sp>
        <p:nvSpPr>
          <p:cNvPr id="9011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D2DB500-834B-455F-BA29-43A0044A0073}" type="slidenum">
              <a:rPr lang="en-US" altLang="en-US" smtClean="0"/>
              <a:pPr/>
              <a:t>66</a:t>
            </a:fld>
            <a:endParaRPr lang="en-US" altLang="en-US" smtClean="0"/>
          </a:p>
        </p:txBody>
      </p:sp>
    </p:spTree>
    <p:extLst>
      <p:ext uri="{BB962C8B-B14F-4D97-AF65-F5344CB8AC3E}">
        <p14:creationId xmlns:p14="http://schemas.microsoft.com/office/powerpoint/2010/main" val="85046376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ChangeArrowheads="1" noTextEdit="1"/>
          </p:cNvSpPr>
          <p:nvPr>
            <p:ph type="sldImg"/>
          </p:nvPr>
        </p:nvSpPr>
        <p:spPr>
          <a:ln/>
        </p:spPr>
      </p:sp>
      <p:sp>
        <p:nvSpPr>
          <p:cNvPr id="9216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latin typeface="Arial" panose="020B0604020202020204" pitchFamily="34" charset="0"/>
              </a:rPr>
              <a:t>Assessment Plans are needed for the following types of IEPs: Initials, Formal Three Year Reviews, Re-evaluations, and when considering adding or removing a related service such as Speech and Language, Physical Therapy, Adapted PE. </a:t>
            </a:r>
          </a:p>
          <a:p>
            <a:endParaRPr lang="en-US" altLang="en-US" b="1" smtClean="0">
              <a:latin typeface="Arial" panose="020B0604020202020204" pitchFamily="34" charset="0"/>
            </a:endParaRPr>
          </a:p>
        </p:txBody>
      </p:sp>
      <p:sp>
        <p:nvSpPr>
          <p:cNvPr id="9216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4063" indent="-290513">
              <a:spcBef>
                <a:spcPct val="30000"/>
              </a:spcBef>
              <a:defRPr sz="1200">
                <a:solidFill>
                  <a:schemeClr val="tx1"/>
                </a:solidFill>
                <a:latin typeface="Arial" panose="020B0604020202020204" pitchFamily="34" charset="0"/>
              </a:defRPr>
            </a:lvl2pPr>
            <a:lvl3pPr marL="1162050" indent="-231775">
              <a:spcBef>
                <a:spcPct val="30000"/>
              </a:spcBef>
              <a:defRPr sz="1200">
                <a:solidFill>
                  <a:schemeClr val="tx1"/>
                </a:solidFill>
                <a:latin typeface="Arial" panose="020B0604020202020204" pitchFamily="34" charset="0"/>
              </a:defRPr>
            </a:lvl3pPr>
            <a:lvl4pPr marL="1625600" indent="-231775">
              <a:spcBef>
                <a:spcPct val="30000"/>
              </a:spcBef>
              <a:defRPr sz="1200">
                <a:solidFill>
                  <a:schemeClr val="tx1"/>
                </a:solidFill>
                <a:latin typeface="Arial" panose="020B0604020202020204" pitchFamily="34" charset="0"/>
              </a:defRPr>
            </a:lvl4pPr>
            <a:lvl5pPr marL="2090738" indent="-231775">
              <a:spcBef>
                <a:spcPct val="30000"/>
              </a:spcBef>
              <a:defRPr sz="1200">
                <a:solidFill>
                  <a:schemeClr val="tx1"/>
                </a:solidFill>
                <a:latin typeface="Arial" panose="020B0604020202020204" pitchFamily="34" charset="0"/>
              </a:defRPr>
            </a:lvl5pPr>
            <a:lvl6pPr marL="2547938" indent="-231775" eaLnBrk="0" fontAlgn="base" hangingPunct="0">
              <a:spcBef>
                <a:spcPct val="30000"/>
              </a:spcBef>
              <a:spcAft>
                <a:spcPct val="0"/>
              </a:spcAft>
              <a:defRPr sz="1200">
                <a:solidFill>
                  <a:schemeClr val="tx1"/>
                </a:solidFill>
                <a:latin typeface="Arial" panose="020B0604020202020204" pitchFamily="34" charset="0"/>
              </a:defRPr>
            </a:lvl6pPr>
            <a:lvl7pPr marL="3005138" indent="-231775" eaLnBrk="0" fontAlgn="base" hangingPunct="0">
              <a:spcBef>
                <a:spcPct val="30000"/>
              </a:spcBef>
              <a:spcAft>
                <a:spcPct val="0"/>
              </a:spcAft>
              <a:defRPr sz="1200">
                <a:solidFill>
                  <a:schemeClr val="tx1"/>
                </a:solidFill>
                <a:latin typeface="Arial" panose="020B0604020202020204" pitchFamily="34" charset="0"/>
              </a:defRPr>
            </a:lvl7pPr>
            <a:lvl8pPr marL="3462338" indent="-231775" eaLnBrk="0" fontAlgn="base" hangingPunct="0">
              <a:spcBef>
                <a:spcPct val="30000"/>
              </a:spcBef>
              <a:spcAft>
                <a:spcPct val="0"/>
              </a:spcAft>
              <a:defRPr sz="1200">
                <a:solidFill>
                  <a:schemeClr val="tx1"/>
                </a:solidFill>
                <a:latin typeface="Arial" panose="020B0604020202020204" pitchFamily="34" charset="0"/>
              </a:defRPr>
            </a:lvl8pPr>
            <a:lvl9pPr marL="3919538" indent="-2317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BAE95BB-B73C-455D-A609-9B87B4F00137}" type="slidenum">
              <a:rPr lang="en-US" altLang="en-US" smtClean="0"/>
              <a:pPr>
                <a:spcBef>
                  <a:spcPct val="0"/>
                </a:spcBef>
              </a:pPr>
              <a:t>67</a:t>
            </a:fld>
            <a:endParaRPr lang="en-US" altLang="en-US" smtClean="0"/>
          </a:p>
        </p:txBody>
      </p:sp>
    </p:spTree>
    <p:extLst>
      <p:ext uri="{BB962C8B-B14F-4D97-AF65-F5344CB8AC3E}">
        <p14:creationId xmlns:p14="http://schemas.microsoft.com/office/powerpoint/2010/main" val="13744792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indicated on the slide, the icons</a:t>
            </a:r>
            <a:r>
              <a:rPr lang="en-US" baseline="0" dirty="0" smtClean="0"/>
              <a:t> match the list in the gray side bar on the left hand side of the screen. </a:t>
            </a:r>
            <a:endParaRPr lang="en-US" dirty="0"/>
          </a:p>
        </p:txBody>
      </p:sp>
      <p:sp>
        <p:nvSpPr>
          <p:cNvPr id="4" name="Slide Number Placeholder 3"/>
          <p:cNvSpPr>
            <a:spLocks noGrp="1"/>
          </p:cNvSpPr>
          <p:nvPr>
            <p:ph type="sldNum" sz="quarter" idx="10"/>
          </p:nvPr>
        </p:nvSpPr>
        <p:spPr/>
        <p:txBody>
          <a:bodyPr/>
          <a:lstStyle/>
          <a:p>
            <a:pPr>
              <a:defRPr/>
            </a:pPr>
            <a:fld id="{455A0468-7C00-482D-AD40-FCBC53BA7A8F}" type="slidenum">
              <a:rPr lang="en-US" smtClean="0"/>
              <a:pPr>
                <a:defRPr/>
              </a:pPr>
              <a:t>7</a:t>
            </a:fld>
            <a:endParaRPr lang="en-US"/>
          </a:p>
        </p:txBody>
      </p:sp>
    </p:spTree>
    <p:extLst>
      <p:ext uri="{BB962C8B-B14F-4D97-AF65-F5344CB8AC3E}">
        <p14:creationId xmlns:p14="http://schemas.microsoft.com/office/powerpoint/2010/main" val="283307000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ChangeArrowheads="1" noTextEdit="1"/>
          </p:cNvSpPr>
          <p:nvPr>
            <p:ph type="sldImg"/>
          </p:nvPr>
        </p:nvSpPr>
        <p:spPr>
          <a:ln/>
        </p:spPr>
      </p:sp>
      <p:sp>
        <p:nvSpPr>
          <p:cNvPr id="9625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solidFill>
                  <a:srgbClr val="C00000"/>
                </a:solidFill>
                <a:latin typeface="Arial" panose="020B0604020202020204" pitchFamily="34" charset="0"/>
              </a:rPr>
              <a:t>From Ref 6672.0:</a:t>
            </a:r>
          </a:p>
          <a:p>
            <a:endParaRPr lang="en-US" altLang="en-US" b="1" dirty="0" smtClean="0">
              <a:latin typeface="Arial" panose="020B0604020202020204" pitchFamily="34" charset="0"/>
            </a:endParaRPr>
          </a:p>
          <a:p>
            <a:r>
              <a:rPr lang="en-US" altLang="en-US" b="1" dirty="0" smtClean="0">
                <a:latin typeface="Arial" panose="020B0604020202020204" pitchFamily="34" charset="0"/>
              </a:rPr>
              <a:t> “Change in Placement” is now an option on the </a:t>
            </a:r>
            <a:r>
              <a:rPr lang="en-US" altLang="en-US" b="1" i="1" dirty="0" smtClean="0">
                <a:latin typeface="Arial" panose="020B0604020202020204" pitchFamily="34" charset="0"/>
              </a:rPr>
              <a:t>Notification to Participate in an Individualized Education Program (IEP) Meeting </a:t>
            </a:r>
            <a:r>
              <a:rPr lang="en-US" altLang="en-US" b="1" dirty="0" smtClean="0">
                <a:latin typeface="Arial" panose="020B0604020202020204" pitchFamily="34" charset="0"/>
              </a:rPr>
              <a:t>form. It is listed under the Purpose of the Meeting section. If the IEP meeting has been scheduled to discuss a change in placement, the “Change in Placement” checkbox must be selected. </a:t>
            </a:r>
          </a:p>
          <a:p>
            <a:r>
              <a:rPr lang="en-US" altLang="en-US" b="1" dirty="0" smtClean="0">
                <a:latin typeface="Arial" panose="020B0604020202020204" pitchFamily="34" charset="0"/>
              </a:rPr>
              <a:t>	</a:t>
            </a:r>
          </a:p>
          <a:p>
            <a:r>
              <a:rPr lang="en-US" altLang="en-US" b="1" dirty="0" smtClean="0">
                <a:latin typeface="Arial" panose="020B0604020202020204" pitchFamily="34" charset="0"/>
              </a:rPr>
              <a:t>Remember that this notification goes out to the parent at least 10 days prior to the scheduled meeting. </a:t>
            </a:r>
          </a:p>
          <a:p>
            <a:endParaRPr lang="en-US" altLang="en-US" b="1" dirty="0" smtClean="0">
              <a:latin typeface="Arial" panose="020B0604020202020204" pitchFamily="34" charset="0"/>
            </a:endParaRPr>
          </a:p>
          <a:p>
            <a:r>
              <a:rPr lang="en-US" altLang="en-US" b="1" dirty="0" smtClean="0">
                <a:latin typeface="Arial" panose="020B0604020202020204" pitchFamily="34" charset="0"/>
              </a:rPr>
              <a:t>Note whether or not the parent will need any reasonable accommodations to access the IEP meeting or need an Oral Interpreter.. </a:t>
            </a:r>
          </a:p>
          <a:p>
            <a:endParaRPr lang="en-US" altLang="en-US" b="1" dirty="0" smtClean="0">
              <a:latin typeface="Arial" panose="020B0604020202020204" pitchFamily="34" charset="0"/>
            </a:endParaRPr>
          </a:p>
          <a:p>
            <a:r>
              <a:rPr lang="en-US" altLang="en-US" b="1" dirty="0" smtClean="0">
                <a:latin typeface="Arial" panose="020B0604020202020204" pitchFamily="34" charset="0"/>
              </a:rPr>
              <a:t>Scan an upload the signed IEP Notification to the applicable IEP in the Management. Document all applicable dates and correspondences</a:t>
            </a:r>
            <a:r>
              <a:rPr lang="en-US" altLang="en-US" dirty="0" smtClean="0">
                <a:latin typeface="Arial" panose="020B0604020202020204" pitchFamily="34" charset="0"/>
              </a:rPr>
              <a:t>. </a:t>
            </a:r>
          </a:p>
          <a:p>
            <a:endParaRPr lang="en-US" altLang="en-US" sz="1400" b="1" dirty="0" smtClean="0">
              <a:latin typeface="Arial" panose="020B0604020202020204" pitchFamily="34" charset="0"/>
            </a:endParaRPr>
          </a:p>
          <a:p>
            <a:r>
              <a:rPr lang="en-US" altLang="en-US" sz="1400" b="1" dirty="0" smtClean="0">
                <a:latin typeface="Arial" panose="020B0604020202020204" pitchFamily="34" charset="0"/>
              </a:rPr>
              <a:t>Let’s take a look at how to generate it on </a:t>
            </a:r>
            <a:r>
              <a:rPr lang="en-US" altLang="en-US" sz="1400" b="1" dirty="0" err="1" smtClean="0">
                <a:latin typeface="Arial" panose="020B0604020202020204" pitchFamily="34" charset="0"/>
              </a:rPr>
              <a:t>Wellige</a:t>
            </a:r>
            <a:r>
              <a:rPr lang="en-US" altLang="en-US" sz="1400" b="1" baseline="0" dirty="0" err="1" smtClean="0">
                <a:latin typeface="Arial" panose="020B0604020202020204" pitchFamily="34" charset="0"/>
              </a:rPr>
              <a:t>nt</a:t>
            </a:r>
            <a:r>
              <a:rPr lang="en-US" altLang="en-US" sz="1400" b="1" baseline="0" dirty="0" smtClean="0">
                <a:latin typeface="Arial" panose="020B0604020202020204" pitchFamily="34" charset="0"/>
              </a:rPr>
              <a:t> on the next few slides. </a:t>
            </a:r>
            <a:endParaRPr lang="en-US" altLang="en-US" sz="1400" b="1" dirty="0" smtClean="0">
              <a:latin typeface="Arial" panose="020B0604020202020204" pitchFamily="34" charset="0"/>
            </a:endParaRPr>
          </a:p>
        </p:txBody>
      </p:sp>
      <p:sp>
        <p:nvSpPr>
          <p:cNvPr id="9626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2B45C95-00DC-4165-A38B-2EC941DDEE8C}" type="slidenum">
              <a:rPr lang="en-US" altLang="en-US" smtClean="0"/>
              <a:pPr>
                <a:spcBef>
                  <a:spcPct val="0"/>
                </a:spcBef>
              </a:pPr>
              <a:t>68</a:t>
            </a:fld>
            <a:endParaRPr lang="en-US" altLang="en-US" smtClean="0"/>
          </a:p>
        </p:txBody>
      </p:sp>
    </p:spTree>
    <p:extLst>
      <p:ext uri="{BB962C8B-B14F-4D97-AF65-F5344CB8AC3E}">
        <p14:creationId xmlns:p14="http://schemas.microsoft.com/office/powerpoint/2010/main" val="228175497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ChangeArrowheads="1" noTextEdit="1"/>
          </p:cNvSpPr>
          <p:nvPr>
            <p:ph type="sldImg"/>
          </p:nvPr>
        </p:nvSpPr>
        <p:spPr>
          <a:ln/>
        </p:spPr>
      </p:sp>
      <p:sp>
        <p:nvSpPr>
          <p:cNvPr id="9830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(Refer</a:t>
            </a:r>
            <a:r>
              <a:rPr lang="en-US" altLang="en-US" baseline="0" dirty="0" smtClean="0">
                <a:latin typeface="Arial" panose="020B0604020202020204" pitchFamily="34" charset="0"/>
              </a:rPr>
              <a:t> to directions/reminders in text boxes.) </a:t>
            </a:r>
            <a:endParaRPr lang="en-US" altLang="en-US" dirty="0" smtClean="0">
              <a:latin typeface="Arial" panose="020B0604020202020204" pitchFamily="34" charset="0"/>
            </a:endParaRPr>
          </a:p>
        </p:txBody>
      </p:sp>
      <p:sp>
        <p:nvSpPr>
          <p:cNvPr id="9830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9F0F858-630A-4388-A836-41870E0ADD87}" type="slidenum">
              <a:rPr lang="en-US" altLang="en-US" smtClean="0"/>
              <a:pPr/>
              <a:t>69</a:t>
            </a:fld>
            <a:endParaRPr lang="en-US" altLang="en-US" smtClean="0"/>
          </a:p>
        </p:txBody>
      </p:sp>
    </p:spTree>
    <p:extLst>
      <p:ext uri="{BB962C8B-B14F-4D97-AF65-F5344CB8AC3E}">
        <p14:creationId xmlns:p14="http://schemas.microsoft.com/office/powerpoint/2010/main" val="556527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ChangeArrowheads="1" noTextEdit="1"/>
          </p:cNvSpPr>
          <p:nvPr>
            <p:ph type="sldImg"/>
          </p:nvPr>
        </p:nvSpPr>
        <p:spPr>
          <a:ln/>
        </p:spPr>
      </p:sp>
      <p:sp>
        <p:nvSpPr>
          <p:cNvPr id="10035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(Refer to text</a:t>
            </a:r>
            <a:r>
              <a:rPr lang="en-US" altLang="en-US" baseline="0" dirty="0" smtClean="0">
                <a:latin typeface="Arial" panose="020B0604020202020204" pitchFamily="34" charset="0"/>
              </a:rPr>
              <a:t> boxes.) </a:t>
            </a:r>
            <a:endParaRPr lang="en-US" altLang="en-US" dirty="0" smtClean="0">
              <a:latin typeface="Arial" panose="020B0604020202020204" pitchFamily="34" charset="0"/>
            </a:endParaRPr>
          </a:p>
        </p:txBody>
      </p:sp>
      <p:sp>
        <p:nvSpPr>
          <p:cNvPr id="10035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EBE1D42-D8C9-4F61-A488-C47018B6D8FD}" type="slidenum">
              <a:rPr lang="en-US" altLang="en-US" smtClean="0"/>
              <a:pPr/>
              <a:t>70</a:t>
            </a:fld>
            <a:endParaRPr lang="en-US" altLang="en-US" smtClean="0"/>
          </a:p>
        </p:txBody>
      </p:sp>
    </p:spTree>
    <p:extLst>
      <p:ext uri="{BB962C8B-B14F-4D97-AF65-F5344CB8AC3E}">
        <p14:creationId xmlns:p14="http://schemas.microsoft.com/office/powerpoint/2010/main" val="344799591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4063" indent="-290513">
              <a:spcBef>
                <a:spcPct val="30000"/>
              </a:spcBef>
              <a:defRPr sz="1200">
                <a:solidFill>
                  <a:schemeClr val="tx1"/>
                </a:solidFill>
                <a:latin typeface="Arial" panose="020B0604020202020204" pitchFamily="34" charset="0"/>
              </a:defRPr>
            </a:lvl2pPr>
            <a:lvl3pPr marL="1162050" indent="-231775">
              <a:spcBef>
                <a:spcPct val="30000"/>
              </a:spcBef>
              <a:defRPr sz="1200">
                <a:solidFill>
                  <a:schemeClr val="tx1"/>
                </a:solidFill>
                <a:latin typeface="Arial" panose="020B0604020202020204" pitchFamily="34" charset="0"/>
              </a:defRPr>
            </a:lvl3pPr>
            <a:lvl4pPr marL="1625600" indent="-231775">
              <a:spcBef>
                <a:spcPct val="30000"/>
              </a:spcBef>
              <a:defRPr sz="1200">
                <a:solidFill>
                  <a:schemeClr val="tx1"/>
                </a:solidFill>
                <a:latin typeface="Arial" panose="020B0604020202020204" pitchFamily="34" charset="0"/>
              </a:defRPr>
            </a:lvl4pPr>
            <a:lvl5pPr marL="2090738" indent="-231775">
              <a:spcBef>
                <a:spcPct val="30000"/>
              </a:spcBef>
              <a:defRPr sz="1200">
                <a:solidFill>
                  <a:schemeClr val="tx1"/>
                </a:solidFill>
                <a:latin typeface="Arial" panose="020B0604020202020204" pitchFamily="34" charset="0"/>
              </a:defRPr>
            </a:lvl5pPr>
            <a:lvl6pPr marL="2547938" indent="-231775" eaLnBrk="0" fontAlgn="base" hangingPunct="0">
              <a:spcBef>
                <a:spcPct val="30000"/>
              </a:spcBef>
              <a:spcAft>
                <a:spcPct val="0"/>
              </a:spcAft>
              <a:defRPr sz="1200">
                <a:solidFill>
                  <a:schemeClr val="tx1"/>
                </a:solidFill>
                <a:latin typeface="Arial" panose="020B0604020202020204" pitchFamily="34" charset="0"/>
              </a:defRPr>
            </a:lvl6pPr>
            <a:lvl7pPr marL="3005138" indent="-231775" eaLnBrk="0" fontAlgn="base" hangingPunct="0">
              <a:spcBef>
                <a:spcPct val="30000"/>
              </a:spcBef>
              <a:spcAft>
                <a:spcPct val="0"/>
              </a:spcAft>
              <a:defRPr sz="1200">
                <a:solidFill>
                  <a:schemeClr val="tx1"/>
                </a:solidFill>
                <a:latin typeface="Arial" panose="020B0604020202020204" pitchFamily="34" charset="0"/>
              </a:defRPr>
            </a:lvl7pPr>
            <a:lvl8pPr marL="3462338" indent="-231775" eaLnBrk="0" fontAlgn="base" hangingPunct="0">
              <a:spcBef>
                <a:spcPct val="30000"/>
              </a:spcBef>
              <a:spcAft>
                <a:spcPct val="0"/>
              </a:spcAft>
              <a:defRPr sz="1200">
                <a:solidFill>
                  <a:schemeClr val="tx1"/>
                </a:solidFill>
                <a:latin typeface="Arial" panose="020B0604020202020204" pitchFamily="34" charset="0"/>
              </a:defRPr>
            </a:lvl8pPr>
            <a:lvl9pPr marL="3919538" indent="-2317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291A821-9D8A-4F75-B31A-9199E21C44AE}" type="slidenum">
              <a:rPr lang="en-US" altLang="en-US" smtClean="0"/>
              <a:pPr>
                <a:spcBef>
                  <a:spcPct val="0"/>
                </a:spcBef>
              </a:pPr>
              <a:t>71</a:t>
            </a:fld>
            <a:endParaRPr lang="en-US" altLang="en-US" smtClean="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smtClean="0">
                <a:latin typeface="Arial" panose="020B0604020202020204" pitchFamily="34" charset="0"/>
              </a:rPr>
              <a:t>All three lines must be filled out completely.  If a parent does not respond the first time, an IEP can still be held, but only if you have sent out three notifications and documented them (Consult with Administrator on generating 3 Date Letter).</a:t>
            </a:r>
          </a:p>
        </p:txBody>
      </p:sp>
    </p:spTree>
    <p:extLst>
      <p:ext uri="{BB962C8B-B14F-4D97-AF65-F5344CB8AC3E}">
        <p14:creationId xmlns:p14="http://schemas.microsoft.com/office/powerpoint/2010/main" val="68698596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ChangeArrowheads="1" noTextEdit="1"/>
          </p:cNvSpPr>
          <p:nvPr>
            <p:ph type="sldImg"/>
          </p:nvPr>
        </p:nvSpPr>
        <p:spPr>
          <a:ln/>
        </p:spPr>
      </p:sp>
      <p:sp>
        <p:nvSpPr>
          <p:cNvPr id="10445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10445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2217FEA-5A91-43E0-877F-7F3170F77A8B}" type="slidenum">
              <a:rPr lang="en-US" altLang="en-US" smtClean="0"/>
              <a:pPr/>
              <a:t>73</a:t>
            </a:fld>
            <a:endParaRPr lang="en-US" altLang="en-US" smtClean="0"/>
          </a:p>
        </p:txBody>
      </p:sp>
    </p:spTree>
    <p:extLst>
      <p:ext uri="{BB962C8B-B14F-4D97-AF65-F5344CB8AC3E}">
        <p14:creationId xmlns:p14="http://schemas.microsoft.com/office/powerpoint/2010/main" val="129395281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ChangeArrowheads="1" noTextEdit="1"/>
          </p:cNvSpPr>
          <p:nvPr>
            <p:ph type="sldImg"/>
          </p:nvPr>
        </p:nvSpPr>
        <p:spPr>
          <a:ln/>
        </p:spPr>
      </p:sp>
      <p:sp>
        <p:nvSpPr>
          <p:cNvPr id="10649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10650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2F1F20D-3E6E-4699-A7B9-20ADB21F5CEA}" type="slidenum">
              <a:rPr lang="en-US" altLang="en-US" smtClean="0"/>
              <a:pPr/>
              <a:t>74</a:t>
            </a:fld>
            <a:endParaRPr lang="en-US" altLang="en-US" smtClean="0"/>
          </a:p>
        </p:txBody>
      </p:sp>
    </p:spTree>
    <p:extLst>
      <p:ext uri="{BB962C8B-B14F-4D97-AF65-F5344CB8AC3E}">
        <p14:creationId xmlns:p14="http://schemas.microsoft.com/office/powerpoint/2010/main" val="206822700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ChangeArrowheads="1" noTextEdit="1"/>
          </p:cNvSpPr>
          <p:nvPr>
            <p:ph type="sldImg"/>
          </p:nvPr>
        </p:nvSpPr>
        <p:spPr>
          <a:ln/>
        </p:spPr>
      </p:sp>
      <p:sp>
        <p:nvSpPr>
          <p:cNvPr id="10854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10854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DDBD0F1-E3FC-4C38-8C6E-F69BF52FEC2A}" type="slidenum">
              <a:rPr lang="en-US" altLang="en-US" smtClean="0"/>
              <a:pPr/>
              <a:t>75</a:t>
            </a:fld>
            <a:endParaRPr lang="en-US" altLang="en-US" smtClean="0"/>
          </a:p>
        </p:txBody>
      </p:sp>
    </p:spTree>
    <p:extLst>
      <p:ext uri="{BB962C8B-B14F-4D97-AF65-F5344CB8AC3E}">
        <p14:creationId xmlns:p14="http://schemas.microsoft.com/office/powerpoint/2010/main" val="201982439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ChangeArrowheads="1" noTextEdit="1"/>
          </p:cNvSpPr>
          <p:nvPr>
            <p:ph type="sldImg"/>
          </p:nvPr>
        </p:nvSpPr>
        <p:spPr>
          <a:ln/>
        </p:spPr>
      </p:sp>
      <p:sp>
        <p:nvSpPr>
          <p:cNvPr id="11059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11059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AA72A01-3DAE-4C11-AA76-F3AA2A180586}" type="slidenum">
              <a:rPr lang="en-US" altLang="en-US" smtClean="0"/>
              <a:pPr/>
              <a:t>76</a:t>
            </a:fld>
            <a:endParaRPr lang="en-US" altLang="en-US" smtClean="0"/>
          </a:p>
        </p:txBody>
      </p:sp>
    </p:spTree>
    <p:extLst>
      <p:ext uri="{BB962C8B-B14F-4D97-AF65-F5344CB8AC3E}">
        <p14:creationId xmlns:p14="http://schemas.microsoft.com/office/powerpoint/2010/main" val="156121625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3497842D-B49F-4738-9EF0-6BD894304C83}"/>
              </a:ext>
            </a:extLst>
          </p:cNvPr>
          <p:cNvSpPr>
            <a:spLocks noGrp="1" noRot="1" noChangeAspect="1" noTextEdit="1"/>
          </p:cNvSpPr>
          <p:nvPr>
            <p:ph type="sldImg"/>
          </p:nvPr>
        </p:nvSpPr>
        <p:spPr>
          <a:ln/>
        </p:spPr>
      </p:sp>
      <p:sp>
        <p:nvSpPr>
          <p:cNvPr id="53251" name="Notes Placeholder 2">
            <a:extLst>
              <a:ext uri="{FF2B5EF4-FFF2-40B4-BE49-F238E27FC236}">
                <a16:creationId xmlns:a16="http://schemas.microsoft.com/office/drawing/2014/main" id="{CA0A169A-06CE-430E-89C3-392583584A5F}"/>
              </a:ext>
            </a:extLst>
          </p:cNvPr>
          <p:cNvSpPr>
            <a:spLocks noGrp="1"/>
          </p:cNvSpPr>
          <p:nvPr>
            <p:ph type="body" idx="1"/>
          </p:nvPr>
        </p:nvSpPr>
        <p:spPr>
          <a:noFill/>
        </p:spPr>
        <p:txBody>
          <a:bodyPr/>
          <a:lstStyle/>
          <a:p>
            <a:endParaRPr lang="en-US" altLang="en-US">
              <a:latin typeface="Arial" panose="020B0604020202020204" pitchFamily="34" charset="0"/>
            </a:endParaRPr>
          </a:p>
        </p:txBody>
      </p:sp>
      <p:sp>
        <p:nvSpPr>
          <p:cNvPr id="53252" name="Slide Number Placeholder 3">
            <a:extLst>
              <a:ext uri="{FF2B5EF4-FFF2-40B4-BE49-F238E27FC236}">
                <a16:creationId xmlns:a16="http://schemas.microsoft.com/office/drawing/2014/main" id="{5BE44979-C8D9-4D20-B479-5A3385970930}"/>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1E9B0DE-B3D8-48D6-BCF4-E00D94F228CC}" type="slidenum">
              <a:rPr lang="en-US" altLang="en-US" smtClean="0"/>
              <a:pPr>
                <a:spcBef>
                  <a:spcPct val="0"/>
                </a:spcBef>
              </a:pPr>
              <a:t>77</a:t>
            </a:fld>
            <a:endParaRPr lang="en-US" altLang="en-US"/>
          </a:p>
        </p:txBody>
      </p:sp>
    </p:spTree>
    <p:extLst>
      <p:ext uri="{BB962C8B-B14F-4D97-AF65-F5344CB8AC3E}">
        <p14:creationId xmlns:p14="http://schemas.microsoft.com/office/powerpoint/2010/main" val="375092292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422F1E62-B55C-4B59-AD64-D0DCADDB6A67}"/>
              </a:ext>
            </a:extLst>
          </p:cNvPr>
          <p:cNvSpPr>
            <a:spLocks noGrp="1" noRot="1" noChangeAspect="1" noTextEdit="1"/>
          </p:cNvSpPr>
          <p:nvPr>
            <p:ph type="sldImg"/>
          </p:nvPr>
        </p:nvSpPr>
        <p:spPr>
          <a:ln/>
        </p:spPr>
      </p:sp>
      <p:sp>
        <p:nvSpPr>
          <p:cNvPr id="61443" name="Notes Placeholder 2">
            <a:extLst>
              <a:ext uri="{FF2B5EF4-FFF2-40B4-BE49-F238E27FC236}">
                <a16:creationId xmlns:a16="http://schemas.microsoft.com/office/drawing/2014/main" id="{042F0F9D-A10E-42AE-8925-79CAB4EE49FE}"/>
              </a:ext>
            </a:extLst>
          </p:cNvPr>
          <p:cNvSpPr>
            <a:spLocks noGrp="1"/>
          </p:cNvSpPr>
          <p:nvPr>
            <p:ph type="body" idx="1"/>
          </p:nvPr>
        </p:nvSpPr>
        <p:spPr>
          <a:noFill/>
        </p:spPr>
        <p:txBody>
          <a:bodyPr/>
          <a:lstStyle/>
          <a:p>
            <a:r>
              <a:rPr lang="en-US" altLang="en-US" b="1" dirty="0" smtClean="0">
                <a:latin typeface="Arial" panose="020B0604020202020204" pitchFamily="34" charset="0"/>
              </a:rPr>
              <a:t>(Please refer audience to the sample</a:t>
            </a:r>
            <a:r>
              <a:rPr lang="en-US" altLang="en-US" b="1" baseline="0" dirty="0" smtClean="0">
                <a:latin typeface="Arial" panose="020B0604020202020204" pitchFamily="34" charset="0"/>
              </a:rPr>
              <a:t> IEP document that is in their packets. )</a:t>
            </a:r>
          </a:p>
          <a:p>
            <a:endParaRPr lang="en-US" altLang="en-US" b="1" baseline="0" dirty="0" smtClean="0">
              <a:latin typeface="Arial" panose="020B0604020202020204" pitchFamily="34" charset="0"/>
            </a:endParaRPr>
          </a:p>
          <a:p>
            <a:endParaRPr lang="en-US" sz="1200" b="0" i="0" u="none" strike="noStrike" kern="1200" baseline="0" dirty="0" smtClean="0">
              <a:solidFill>
                <a:schemeClr val="tx1"/>
              </a:solidFill>
              <a:latin typeface="Arial" charset="0"/>
              <a:ea typeface="+mn-ea"/>
              <a:cs typeface="+mn-cs"/>
            </a:endParaRPr>
          </a:p>
          <a:p>
            <a:r>
              <a:rPr lang="en-US" sz="1200" b="1" i="0" u="none" strike="noStrike" kern="1200" baseline="0" dirty="0" smtClean="0">
                <a:solidFill>
                  <a:schemeClr val="tx1"/>
                </a:solidFill>
                <a:latin typeface="Arial" charset="0"/>
                <a:ea typeface="+mn-ea"/>
                <a:cs typeface="+mn-cs"/>
              </a:rPr>
              <a:t>Content of the IEP </a:t>
            </a:r>
            <a:endParaRPr lang="en-US" sz="1200" b="0" i="0" u="none" strike="noStrike" kern="1200" baseline="0" dirty="0" smtClean="0">
              <a:solidFill>
                <a:schemeClr val="tx1"/>
              </a:solidFill>
              <a:latin typeface="Arial" charset="0"/>
              <a:ea typeface="+mn-ea"/>
              <a:cs typeface="+mn-cs"/>
            </a:endParaRPr>
          </a:p>
          <a:p>
            <a:r>
              <a:rPr lang="en-US" sz="1200" b="0" i="0" u="none" strike="noStrike" kern="1200" baseline="0" dirty="0" smtClean="0">
                <a:solidFill>
                  <a:schemeClr val="tx1"/>
                </a:solidFill>
                <a:latin typeface="Arial" charset="0"/>
                <a:ea typeface="+mn-ea"/>
                <a:cs typeface="+mn-cs"/>
              </a:rPr>
              <a:t>Assessment or evaluation information for a child with a disability must identify each of the child's educational needs that result from the disability, provide baseline information and describe how the disability affects the child’s participation and progress in the general education curriculum (or for preschool children, appropriate activities). Utilizing baseline data established in the present levels of academic achievement and functional performance the IEP team must develop measurable annual goals, including academic and functional goals that meet the child’s needs and enable the child to be involved in and make progress in the general education curriculum. The special education, related services, supplementary aids and services, program modifications, and supports for school personnel described in the IEP must reflect the child's needs in order to ensure he or she receives educational benefit. </a:t>
            </a:r>
            <a:endParaRPr lang="en-US" altLang="en-US" b="1" dirty="0">
              <a:latin typeface="Arial" panose="020B0604020202020204" pitchFamily="34" charset="0"/>
            </a:endParaRPr>
          </a:p>
        </p:txBody>
      </p:sp>
      <p:sp>
        <p:nvSpPr>
          <p:cNvPr id="61444" name="Slide Number Placeholder 3">
            <a:extLst>
              <a:ext uri="{FF2B5EF4-FFF2-40B4-BE49-F238E27FC236}">
                <a16:creationId xmlns:a16="http://schemas.microsoft.com/office/drawing/2014/main" id="{DC67068D-A514-4A3E-ADEC-E240F119A663}"/>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671727A-634E-4116-A0A8-CE045474D9F7}" type="slidenum">
              <a:rPr lang="en-US" altLang="en-US" smtClean="0"/>
              <a:pPr>
                <a:spcBef>
                  <a:spcPct val="0"/>
                </a:spcBef>
              </a:pPr>
              <a:t>78</a:t>
            </a:fld>
            <a:endParaRPr lang="en-US" altLang="en-US"/>
          </a:p>
        </p:txBody>
      </p:sp>
    </p:spTree>
    <p:extLst>
      <p:ext uri="{BB962C8B-B14F-4D97-AF65-F5344CB8AC3E}">
        <p14:creationId xmlns:p14="http://schemas.microsoft.com/office/powerpoint/2010/main" val="2045944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an icon is clicked, there is a “Policy” document</a:t>
            </a:r>
            <a:r>
              <a:rPr lang="en-US" baseline="0" dirty="0" smtClean="0"/>
              <a:t> highlighted with a </a:t>
            </a:r>
            <a:r>
              <a:rPr lang="en-US" b="1" baseline="0" dirty="0" smtClean="0">
                <a:solidFill>
                  <a:srgbClr val="FF0000"/>
                </a:solidFill>
              </a:rPr>
              <a:t>RED ARROW.  This is the DISTRICT POLICY which outlines procedures for school staff to follow. </a:t>
            </a:r>
          </a:p>
          <a:p>
            <a:r>
              <a:rPr lang="en-US" b="0" baseline="0" dirty="0" smtClean="0">
                <a:solidFill>
                  <a:srgbClr val="FF0000"/>
                </a:solidFill>
              </a:rPr>
              <a:t>Under the policy document, there are applicable publications that support the section.  These publications may be listed in more than one section as applicable. </a:t>
            </a:r>
          </a:p>
          <a:p>
            <a:r>
              <a:rPr lang="en-US" b="0" baseline="0" dirty="0" smtClean="0">
                <a:solidFill>
                  <a:srgbClr val="FF0000"/>
                </a:solidFill>
              </a:rPr>
              <a:t>These policy documents are public. </a:t>
            </a:r>
            <a:endParaRPr lang="en-US" b="0" dirty="0">
              <a:solidFill>
                <a:srgbClr val="FF0000"/>
              </a:solidFill>
            </a:endParaRPr>
          </a:p>
        </p:txBody>
      </p:sp>
      <p:sp>
        <p:nvSpPr>
          <p:cNvPr id="4" name="Slide Number Placeholder 3"/>
          <p:cNvSpPr>
            <a:spLocks noGrp="1"/>
          </p:cNvSpPr>
          <p:nvPr>
            <p:ph type="sldNum" sz="quarter" idx="10"/>
          </p:nvPr>
        </p:nvSpPr>
        <p:spPr/>
        <p:txBody>
          <a:bodyPr/>
          <a:lstStyle/>
          <a:p>
            <a:pPr>
              <a:defRPr/>
            </a:pPr>
            <a:fld id="{455A0468-7C00-482D-AD40-FCBC53BA7A8F}" type="slidenum">
              <a:rPr lang="en-US" smtClean="0"/>
              <a:pPr>
                <a:defRPr/>
              </a:pPr>
              <a:t>8</a:t>
            </a:fld>
            <a:endParaRPr lang="en-US"/>
          </a:p>
        </p:txBody>
      </p:sp>
    </p:spTree>
    <p:extLst>
      <p:ext uri="{BB962C8B-B14F-4D97-AF65-F5344CB8AC3E}">
        <p14:creationId xmlns:p14="http://schemas.microsoft.com/office/powerpoint/2010/main" val="231516460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(Speak</a:t>
            </a:r>
            <a:r>
              <a:rPr lang="en-US" baseline="0" dirty="0" smtClean="0"/>
              <a:t> to the slide- Ensure participants have taken out their sample IEP handout and are ready to proceed through the various sections). </a:t>
            </a:r>
            <a:endParaRPr lang="en-US" dirty="0"/>
          </a:p>
        </p:txBody>
      </p:sp>
      <p:sp>
        <p:nvSpPr>
          <p:cNvPr id="4" name="Slide Number Placeholder 3"/>
          <p:cNvSpPr>
            <a:spLocks noGrp="1"/>
          </p:cNvSpPr>
          <p:nvPr>
            <p:ph type="sldNum" sz="quarter" idx="10"/>
          </p:nvPr>
        </p:nvSpPr>
        <p:spPr/>
        <p:txBody>
          <a:bodyPr/>
          <a:lstStyle/>
          <a:p>
            <a:pPr>
              <a:defRPr/>
            </a:pPr>
            <a:fld id="{455A0468-7C00-482D-AD40-FCBC53BA7A8F}" type="slidenum">
              <a:rPr lang="en-US" smtClean="0"/>
              <a:pPr>
                <a:defRPr/>
              </a:pPr>
              <a:t>79</a:t>
            </a:fld>
            <a:endParaRPr lang="en-US"/>
          </a:p>
        </p:txBody>
      </p:sp>
    </p:spTree>
    <p:extLst>
      <p:ext uri="{BB962C8B-B14F-4D97-AF65-F5344CB8AC3E}">
        <p14:creationId xmlns:p14="http://schemas.microsoft.com/office/powerpoint/2010/main" val="341164491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10F675D7-44A1-40C0-B433-3DE50FB80742}"/>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946E09B-93A0-4098-98DB-2CB0577B1A00}" type="slidenum">
              <a:rPr lang="en-US" altLang="en-US" smtClean="0"/>
              <a:pPr>
                <a:spcBef>
                  <a:spcPct val="0"/>
                </a:spcBef>
              </a:pPr>
              <a:t>80</a:t>
            </a:fld>
            <a:endParaRPr lang="en-US" altLang="en-US"/>
          </a:p>
        </p:txBody>
      </p:sp>
      <p:sp>
        <p:nvSpPr>
          <p:cNvPr id="63491" name="Rectangle 2">
            <a:extLst>
              <a:ext uri="{FF2B5EF4-FFF2-40B4-BE49-F238E27FC236}">
                <a16:creationId xmlns:a16="http://schemas.microsoft.com/office/drawing/2014/main" id="{8DC8B1E2-E997-447A-81EF-626E1B77CFEA}"/>
              </a:ext>
            </a:extLst>
          </p:cNvPr>
          <p:cNvSpPr>
            <a:spLocks noGrp="1" noRot="1" noChangeAspect="1" noChangeArrowheads="1" noTextEdit="1"/>
          </p:cNvSpPr>
          <p:nvPr>
            <p:ph type="sldImg"/>
          </p:nvPr>
        </p:nvSpPr>
        <p:spPr>
          <a:ln/>
        </p:spPr>
      </p:sp>
      <p:sp>
        <p:nvSpPr>
          <p:cNvPr id="63492" name="Rectangle 3">
            <a:extLst>
              <a:ext uri="{FF2B5EF4-FFF2-40B4-BE49-F238E27FC236}">
                <a16:creationId xmlns:a16="http://schemas.microsoft.com/office/drawing/2014/main" id="{8882B8A3-47D8-419B-9E89-AAEE05275048}"/>
              </a:ext>
            </a:extLst>
          </p:cNvPr>
          <p:cNvSpPr>
            <a:spLocks noGrp="1" noChangeArrowheads="1"/>
          </p:cNvSpPr>
          <p:nvPr>
            <p:ph type="body" idx="1"/>
          </p:nvPr>
        </p:nvSpPr>
        <p:spPr>
          <a:noFill/>
        </p:spPr>
        <p:txBody>
          <a:bodyPr/>
          <a:lstStyle/>
          <a:p>
            <a:pPr eaLnBrk="1" hangingPunct="1">
              <a:buFontTx/>
              <a:buChar char="•"/>
            </a:pPr>
            <a:r>
              <a:rPr lang="en-US" altLang="en-US" b="1" i="1">
                <a:latin typeface="Arial" panose="020B0604020202020204" pitchFamily="34" charset="0"/>
              </a:rPr>
              <a:t>PRESENTERS SHOULD REFER TO SAMPLE IEP DOCUMENT IN NEW TEACHER HANDOUTS. </a:t>
            </a:r>
          </a:p>
          <a:p>
            <a:pPr eaLnBrk="1" hangingPunct="1">
              <a:buFontTx/>
              <a:buChar char="•"/>
            </a:pPr>
            <a:r>
              <a:rPr lang="en-US" altLang="en-US">
                <a:latin typeface="Arial" panose="020B0604020202020204" pitchFamily="34" charset="0"/>
              </a:rPr>
              <a:t>Pertinent dates</a:t>
            </a:r>
          </a:p>
          <a:p>
            <a:pPr lvl="1" eaLnBrk="1" hangingPunct="1">
              <a:buFontTx/>
              <a:buChar char="•"/>
            </a:pPr>
            <a:r>
              <a:rPr lang="en-US" altLang="en-US">
                <a:latin typeface="Arial" panose="020B0604020202020204" pitchFamily="34" charset="0"/>
              </a:rPr>
              <a:t>Verify all information in this section for correctness</a:t>
            </a:r>
          </a:p>
          <a:p>
            <a:pPr lvl="1" eaLnBrk="1" hangingPunct="1">
              <a:buFontTx/>
              <a:buChar char="•"/>
            </a:pPr>
            <a:r>
              <a:rPr lang="en-US" altLang="en-US">
                <a:latin typeface="Arial" panose="020B0604020202020204" pitchFamily="34" charset="0"/>
              </a:rPr>
              <a:t>Only one initial IEP date</a:t>
            </a:r>
          </a:p>
          <a:p>
            <a:pPr lvl="1" eaLnBrk="1" hangingPunct="1">
              <a:buFontTx/>
              <a:buChar char="•"/>
            </a:pPr>
            <a:r>
              <a:rPr lang="en-US" altLang="en-US">
                <a:latin typeface="Arial" panose="020B0604020202020204" pitchFamily="34" charset="0"/>
              </a:rPr>
              <a:t>Annual date is one calendar year from the present meeting date; 3-year date is three calendar years from the initial or last 3-year date; these two dates may be out of sync</a:t>
            </a:r>
          </a:p>
          <a:p>
            <a:pPr lvl="1" eaLnBrk="1" hangingPunct="1">
              <a:buFontTx/>
              <a:buChar char="•"/>
            </a:pPr>
            <a:r>
              <a:rPr lang="en-US" altLang="en-US">
                <a:latin typeface="Arial" panose="020B0604020202020204" pitchFamily="34" charset="0"/>
              </a:rPr>
              <a:t>Can hold IEP earlier, never later</a:t>
            </a:r>
          </a:p>
          <a:p>
            <a:pPr lvl="1" eaLnBrk="1" hangingPunct="1">
              <a:buFontTx/>
              <a:buChar char="•"/>
            </a:pPr>
            <a:endParaRPr lang="en-US" altLang="en-US">
              <a:latin typeface="Arial" panose="020B0604020202020204" pitchFamily="34" charset="0"/>
            </a:endParaRPr>
          </a:p>
          <a:p>
            <a:pPr eaLnBrk="1" hangingPunct="1">
              <a:buFontTx/>
              <a:buChar char="•"/>
            </a:pPr>
            <a:r>
              <a:rPr lang="en-US" altLang="en-US">
                <a:latin typeface="Arial" panose="020B0604020202020204" pitchFamily="34" charset="0"/>
              </a:rPr>
              <a:t>Type of meeting</a:t>
            </a:r>
          </a:p>
          <a:p>
            <a:pPr lvl="1" eaLnBrk="1" hangingPunct="1">
              <a:buFontTx/>
              <a:buChar char="•"/>
            </a:pPr>
            <a:r>
              <a:rPr lang="en-US" altLang="en-US">
                <a:latin typeface="Arial" panose="020B0604020202020204" pitchFamily="34" charset="0"/>
              </a:rPr>
              <a:t>Only one box can be checked</a:t>
            </a:r>
          </a:p>
          <a:p>
            <a:pPr lvl="1" eaLnBrk="1" hangingPunct="1">
              <a:buFontTx/>
              <a:buChar char="•"/>
            </a:pPr>
            <a:r>
              <a:rPr lang="en-US" altLang="en-US">
                <a:latin typeface="Arial" panose="020B0604020202020204" pitchFamily="34" charset="0"/>
              </a:rPr>
              <a:t>Amendment – generate new IEP; use page 1 and other pages as needed; do not change annual or 3-year dates; amend to the date of the base IEP</a:t>
            </a:r>
          </a:p>
          <a:p>
            <a:pPr lvl="1" eaLnBrk="1" hangingPunct="1">
              <a:buFontTx/>
              <a:buChar char="•"/>
            </a:pPr>
            <a:r>
              <a:rPr lang="en-US" altLang="en-US">
                <a:latin typeface="Arial" panose="020B0604020202020204" pitchFamily="34" charset="0"/>
              </a:rPr>
              <a:t>Reconvene – continuation of an IEP meeting which had to end before it could be completed (time constraints); do not close and lock this IEP since the meeting has not been completed yet</a:t>
            </a:r>
          </a:p>
          <a:p>
            <a:pPr lvl="1" eaLnBrk="1" hangingPunct="1">
              <a:buFontTx/>
              <a:buChar char="•"/>
            </a:pPr>
            <a:endParaRPr lang="en-US" altLang="en-US">
              <a:latin typeface="Arial" panose="020B0604020202020204" pitchFamily="34" charset="0"/>
            </a:endParaRPr>
          </a:p>
          <a:p>
            <a:pPr eaLnBrk="1" hangingPunct="1"/>
            <a:r>
              <a:rPr lang="en-US" altLang="en-US">
                <a:latin typeface="Arial" panose="020B0604020202020204" pitchFamily="34" charset="0"/>
              </a:rPr>
              <a:t>MAKE SURE TO INCLUDE NEW IEP TEAM REQUIREMENTS _ 6672.0 Publication </a:t>
            </a:r>
          </a:p>
          <a:p>
            <a:pPr eaLnBrk="1" hangingPunct="1"/>
            <a:r>
              <a:rPr lang="en-US" altLang="en-US">
                <a:latin typeface="Arial" panose="020B0604020202020204" pitchFamily="34" charset="0"/>
              </a:rPr>
              <a:t>Reasons for a RECESS – add separate slide </a:t>
            </a:r>
          </a:p>
        </p:txBody>
      </p:sp>
    </p:spTree>
    <p:extLst>
      <p:ext uri="{BB962C8B-B14F-4D97-AF65-F5344CB8AC3E}">
        <p14:creationId xmlns:p14="http://schemas.microsoft.com/office/powerpoint/2010/main" val="269481493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3FC50E4A-0C4A-4D29-AA02-825916970D52}"/>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FA616EC-2891-4367-967F-9CFA62E2564E}" type="slidenum">
              <a:rPr lang="en-US" altLang="en-US" smtClean="0"/>
              <a:pPr>
                <a:spcBef>
                  <a:spcPct val="0"/>
                </a:spcBef>
              </a:pPr>
              <a:t>81</a:t>
            </a:fld>
            <a:endParaRPr lang="en-US" altLang="en-US"/>
          </a:p>
        </p:txBody>
      </p:sp>
      <p:sp>
        <p:nvSpPr>
          <p:cNvPr id="71683" name="Rectangle 2">
            <a:extLst>
              <a:ext uri="{FF2B5EF4-FFF2-40B4-BE49-F238E27FC236}">
                <a16:creationId xmlns:a16="http://schemas.microsoft.com/office/drawing/2014/main" id="{5AFEAE09-0EF1-4081-9BBF-C96FFA519278}"/>
              </a:ext>
            </a:extLst>
          </p:cNvPr>
          <p:cNvSpPr>
            <a:spLocks noGrp="1" noRot="1" noChangeAspect="1" noChangeArrowheads="1" noTextEdit="1"/>
          </p:cNvSpPr>
          <p:nvPr>
            <p:ph type="sldImg"/>
          </p:nvPr>
        </p:nvSpPr>
        <p:spPr>
          <a:ln/>
        </p:spPr>
      </p:sp>
      <p:sp>
        <p:nvSpPr>
          <p:cNvPr id="71684" name="Rectangle 3">
            <a:extLst>
              <a:ext uri="{FF2B5EF4-FFF2-40B4-BE49-F238E27FC236}">
                <a16:creationId xmlns:a16="http://schemas.microsoft.com/office/drawing/2014/main" id="{01D36B4E-9E39-4212-9FD3-785A8C5CD521}"/>
              </a:ext>
            </a:extLst>
          </p:cNvPr>
          <p:cNvSpPr>
            <a:spLocks noGrp="1" noChangeArrowheads="1"/>
          </p:cNvSpPr>
          <p:nvPr>
            <p:ph type="body" idx="1"/>
          </p:nvPr>
        </p:nvSpPr>
        <p:spPr>
          <a:noFill/>
        </p:spPr>
        <p:txBody>
          <a:bodyPr/>
          <a:lstStyle/>
          <a:p>
            <a:pPr eaLnBrk="1" hangingPunct="1">
              <a:buFontTx/>
              <a:buChar char="•"/>
            </a:pPr>
            <a:r>
              <a:rPr lang="en-US" altLang="en-US" dirty="0">
                <a:latin typeface="Arial" panose="020B0604020202020204" pitchFamily="34" charset="0"/>
              </a:rPr>
              <a:t>Verify all information, especially school of residence and school of attendance</a:t>
            </a:r>
          </a:p>
          <a:p>
            <a:pPr eaLnBrk="1" hangingPunct="1">
              <a:buFontTx/>
              <a:buChar char="•"/>
            </a:pPr>
            <a:r>
              <a:rPr lang="en-US" altLang="en-US" dirty="0">
                <a:latin typeface="Arial" panose="020B0604020202020204" pitchFamily="34" charset="0"/>
              </a:rPr>
              <a:t>Most fields are auto-populated from student information system. Please ensure accuracy of address and parent contact information. </a:t>
            </a:r>
          </a:p>
          <a:p>
            <a:pPr eaLnBrk="1" hangingPunct="1">
              <a:buFontTx/>
              <a:buChar char="•"/>
            </a:pPr>
            <a:endParaRPr lang="en-US" altLang="en-US" dirty="0">
              <a:latin typeface="Arial" panose="020B0604020202020204" pitchFamily="34" charset="0"/>
            </a:endParaRPr>
          </a:p>
          <a:p>
            <a:pPr eaLnBrk="1" hangingPunct="1">
              <a:buFontTx/>
              <a:buChar char="•"/>
            </a:pPr>
            <a:r>
              <a:rPr lang="en-US" altLang="en-US" dirty="0">
                <a:latin typeface="Arial" panose="020B0604020202020204" pitchFamily="34" charset="0"/>
              </a:rPr>
              <a:t>Out-of-Home placement</a:t>
            </a:r>
          </a:p>
          <a:p>
            <a:pPr lvl="1" eaLnBrk="1" hangingPunct="1">
              <a:buFontTx/>
              <a:buChar char="•"/>
            </a:pPr>
            <a:r>
              <a:rPr lang="en-US" altLang="en-US" dirty="0">
                <a:latin typeface="Arial" panose="020B0604020202020204" pitchFamily="34" charset="0"/>
              </a:rPr>
              <a:t>Need to investigate who has educational rights to represent the student in an IEP meeting</a:t>
            </a:r>
          </a:p>
          <a:p>
            <a:pPr lvl="1" eaLnBrk="1" hangingPunct="1">
              <a:buFontTx/>
              <a:buChar char="•"/>
            </a:pPr>
            <a:r>
              <a:rPr lang="en-US" altLang="en-US" dirty="0">
                <a:latin typeface="Arial" panose="020B0604020202020204" pitchFamily="34" charset="0"/>
              </a:rPr>
              <a:t>May need a surrogate parent</a:t>
            </a:r>
          </a:p>
          <a:p>
            <a:pPr lvl="1" eaLnBrk="1" hangingPunct="1">
              <a:buFontTx/>
              <a:buChar char="•"/>
            </a:pPr>
            <a:r>
              <a:rPr lang="en-US" altLang="en-US" dirty="0">
                <a:latin typeface="Arial" panose="020B0604020202020204" pitchFamily="34" charset="0"/>
              </a:rPr>
              <a:t>Surrogate parent – represents the student at the IEP meeting when child is living in an LCI, FFH, or when parent cannot be located; trained by the </a:t>
            </a:r>
            <a:r>
              <a:rPr lang="en-US" altLang="en-US" dirty="0" smtClean="0">
                <a:latin typeface="Arial" panose="020B0604020202020204" pitchFamily="34" charset="0"/>
              </a:rPr>
              <a:t>District</a:t>
            </a:r>
          </a:p>
          <a:p>
            <a:pPr lvl="1" eaLnBrk="1" hangingPunct="1">
              <a:buFontTx/>
              <a:buChar char="•"/>
            </a:pPr>
            <a:r>
              <a:rPr lang="en-US" altLang="en-US" dirty="0" smtClean="0">
                <a:latin typeface="Arial" panose="020B0604020202020204" pitchFamily="34" charset="0"/>
              </a:rPr>
              <a:t>Homeless</a:t>
            </a:r>
            <a:r>
              <a:rPr lang="en-US" altLang="en-US" baseline="0" dirty="0" smtClean="0">
                <a:latin typeface="Arial" panose="020B0604020202020204" pitchFamily="34" charset="0"/>
              </a:rPr>
              <a:t> students- See BUL 1570. 2</a:t>
            </a:r>
            <a:endParaRPr lang="en-US" altLang="en-US" dirty="0">
              <a:latin typeface="Arial" panose="020B0604020202020204" pitchFamily="34" charset="0"/>
            </a:endParaRPr>
          </a:p>
          <a:p>
            <a:pPr eaLnBrk="1" hangingPunct="1">
              <a:buFontTx/>
              <a:buChar char="•"/>
            </a:pPr>
            <a:r>
              <a:rPr lang="en-US" altLang="en-US" dirty="0">
                <a:latin typeface="Arial" panose="020B0604020202020204" pitchFamily="34" charset="0"/>
              </a:rPr>
              <a:t>Be sure to answer all of the questions at the bottom of this section</a:t>
            </a:r>
          </a:p>
          <a:p>
            <a:pPr eaLnBrk="1" hangingPunct="1">
              <a:buFontTx/>
              <a:buChar char="•"/>
            </a:pPr>
            <a:endParaRPr lang="en-US" altLang="en-US" dirty="0">
              <a:latin typeface="Arial" panose="020B0604020202020204" pitchFamily="34" charset="0"/>
            </a:endParaRPr>
          </a:p>
          <a:p>
            <a:pPr eaLnBrk="1" hangingPunct="1">
              <a:buFontTx/>
              <a:buChar char="•"/>
            </a:pPr>
            <a:r>
              <a:rPr lang="en-US" altLang="en-US" dirty="0">
                <a:latin typeface="Arial" panose="020B0604020202020204" pitchFamily="34" charset="0"/>
              </a:rPr>
              <a:t> Indicate Location of Psych/Cum files (Your Special Education ESC) </a:t>
            </a: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81878048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id="{7CEA8F52-0BC6-474A-B674-147F04828E77}"/>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1CAACB8-B146-4791-9393-1F5BCFCB2B0D}" type="slidenum">
              <a:rPr lang="en-US" altLang="en-US" smtClean="0"/>
              <a:pPr>
                <a:spcBef>
                  <a:spcPct val="0"/>
                </a:spcBef>
              </a:pPr>
              <a:t>82</a:t>
            </a:fld>
            <a:endParaRPr lang="en-US" altLang="en-US"/>
          </a:p>
        </p:txBody>
      </p:sp>
      <p:sp>
        <p:nvSpPr>
          <p:cNvPr id="81923" name="Rectangle 2">
            <a:extLst>
              <a:ext uri="{FF2B5EF4-FFF2-40B4-BE49-F238E27FC236}">
                <a16:creationId xmlns:a16="http://schemas.microsoft.com/office/drawing/2014/main" id="{68FD3913-AA33-4E04-9200-914EB964FD1B}"/>
              </a:ext>
            </a:extLst>
          </p:cNvPr>
          <p:cNvSpPr>
            <a:spLocks noGrp="1" noRot="1" noChangeAspect="1" noChangeArrowheads="1" noTextEdit="1"/>
          </p:cNvSpPr>
          <p:nvPr>
            <p:ph type="sldImg"/>
          </p:nvPr>
        </p:nvSpPr>
        <p:spPr>
          <a:ln/>
        </p:spPr>
      </p:sp>
      <p:sp>
        <p:nvSpPr>
          <p:cNvPr id="81924" name="Rectangle 3">
            <a:extLst>
              <a:ext uri="{FF2B5EF4-FFF2-40B4-BE49-F238E27FC236}">
                <a16:creationId xmlns:a16="http://schemas.microsoft.com/office/drawing/2014/main" id="{30B3E7EF-2318-4C28-B9FD-AB3CBA69527F}"/>
              </a:ext>
            </a:extLst>
          </p:cNvPr>
          <p:cNvSpPr>
            <a:spLocks noGrp="1" noChangeArrowheads="1"/>
          </p:cNvSpPr>
          <p:nvPr>
            <p:ph type="body" idx="1"/>
          </p:nvPr>
        </p:nvSpPr>
        <p:spPr>
          <a:noFill/>
        </p:spPr>
        <p:txBody>
          <a:bodyPr/>
          <a:lstStyle/>
          <a:p>
            <a:pPr eaLnBrk="1" hangingPunct="1">
              <a:buFontTx/>
              <a:buChar char="•"/>
            </a:pPr>
            <a:r>
              <a:rPr lang="en-US" altLang="en-US" b="1" dirty="0" smtClean="0">
                <a:latin typeface="Arial" panose="020B0604020202020204" pitchFamily="34" charset="0"/>
              </a:rPr>
              <a:t>Language classification and</a:t>
            </a:r>
            <a:r>
              <a:rPr lang="en-US" altLang="en-US" b="1" baseline="0" dirty="0" smtClean="0">
                <a:latin typeface="Arial" panose="020B0604020202020204" pitchFamily="34" charset="0"/>
              </a:rPr>
              <a:t> parent notification information prepopulates in this section and is </a:t>
            </a:r>
            <a:r>
              <a:rPr lang="en-US" altLang="en-US" b="1" dirty="0" smtClean="0">
                <a:latin typeface="Arial" panose="020B0604020202020204" pitchFamily="34" charset="0"/>
              </a:rPr>
              <a:t>pulled from </a:t>
            </a:r>
            <a:r>
              <a:rPr lang="en-US" altLang="en-US" b="1" dirty="0" err="1" smtClean="0">
                <a:latin typeface="Arial" panose="020B0604020202020204" pitchFamily="34" charset="0"/>
              </a:rPr>
              <a:t>MiSiS</a:t>
            </a:r>
            <a:endParaRPr lang="en-US" altLang="en-US" b="1" dirty="0" smtClean="0">
              <a:latin typeface="Arial" panose="020B0604020202020204" pitchFamily="34" charset="0"/>
            </a:endParaRPr>
          </a:p>
          <a:p>
            <a:pPr eaLnBrk="1" hangingPunct="1">
              <a:buFontTx/>
              <a:buChar char="•"/>
            </a:pPr>
            <a:r>
              <a:rPr lang="en-US" altLang="en-US" b="1" dirty="0" smtClean="0">
                <a:latin typeface="Arial" panose="020B0604020202020204" pitchFamily="34" charset="0"/>
              </a:rPr>
              <a:t>Non-Connected Schools (i.e. Charter Schools and Non-Public Schools) without </a:t>
            </a:r>
            <a:r>
              <a:rPr lang="en-US" altLang="en-US" b="1" dirty="0" err="1" smtClean="0">
                <a:latin typeface="Arial" panose="020B0604020202020204" pitchFamily="34" charset="0"/>
              </a:rPr>
              <a:t>MiSIS</a:t>
            </a:r>
            <a:r>
              <a:rPr lang="en-US" altLang="en-US" b="1" dirty="0" smtClean="0">
                <a:latin typeface="Arial" panose="020B0604020202020204" pitchFamily="34" charset="0"/>
              </a:rPr>
              <a:t> access will have to verify information with student records</a:t>
            </a:r>
          </a:p>
          <a:p>
            <a:pPr eaLnBrk="1" hangingPunct="1">
              <a:buFontTx/>
              <a:buChar char="•"/>
            </a:pPr>
            <a:r>
              <a:rPr lang="en-US" altLang="en-US" b="1" dirty="0" smtClean="0">
                <a:latin typeface="Arial" panose="020B0604020202020204" pitchFamily="34" charset="0"/>
              </a:rPr>
              <a:t>See BUL-6266.0 for Long Term English Learner guidelines for students in grades 6-12</a:t>
            </a: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08919584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B8FB7D08-46C3-4179-A3EE-4C1B54D320E4}"/>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78F94A8-003A-4770-A377-3B6464EB0761}" type="slidenum">
              <a:rPr lang="en-US" altLang="en-US" smtClean="0"/>
              <a:pPr>
                <a:spcBef>
                  <a:spcPct val="0"/>
                </a:spcBef>
              </a:pPr>
              <a:t>83</a:t>
            </a:fld>
            <a:endParaRPr lang="en-US" altLang="en-US"/>
          </a:p>
        </p:txBody>
      </p:sp>
      <p:sp>
        <p:nvSpPr>
          <p:cNvPr id="83971" name="Rectangle 2">
            <a:extLst>
              <a:ext uri="{FF2B5EF4-FFF2-40B4-BE49-F238E27FC236}">
                <a16:creationId xmlns:a16="http://schemas.microsoft.com/office/drawing/2014/main" id="{BE30FED1-FF22-4A24-9070-55C9109F122D}"/>
              </a:ext>
            </a:extLst>
          </p:cNvPr>
          <p:cNvSpPr>
            <a:spLocks noGrp="1" noRot="1" noChangeAspect="1" noChangeArrowheads="1" noTextEdit="1"/>
          </p:cNvSpPr>
          <p:nvPr>
            <p:ph type="sldImg"/>
          </p:nvPr>
        </p:nvSpPr>
        <p:spPr>
          <a:ln/>
        </p:spPr>
      </p:sp>
      <p:sp>
        <p:nvSpPr>
          <p:cNvPr id="83972" name="Rectangle 3">
            <a:extLst>
              <a:ext uri="{FF2B5EF4-FFF2-40B4-BE49-F238E27FC236}">
                <a16:creationId xmlns:a16="http://schemas.microsoft.com/office/drawing/2014/main" id="{FD0A5135-7AE5-4802-9590-CE5729CFFCEE}"/>
              </a:ext>
            </a:extLst>
          </p:cNvPr>
          <p:cNvSpPr>
            <a:spLocks noGrp="1" noChangeArrowheads="1"/>
          </p:cNvSpPr>
          <p:nvPr>
            <p:ph type="body" idx="1"/>
          </p:nvPr>
        </p:nvSpPr>
        <p:spPr>
          <a:noFill/>
        </p:spPr>
        <p:txBody>
          <a:bodyPr/>
          <a:lstStyle/>
          <a:p>
            <a:pPr eaLnBrk="1" hangingPunct="1">
              <a:buFontTx/>
              <a:buChar char="•"/>
            </a:pPr>
            <a:r>
              <a:rPr lang="en-US" altLang="en-US" dirty="0">
                <a:latin typeface="Arial" panose="020B0604020202020204" pitchFamily="34" charset="0"/>
              </a:rPr>
              <a:t>If the IEP is an initial, type “NA”</a:t>
            </a:r>
          </a:p>
          <a:p>
            <a:pPr eaLnBrk="1" hangingPunct="1"/>
            <a:endParaRPr lang="en-US" altLang="en-US" dirty="0">
              <a:latin typeface="Arial" panose="020B0604020202020204" pitchFamily="34" charset="0"/>
            </a:endParaRPr>
          </a:p>
          <a:p>
            <a:pPr eaLnBrk="1" hangingPunct="1">
              <a:buFontTx/>
              <a:buChar char="•"/>
            </a:pPr>
            <a:r>
              <a:rPr lang="en-US" altLang="en-US" dirty="0">
                <a:latin typeface="Arial" panose="020B0604020202020204" pitchFamily="34" charset="0"/>
              </a:rPr>
              <a:t>Be brief and professional with your comments</a:t>
            </a:r>
          </a:p>
          <a:p>
            <a:pPr lvl="1" eaLnBrk="1" hangingPunct="1">
              <a:buFontTx/>
              <a:buChar char="•"/>
            </a:pPr>
            <a:r>
              <a:rPr lang="en-US" altLang="en-US" dirty="0">
                <a:latin typeface="Arial" panose="020B0604020202020204" pitchFamily="34" charset="0"/>
              </a:rPr>
              <a:t>“Student made progress but no mastery.”</a:t>
            </a:r>
          </a:p>
          <a:p>
            <a:pPr lvl="1" eaLnBrk="1" hangingPunct="1">
              <a:buFontTx/>
              <a:buChar char="•"/>
            </a:pPr>
            <a:r>
              <a:rPr lang="en-US" altLang="en-US" dirty="0">
                <a:latin typeface="Arial" panose="020B0604020202020204" pitchFamily="34" charset="0"/>
              </a:rPr>
              <a:t>“Student’s behavior interfered with goal progress.”</a:t>
            </a:r>
          </a:p>
          <a:p>
            <a:pPr lvl="1" eaLnBrk="1" hangingPunct="1">
              <a:buFontTx/>
              <a:buChar char="•"/>
            </a:pPr>
            <a:r>
              <a:rPr lang="en-US" altLang="en-US" dirty="0">
                <a:latin typeface="Arial" panose="020B0604020202020204" pitchFamily="34" charset="0"/>
              </a:rPr>
              <a:t>“Student’s lack of participation and completion of work interfered with goal attainment.”</a:t>
            </a:r>
          </a:p>
          <a:p>
            <a:pPr lvl="1" eaLnBrk="1" hangingPunct="1">
              <a:buFontTx/>
              <a:buChar char="•"/>
            </a:pPr>
            <a:endParaRPr lang="en-US" altLang="en-US" dirty="0">
              <a:latin typeface="Arial" panose="020B0604020202020204" pitchFamily="34" charset="0"/>
            </a:endParaRPr>
          </a:p>
          <a:p>
            <a:pPr eaLnBrk="1" hangingPunct="1">
              <a:buFontTx/>
              <a:buChar char="•"/>
            </a:pPr>
            <a:r>
              <a:rPr lang="en-US" altLang="en-US" dirty="0">
                <a:latin typeface="Arial" panose="020B0604020202020204" pitchFamily="34" charset="0"/>
              </a:rPr>
              <a:t>It is possible to meet both objectives, but not the overall goal</a:t>
            </a: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63694568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id="{D9463101-C13C-4410-A6C7-9F82FAB0DAE2}"/>
              </a:ext>
            </a:extLst>
          </p:cNvPr>
          <p:cNvSpPr>
            <a:spLocks noGrp="1" noRot="1" noChangeAspect="1" noTextEdit="1"/>
          </p:cNvSpPr>
          <p:nvPr>
            <p:ph type="sldImg"/>
          </p:nvPr>
        </p:nvSpPr>
        <p:spPr>
          <a:ln/>
        </p:spPr>
      </p:sp>
      <p:sp>
        <p:nvSpPr>
          <p:cNvPr id="86019" name="Notes Placeholder 2">
            <a:extLst>
              <a:ext uri="{FF2B5EF4-FFF2-40B4-BE49-F238E27FC236}">
                <a16:creationId xmlns:a16="http://schemas.microsoft.com/office/drawing/2014/main" id="{26A52CB3-F88D-40D5-9AFA-87F8D7C0A210}"/>
              </a:ext>
            </a:extLst>
          </p:cNvPr>
          <p:cNvSpPr>
            <a:spLocks noGrp="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Take</a:t>
            </a:r>
            <a:r>
              <a:rPr lang="en-US" altLang="en-US" baseline="0" dirty="0" smtClean="0">
                <a:latin typeface="Arial" panose="020B0604020202020204" pitchFamily="34" charset="0"/>
              </a:rPr>
              <a:t> a look at the rationale statements. You want to be as behaviorally as descriptive as possible.</a:t>
            </a:r>
            <a:endParaRPr lang="en-US" altLang="en-US" dirty="0">
              <a:latin typeface="Arial" panose="020B0604020202020204" pitchFamily="34" charset="0"/>
            </a:endParaRPr>
          </a:p>
        </p:txBody>
      </p:sp>
      <p:sp>
        <p:nvSpPr>
          <p:cNvPr id="86020" name="Slide Number Placeholder 3">
            <a:extLst>
              <a:ext uri="{FF2B5EF4-FFF2-40B4-BE49-F238E27FC236}">
                <a16:creationId xmlns:a16="http://schemas.microsoft.com/office/drawing/2014/main" id="{B601F93E-3A55-4AFB-8C43-200D187567D2}"/>
              </a:ext>
            </a:extLst>
          </p:cNvPr>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0B8ED2B-9DFE-4970-9E7E-00622C81B4F8}" type="slidenum">
              <a:rPr lang="en-US" altLang="en-US" smtClean="0">
                <a:latin typeface="Calibri" panose="020F0502020204030204" pitchFamily="34" charset="0"/>
                <a:ea typeface="MS PGothic" panose="020B0600070205080204" pitchFamily="34" charset="-128"/>
              </a:rPr>
              <a:pPr>
                <a:spcBef>
                  <a:spcPct val="0"/>
                </a:spcBef>
              </a:pPr>
              <a:t>84</a:t>
            </a:fld>
            <a:endParaRPr lang="en-US" altLang="en-US">
              <a:latin typeface="Calibri" panose="020F0502020204030204" pitchFamily="34" charset="0"/>
              <a:ea typeface="MS PGothic" panose="020B0600070205080204" pitchFamily="34" charset="-128"/>
            </a:endParaRPr>
          </a:p>
        </p:txBody>
      </p:sp>
    </p:spTree>
    <p:extLst>
      <p:ext uri="{BB962C8B-B14F-4D97-AF65-F5344CB8AC3E}">
        <p14:creationId xmlns:p14="http://schemas.microsoft.com/office/powerpoint/2010/main" val="195932999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004A103D-B9F8-462C-B002-77EF4297B08F}"/>
              </a:ext>
            </a:extLst>
          </p:cNvPr>
          <p:cNvSpPr>
            <a:spLocks noGrp="1" noRot="1" noChangeAspect="1" noTextEdit="1"/>
          </p:cNvSpPr>
          <p:nvPr>
            <p:ph type="sldImg"/>
          </p:nvPr>
        </p:nvSpPr>
        <p:spPr>
          <a:ln/>
        </p:spPr>
      </p:sp>
      <p:sp>
        <p:nvSpPr>
          <p:cNvPr id="79875" name="Notes Placeholder 2">
            <a:extLst>
              <a:ext uri="{FF2B5EF4-FFF2-40B4-BE49-F238E27FC236}">
                <a16:creationId xmlns:a16="http://schemas.microsoft.com/office/drawing/2014/main" id="{60F5BA02-BA88-4879-9E8E-471417F7A67E}"/>
              </a:ext>
            </a:extLst>
          </p:cNvPr>
          <p:cNvSpPr>
            <a:spLocks noGrp="1"/>
          </p:cNvSpPr>
          <p:nvPr>
            <p:ph type="body" idx="1"/>
          </p:nvPr>
        </p:nvSpPr>
        <p:spPr>
          <a:noFill/>
        </p:spPr>
        <p:txBody>
          <a:bodyPr/>
          <a:lstStyle/>
          <a:p>
            <a:endParaRPr lang="en-US" altLang="en-US">
              <a:latin typeface="Arial" panose="020B0604020202020204" pitchFamily="34" charset="0"/>
            </a:endParaRPr>
          </a:p>
        </p:txBody>
      </p:sp>
      <p:sp>
        <p:nvSpPr>
          <p:cNvPr id="79876" name="Slide Number Placeholder 3">
            <a:extLst>
              <a:ext uri="{FF2B5EF4-FFF2-40B4-BE49-F238E27FC236}">
                <a16:creationId xmlns:a16="http://schemas.microsoft.com/office/drawing/2014/main" id="{EFC0FD9B-8DD7-40C9-81F2-DA17C7151066}"/>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4E09829-7CDC-45FA-9CEB-9D991E0CE352}" type="slidenum">
              <a:rPr lang="en-US" altLang="en-US" smtClean="0"/>
              <a:pPr>
                <a:spcBef>
                  <a:spcPct val="0"/>
                </a:spcBef>
              </a:pPr>
              <a:t>85</a:t>
            </a:fld>
            <a:endParaRPr lang="en-US" altLang="en-US"/>
          </a:p>
        </p:txBody>
      </p:sp>
    </p:spTree>
    <p:extLst>
      <p:ext uri="{BB962C8B-B14F-4D97-AF65-F5344CB8AC3E}">
        <p14:creationId xmlns:p14="http://schemas.microsoft.com/office/powerpoint/2010/main" val="184345588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020BC83C-6EEF-4908-8DDF-29D54BE71385}"/>
              </a:ext>
            </a:extLst>
          </p:cNvPr>
          <p:cNvSpPr>
            <a:spLocks noGrp="1" noRot="1" noChangeAspect="1" noTextEdit="1"/>
          </p:cNvSpPr>
          <p:nvPr>
            <p:ph type="sldImg"/>
          </p:nvPr>
        </p:nvSpPr>
        <p:spPr>
          <a:ln/>
        </p:spPr>
      </p:sp>
      <p:sp>
        <p:nvSpPr>
          <p:cNvPr id="24579" name="Notes Placeholder 2">
            <a:extLst>
              <a:ext uri="{FF2B5EF4-FFF2-40B4-BE49-F238E27FC236}">
                <a16:creationId xmlns:a16="http://schemas.microsoft.com/office/drawing/2014/main" id="{069FC6DB-7F5B-4103-AF75-3196A774C59F}"/>
              </a:ext>
            </a:extLst>
          </p:cNvPr>
          <p:cNvSpPr>
            <a:spLocks noGrp="1"/>
          </p:cNvSpPr>
          <p:nvPr>
            <p:ph type="body" idx="1"/>
          </p:nvPr>
        </p:nvSpPr>
        <p:spPr>
          <a:noFill/>
        </p:spPr>
        <p:txBody>
          <a:bodyPr/>
          <a:lstStyle/>
          <a:p>
            <a:endParaRPr lang="en-US" altLang="en-US" dirty="0">
              <a:latin typeface="Arial" panose="020B0604020202020204" pitchFamily="34" charset="0"/>
            </a:endParaRPr>
          </a:p>
        </p:txBody>
      </p:sp>
      <p:sp>
        <p:nvSpPr>
          <p:cNvPr id="24580" name="Slide Number Placeholder 3">
            <a:extLst>
              <a:ext uri="{FF2B5EF4-FFF2-40B4-BE49-F238E27FC236}">
                <a16:creationId xmlns:a16="http://schemas.microsoft.com/office/drawing/2014/main" id="{7C2A64D7-6EA6-44C5-9541-71FD9E98C7F6}"/>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90983A9-2B90-44FB-9BE7-1C4FA72FB7C3}" type="slidenum">
              <a:rPr lang="en-US" altLang="en-US" smtClean="0"/>
              <a:pPr/>
              <a:t>86</a:t>
            </a:fld>
            <a:endParaRPr lang="en-US" altLang="en-US"/>
          </a:p>
        </p:txBody>
      </p:sp>
    </p:spTree>
    <p:extLst>
      <p:ext uri="{BB962C8B-B14F-4D97-AF65-F5344CB8AC3E}">
        <p14:creationId xmlns:p14="http://schemas.microsoft.com/office/powerpoint/2010/main" val="351412073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55A0468-7C00-482D-AD40-FCBC53BA7A8F}" type="slidenum">
              <a:rPr lang="en-US" smtClean="0"/>
              <a:pPr>
                <a:defRPr/>
              </a:pPr>
              <a:t>87</a:t>
            </a:fld>
            <a:endParaRPr lang="en-US"/>
          </a:p>
        </p:txBody>
      </p:sp>
    </p:spTree>
    <p:extLst>
      <p:ext uri="{BB962C8B-B14F-4D97-AF65-F5344CB8AC3E}">
        <p14:creationId xmlns:p14="http://schemas.microsoft.com/office/powerpoint/2010/main" val="164221462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BUL 6639.0 Three-Year Review Individualized Education Program (IEP) Psycho-Educational</a:t>
            </a:r>
            <a:r>
              <a:rPr lang="en-US" baseline="0" dirty="0" smtClean="0"/>
              <a:t> Reassessment Requirements – guidelines for determination of need for psycho-educational assessments</a:t>
            </a:r>
          </a:p>
          <a:p>
            <a:endParaRPr lang="en-US"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88</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28570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an example of</a:t>
            </a:r>
            <a:r>
              <a:rPr lang="en-US" baseline="0" dirty="0" smtClean="0"/>
              <a:t> the policy document for “Conducting an Individualized Education Program (IEP) Meeting. This is what will pop up when the </a:t>
            </a:r>
            <a:r>
              <a:rPr lang="en-US" b="1" baseline="0" dirty="0" smtClean="0"/>
              <a:t>RED ARROW </a:t>
            </a:r>
            <a:r>
              <a:rPr lang="en-US" baseline="0" dirty="0" smtClean="0"/>
              <a:t>policy document is clicked. </a:t>
            </a:r>
            <a:endParaRPr lang="en-US" dirty="0"/>
          </a:p>
        </p:txBody>
      </p:sp>
      <p:sp>
        <p:nvSpPr>
          <p:cNvPr id="4" name="Slide Number Placeholder 3"/>
          <p:cNvSpPr>
            <a:spLocks noGrp="1"/>
          </p:cNvSpPr>
          <p:nvPr>
            <p:ph type="sldNum" sz="quarter" idx="10"/>
          </p:nvPr>
        </p:nvSpPr>
        <p:spPr/>
        <p:txBody>
          <a:bodyPr/>
          <a:lstStyle/>
          <a:p>
            <a:pPr>
              <a:defRPr/>
            </a:pPr>
            <a:fld id="{455A0468-7C00-482D-AD40-FCBC53BA7A8F}" type="slidenum">
              <a:rPr lang="en-US" smtClean="0"/>
              <a:pPr>
                <a:defRPr/>
              </a:pPr>
              <a:t>9</a:t>
            </a:fld>
            <a:endParaRPr lang="en-US"/>
          </a:p>
        </p:txBody>
      </p:sp>
    </p:spTree>
    <p:extLst>
      <p:ext uri="{BB962C8B-B14F-4D97-AF65-F5344CB8AC3E}">
        <p14:creationId xmlns:p14="http://schemas.microsoft.com/office/powerpoint/2010/main" val="245267135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that there</a:t>
            </a:r>
            <a:r>
              <a:rPr lang="en-US" baseline="0" dirty="0" smtClean="0"/>
              <a:t> </a:t>
            </a:r>
            <a:r>
              <a:rPr lang="en-US" dirty="0" smtClean="0"/>
              <a:t>is no rule</a:t>
            </a:r>
            <a:r>
              <a:rPr lang="en-US" baseline="0" dirty="0" smtClean="0"/>
              <a:t> for when to give which assessment. There isn’t a guideline for students in SDP settings vs. RSP settings.</a:t>
            </a:r>
          </a:p>
          <a:p>
            <a:endParaRPr lang="en-US" baseline="0" dirty="0" smtClean="0"/>
          </a:p>
          <a:p>
            <a:r>
              <a:rPr lang="en-US" baseline="0" dirty="0" smtClean="0"/>
              <a:t>The WJIII came out in 2001</a:t>
            </a:r>
          </a:p>
          <a:p>
            <a:r>
              <a:rPr lang="en-US" baseline="0" dirty="0" smtClean="0"/>
              <a:t>The WJIV came out in 2014</a:t>
            </a:r>
          </a:p>
          <a:p>
            <a:r>
              <a:rPr lang="en-US" baseline="0" dirty="0" smtClean="0"/>
              <a:t>The KTEA 2 came out in 2004</a:t>
            </a:r>
          </a:p>
          <a:p>
            <a:r>
              <a:rPr lang="en-US" baseline="0" dirty="0" smtClean="0"/>
              <a:t>The KTEA 3 came out in 2014, but at this time, the district does not offer training on it.</a:t>
            </a:r>
          </a:p>
          <a:p>
            <a:endParaRPr lang="en-US" baseline="0" dirty="0" smtClean="0"/>
          </a:p>
          <a:p>
            <a:r>
              <a:rPr lang="en-US" baseline="0" dirty="0" smtClean="0"/>
              <a:t>All tests were normed on national samples. However, according to the publishers, it is a best practice to move over to the newest version of the test within 1 year of it’s publication, as the new tests are stronger indicators of student’s abilities.</a:t>
            </a:r>
          </a:p>
          <a:p>
            <a:endParaRPr lang="en-US" baseline="0" dirty="0" smtClean="0"/>
          </a:p>
          <a:p>
            <a:endParaRPr lang="en-US"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89</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5848436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txBox="1"/>
          <p:nvPr/>
        </p:nvSpPr>
        <p:spPr>
          <a:xfrm>
            <a:off x="3970785" y="8830643"/>
            <a:ext cx="3038048" cy="464316"/>
          </a:xfrm>
          <a:prstGeom prst="rect">
            <a:avLst/>
          </a:prstGeom>
          <a:noFill/>
          <a:ln>
            <a:noFill/>
          </a:ln>
        </p:spPr>
        <p:txBody>
          <a:bodyPr lIns="93157" tIns="46565" rIns="93157" bIns="46565" anchor="b" anchorCtr="0">
            <a:noAutofit/>
          </a:bodyPr>
          <a:lstStyle/>
          <a:p>
            <a:pPr algn="r">
              <a:buSzPct val="25000"/>
            </a:pPr>
            <a:fld id="{00000000-1234-1234-1234-123412341234}" type="slidenum">
              <a:rPr lang="en-US" sz="1200">
                <a:solidFill>
                  <a:schemeClr val="dk1"/>
                </a:solidFill>
              </a:rPr>
              <a:pPr algn="r">
                <a:buSzPct val="25000"/>
              </a:pPr>
              <a:t>90</a:t>
            </a:fld>
            <a:endParaRPr lang="en-US" sz="1200">
              <a:solidFill>
                <a:schemeClr val="dk1"/>
              </a:solidFill>
            </a:endParaRPr>
          </a:p>
        </p:txBody>
      </p:sp>
      <p:sp>
        <p:nvSpPr>
          <p:cNvPr id="126" name="Shape 126"/>
          <p:cNvSpPr txBox="1"/>
          <p:nvPr/>
        </p:nvSpPr>
        <p:spPr>
          <a:xfrm>
            <a:off x="3970785" y="8830643"/>
            <a:ext cx="3038048" cy="464316"/>
          </a:xfrm>
          <a:prstGeom prst="rect">
            <a:avLst/>
          </a:prstGeom>
          <a:noFill/>
          <a:ln>
            <a:noFill/>
          </a:ln>
        </p:spPr>
        <p:txBody>
          <a:bodyPr lIns="93132" tIns="46565" rIns="93132" bIns="46565" anchor="b" anchorCtr="0">
            <a:noAutofit/>
          </a:bodyPr>
          <a:lstStyle/>
          <a:p>
            <a:pPr algn="r">
              <a:buSzPct val="25000"/>
            </a:pPr>
            <a:fld id="{00000000-1234-1234-1234-123412341234}" type="slidenum">
              <a:rPr lang="en-US" sz="1200">
                <a:solidFill>
                  <a:schemeClr val="dk1"/>
                </a:solidFill>
              </a:rPr>
              <a:pPr algn="r">
                <a:buSzPct val="25000"/>
              </a:pPr>
              <a:t>90</a:t>
            </a:fld>
            <a:endParaRPr lang="en-US" sz="1200">
              <a:solidFill>
                <a:schemeClr val="dk1"/>
              </a:solidFill>
            </a:endParaRPr>
          </a:p>
        </p:txBody>
      </p:sp>
      <p:sp>
        <p:nvSpPr>
          <p:cNvPr id="127" name="Shape 12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8" name="Shape 128"/>
          <p:cNvSpPr txBox="1">
            <a:spLocks noGrp="1"/>
          </p:cNvSpPr>
          <p:nvPr>
            <p:ph type="body" idx="1"/>
          </p:nvPr>
        </p:nvSpPr>
        <p:spPr>
          <a:xfrm>
            <a:off x="701042" y="4415790"/>
            <a:ext cx="5608319" cy="4183380"/>
          </a:xfrm>
          <a:prstGeom prst="rect">
            <a:avLst/>
          </a:prstGeom>
          <a:noFill/>
          <a:ln>
            <a:noFill/>
          </a:ln>
        </p:spPr>
        <p:txBody>
          <a:bodyPr lIns="93132" tIns="46565" rIns="93132" bIns="46565" anchor="t" anchorCtr="0">
            <a:noAutofit/>
          </a:bodyPr>
          <a:lstStyle/>
          <a:p>
            <a:r>
              <a:rPr lang="en-US" dirty="0"/>
              <a:t>There are two WJIV Easels– one for the Standard Battery, one for the Extended Battery</a:t>
            </a:r>
          </a:p>
          <a:p>
            <a:endParaRPr lang="en-US" dirty="0"/>
          </a:p>
          <a:p>
            <a:r>
              <a:rPr lang="en-US" dirty="0"/>
              <a:t>Teachers will primarily use the Standard Battery Easel, but should know that other tests are located in the Extended Battery.</a:t>
            </a:r>
          </a:p>
          <a:p>
            <a:r>
              <a:rPr lang="en-US" dirty="0"/>
              <a:t>Tests 1-6 are the core set of tests. Tests 1-3 can be used to create the Brief Achievement cluster.</a:t>
            </a:r>
          </a:p>
          <a:p>
            <a:endParaRPr lang="en-US" dirty="0"/>
          </a:p>
          <a:p>
            <a:r>
              <a:rPr lang="en-US" dirty="0"/>
              <a:t>Have one participant read the Standard Battery Tests, and one Read the Extended Battery Tests.</a:t>
            </a:r>
          </a:p>
          <a:p>
            <a:endParaRPr lang="en-US" dirty="0"/>
          </a:p>
          <a:p>
            <a:r>
              <a:rPr lang="en-US" dirty="0"/>
              <a:t>Note: These are not called “sub tests.” They are simply “tests.”</a:t>
            </a:r>
            <a:endParaRPr dirty="0"/>
          </a:p>
        </p:txBody>
      </p:sp>
    </p:spTree>
    <p:extLst>
      <p:ext uri="{BB962C8B-B14F-4D97-AF65-F5344CB8AC3E}">
        <p14:creationId xmlns:p14="http://schemas.microsoft.com/office/powerpoint/2010/main" val="230635040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Shape 249"/>
          <p:cNvSpPr txBox="1">
            <a:spLocks noGrp="1"/>
          </p:cNvSpPr>
          <p:nvPr>
            <p:ph type="body" idx="1"/>
          </p:nvPr>
        </p:nvSpPr>
        <p:spPr>
          <a:xfrm>
            <a:off x="701042" y="4415790"/>
            <a:ext cx="5608319" cy="4183380"/>
          </a:xfrm>
          <a:prstGeom prst="rect">
            <a:avLst/>
          </a:prstGeom>
        </p:spPr>
        <p:txBody>
          <a:bodyPr lIns="93157" tIns="93157" rIns="93157" bIns="93157" anchor="t" anchorCtr="0">
            <a:noAutofit/>
          </a:bodyPr>
          <a:lstStyle/>
          <a:p>
            <a:r>
              <a:rPr lang="en-US" dirty="0" smtClean="0"/>
              <a:t>These are the tests that we must give to have a comprehensive, defensible assessment.</a:t>
            </a:r>
          </a:p>
          <a:p>
            <a:endParaRPr lang="en-US" dirty="0" smtClean="0"/>
          </a:p>
          <a:p>
            <a:r>
              <a:rPr lang="en-US" dirty="0" smtClean="0"/>
              <a:t>The only tests</a:t>
            </a:r>
            <a:r>
              <a:rPr lang="en-US" baseline="0" dirty="0" smtClean="0"/>
              <a:t> in the Standard Battery that are skipped are (7) Word Attack and (8) Oral Reading.</a:t>
            </a:r>
            <a:endParaRPr dirty="0"/>
          </a:p>
        </p:txBody>
      </p:sp>
      <p:sp>
        <p:nvSpPr>
          <p:cNvPr id="250" name="Shape 25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16205917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txBox="1">
            <a:spLocks noGrp="1"/>
          </p:cNvSpPr>
          <p:nvPr>
            <p:ph type="body" idx="1"/>
          </p:nvPr>
        </p:nvSpPr>
        <p:spPr>
          <a:xfrm>
            <a:off x="701042" y="4415790"/>
            <a:ext cx="5608319" cy="4183380"/>
          </a:xfrm>
          <a:prstGeom prst="rect">
            <a:avLst/>
          </a:prstGeom>
        </p:spPr>
        <p:txBody>
          <a:bodyPr lIns="93157" tIns="93157" rIns="93157" bIns="93157" anchor="t" anchorCtr="0">
            <a:noAutofit/>
          </a:bodyPr>
          <a:lstStyle/>
          <a:p>
            <a:r>
              <a:rPr lang="en-US" dirty="0" smtClean="0"/>
              <a:t>To show in another</a:t>
            </a:r>
            <a:r>
              <a:rPr lang="en-US" baseline="0" dirty="0" smtClean="0"/>
              <a:t> way… </a:t>
            </a:r>
          </a:p>
          <a:p>
            <a:endParaRPr lang="en-US" baseline="0" dirty="0" smtClean="0"/>
          </a:p>
          <a:p>
            <a:r>
              <a:rPr lang="en-US" baseline="0" dirty="0" smtClean="0"/>
              <a:t>Remember, in LAUSD, we typically give 1-6, and 9-11.. More if you can justify.</a:t>
            </a:r>
          </a:p>
          <a:p>
            <a:endParaRPr lang="en-US" baseline="0" dirty="0" smtClean="0"/>
          </a:p>
          <a:p>
            <a:r>
              <a:rPr lang="en-US" baseline="0" dirty="0" smtClean="0"/>
              <a:t>Testing in fewer test areas might land you in court.</a:t>
            </a:r>
            <a:endParaRPr dirty="0"/>
          </a:p>
        </p:txBody>
      </p:sp>
      <p:sp>
        <p:nvSpPr>
          <p:cNvPr id="244" name="Shape 24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40079778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must give the basic battery when administering the WJIV</a:t>
            </a:r>
            <a:r>
              <a:rPr lang="en-US" baseline="0" dirty="0" smtClean="0"/>
              <a:t> for a defensible assessment. You are free to add more at your discretion if you can justify your reasoning.</a:t>
            </a:r>
            <a:endParaRPr lang="en-US"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93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0242078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ct val="25000"/>
            </a:pPr>
            <a:r>
              <a:rPr lang="en-US" dirty="0"/>
              <a:t>Use your energy to motivate the student! They should leave the test feeling better about themselves than when they came to you. The better you are as a tester, the higher their score will be. It is your job to get the highest possible score from the student.</a:t>
            </a:r>
          </a:p>
          <a:p>
            <a:pPr>
              <a:buSzPct val="25000"/>
            </a:pPr>
            <a:endParaRPr lang="en-US" dirty="0"/>
          </a:p>
          <a:p>
            <a:pPr>
              <a:buSzPct val="25000"/>
            </a:pPr>
            <a:r>
              <a:rPr lang="en-US" dirty="0"/>
              <a:t>Know purpose of testing</a:t>
            </a:r>
          </a:p>
          <a:p>
            <a:pPr>
              <a:buSzPct val="25000"/>
            </a:pPr>
            <a:r>
              <a:rPr lang="en-US" dirty="0"/>
              <a:t>Strive for exact &amp; brisk administration</a:t>
            </a:r>
          </a:p>
          <a:p>
            <a:pPr>
              <a:buSzPct val="25000"/>
            </a:pPr>
            <a:r>
              <a:rPr lang="en-US" dirty="0"/>
              <a:t>Allow adequate time for testing</a:t>
            </a:r>
          </a:p>
          <a:p>
            <a:pPr>
              <a:buSzPct val="25000"/>
            </a:pPr>
            <a:r>
              <a:rPr lang="en-US" dirty="0"/>
              <a:t>Have necessary materials</a:t>
            </a:r>
          </a:p>
          <a:p>
            <a:pPr>
              <a:buSzPct val="25000"/>
            </a:pPr>
            <a:r>
              <a:rPr lang="en-US" sz="800" dirty="0"/>
              <a:t>(test booklets, test record, subject response booklet, tape, tape player, headphones, pencils, stopwatch</a:t>
            </a:r>
            <a:r>
              <a:rPr lang="en-US" sz="700" dirty="0"/>
              <a:t>)</a:t>
            </a:r>
          </a:p>
          <a:p>
            <a:pPr>
              <a:buSzPct val="25000"/>
            </a:pPr>
            <a:r>
              <a:rPr lang="en-US" sz="800" dirty="0"/>
              <a:t> </a:t>
            </a:r>
            <a:r>
              <a:rPr lang="en-US" dirty="0"/>
              <a:t>Establish Rapport</a:t>
            </a:r>
          </a:p>
          <a:p>
            <a:pPr>
              <a:buSzPct val="25000"/>
            </a:pPr>
            <a:r>
              <a:rPr lang="en-US" dirty="0"/>
              <a:t>Evaluate behavior during testing</a:t>
            </a:r>
          </a:p>
          <a:p>
            <a:pPr>
              <a:buSzPct val="25000"/>
            </a:pPr>
            <a:endParaRPr lang="en-US" sz="700" dirty="0"/>
          </a:p>
          <a:p>
            <a:pPr>
              <a:buSzPct val="25000"/>
            </a:pPr>
            <a:endParaRPr lang="en-US" sz="700" dirty="0"/>
          </a:p>
          <a:p>
            <a:endParaRPr lang="en-US" dirty="0"/>
          </a:p>
          <a:p>
            <a:endParaRPr lang="en-US"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94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4819315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69B33E79-E561-475E-8B94-E12EC50645BE}"/>
              </a:ext>
            </a:extLst>
          </p:cNvPr>
          <p:cNvSpPr>
            <a:spLocks noGrp="1" noRot="1" noChangeAspect="1" noTextEdit="1"/>
          </p:cNvSpPr>
          <p:nvPr>
            <p:ph type="sldImg"/>
          </p:nvPr>
        </p:nvSpPr>
        <p:spPr>
          <a:ln/>
        </p:spPr>
      </p:sp>
      <p:sp>
        <p:nvSpPr>
          <p:cNvPr id="38915" name="Notes Placeholder 2">
            <a:extLst>
              <a:ext uri="{FF2B5EF4-FFF2-40B4-BE49-F238E27FC236}">
                <a16:creationId xmlns:a16="http://schemas.microsoft.com/office/drawing/2014/main" id="{D96795D3-DDC1-4E99-89A4-F0065EE3CDF5}"/>
              </a:ext>
            </a:extLst>
          </p:cNvPr>
          <p:cNvSpPr>
            <a:spLocks noGrp="1"/>
          </p:cNvSpPr>
          <p:nvPr>
            <p:ph type="body" idx="1"/>
          </p:nvPr>
        </p:nvSpPr>
        <p:spPr>
          <a:noFill/>
        </p:spPr>
        <p:txBody>
          <a:bodyPr/>
          <a:lstStyle/>
          <a:p>
            <a:endParaRPr lang="en-US" altLang="en-US" dirty="0">
              <a:latin typeface="Arial" panose="020B0604020202020204" pitchFamily="34" charset="0"/>
            </a:endParaRPr>
          </a:p>
        </p:txBody>
      </p:sp>
      <p:sp>
        <p:nvSpPr>
          <p:cNvPr id="38916" name="Slide Number Placeholder 3">
            <a:extLst>
              <a:ext uri="{FF2B5EF4-FFF2-40B4-BE49-F238E27FC236}">
                <a16:creationId xmlns:a16="http://schemas.microsoft.com/office/drawing/2014/main" id="{89AC544F-E325-4CA1-969D-1DAFF6FA5389}"/>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6D3D319-8EC8-4454-AD34-A09064861EBC}" type="slidenum">
              <a:rPr lang="en-US" altLang="en-US" smtClean="0"/>
              <a:pPr/>
              <a:t>95</a:t>
            </a:fld>
            <a:endParaRPr lang="en-US" altLang="en-US"/>
          </a:p>
        </p:txBody>
      </p:sp>
    </p:spTree>
    <p:extLst>
      <p:ext uri="{BB962C8B-B14F-4D97-AF65-F5344CB8AC3E}">
        <p14:creationId xmlns:p14="http://schemas.microsoft.com/office/powerpoint/2010/main" val="388973952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Shape 316"/>
          <p:cNvSpPr txBox="1">
            <a:spLocks noGrp="1"/>
          </p:cNvSpPr>
          <p:nvPr>
            <p:ph type="sldNum" idx="12"/>
          </p:nvPr>
        </p:nvSpPr>
        <p:spPr>
          <a:xfrm>
            <a:off x="3970938" y="8829967"/>
            <a:ext cx="3037839" cy="464820"/>
          </a:xfrm>
          <a:prstGeom prst="rect">
            <a:avLst/>
          </a:prstGeom>
          <a:noFill/>
          <a:ln>
            <a:noFill/>
          </a:ln>
        </p:spPr>
        <p:txBody>
          <a:bodyPr lIns="93157" tIns="46565" rIns="93157" bIns="46565" anchor="b" anchorCtr="0">
            <a:noAutofit/>
          </a:bodyPr>
          <a:lstStyle/>
          <a:p>
            <a:pPr algn="r">
              <a:buSzPct val="25000"/>
            </a:pPr>
            <a:fld id="{00000000-1234-1234-1234-123412341234}" type="slidenum">
              <a:rPr lang="en-US" sz="1200">
                <a:solidFill>
                  <a:schemeClr val="dk1"/>
                </a:solidFill>
                <a:latin typeface="Times New Roman"/>
                <a:ea typeface="Times New Roman"/>
                <a:cs typeface="Times New Roman"/>
                <a:sym typeface="Times New Roman"/>
              </a:rPr>
              <a:pPr algn="r">
                <a:buSzPct val="25000"/>
              </a:pPr>
              <a:t>96</a:t>
            </a:fld>
            <a:endParaRPr lang="en-US" sz="1200">
              <a:solidFill>
                <a:schemeClr val="dk1"/>
              </a:solidFill>
              <a:latin typeface="Times New Roman"/>
              <a:ea typeface="Times New Roman"/>
              <a:cs typeface="Times New Roman"/>
              <a:sym typeface="Times New Roman"/>
            </a:endParaRPr>
          </a:p>
        </p:txBody>
      </p:sp>
      <p:sp>
        <p:nvSpPr>
          <p:cNvPr id="317" name="Shape 31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18" name="Shape 318"/>
          <p:cNvSpPr txBox="1">
            <a:spLocks noGrp="1"/>
          </p:cNvSpPr>
          <p:nvPr>
            <p:ph type="body" idx="1"/>
          </p:nvPr>
        </p:nvSpPr>
        <p:spPr>
          <a:xfrm>
            <a:off x="701042" y="4415790"/>
            <a:ext cx="5608319" cy="4183380"/>
          </a:xfrm>
          <a:prstGeom prst="rect">
            <a:avLst/>
          </a:prstGeom>
          <a:noFill/>
          <a:ln>
            <a:noFill/>
          </a:ln>
        </p:spPr>
        <p:txBody>
          <a:bodyPr lIns="93157" tIns="46565" rIns="93157" bIns="46565" anchor="t" anchorCtr="0">
            <a:noAutofit/>
          </a:bodyPr>
          <a:lstStyle/>
          <a:p>
            <a:pPr>
              <a:buSzPct val="25000"/>
            </a:pPr>
            <a:endParaRPr lang="en-US" dirty="0"/>
          </a:p>
        </p:txBody>
      </p:sp>
    </p:spTree>
    <p:extLst>
      <p:ext uri="{BB962C8B-B14F-4D97-AF65-F5344CB8AC3E}">
        <p14:creationId xmlns:p14="http://schemas.microsoft.com/office/powerpoint/2010/main" val="421394878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013155B4-25C3-4A85-A97E-23A07323070D}"/>
              </a:ext>
            </a:extLst>
          </p:cNvPr>
          <p:cNvSpPr>
            <a:spLocks noGrp="1" noRot="1" noChangeAspect="1" noTextEdit="1"/>
          </p:cNvSpPr>
          <p:nvPr>
            <p:ph type="sldImg"/>
          </p:nvPr>
        </p:nvSpPr>
        <p:spPr>
          <a:ln/>
        </p:spPr>
      </p:sp>
      <p:sp>
        <p:nvSpPr>
          <p:cNvPr id="40963" name="Notes Placeholder 2">
            <a:extLst>
              <a:ext uri="{FF2B5EF4-FFF2-40B4-BE49-F238E27FC236}">
                <a16:creationId xmlns:a16="http://schemas.microsoft.com/office/drawing/2014/main" id="{2DF065AB-D0F6-4B0D-80F6-FC52512D21DA}"/>
              </a:ext>
            </a:extLst>
          </p:cNvPr>
          <p:cNvSpPr>
            <a:spLocks noGrp="1"/>
          </p:cNvSpPr>
          <p:nvPr>
            <p:ph type="body" idx="1"/>
          </p:nvPr>
        </p:nvSpPr>
        <p:spPr>
          <a:noFill/>
        </p:spPr>
        <p:txBody>
          <a:bodyPr/>
          <a:lstStyle/>
          <a:p>
            <a:r>
              <a:rPr lang="en-US" altLang="en-US">
                <a:latin typeface="Arial" panose="020B0604020202020204" pitchFamily="34" charset="0"/>
              </a:rPr>
              <a:t>Because there is so much misinformation about Grade and Age Equivalents, we do not use them. Instead, we use the standard scores, and the descriptors (very low, low, low average, average, high average, superior, and very superior).</a:t>
            </a:r>
          </a:p>
          <a:p>
            <a:endParaRPr lang="en-US" altLang="en-US">
              <a:latin typeface="Arial" panose="020B0604020202020204" pitchFamily="34" charset="0"/>
            </a:endParaRPr>
          </a:p>
          <a:p>
            <a:r>
              <a:rPr lang="en-US" altLang="en-US">
                <a:latin typeface="Arial" panose="020B0604020202020204" pitchFamily="34" charset="0"/>
              </a:rPr>
              <a:t>Age Equivalents and Grade Equivalents DO NOT drive the results of the WJIV assessment.</a:t>
            </a:r>
          </a:p>
        </p:txBody>
      </p:sp>
      <p:sp>
        <p:nvSpPr>
          <p:cNvPr id="40964" name="Slide Number Placeholder 3">
            <a:extLst>
              <a:ext uri="{FF2B5EF4-FFF2-40B4-BE49-F238E27FC236}">
                <a16:creationId xmlns:a16="http://schemas.microsoft.com/office/drawing/2014/main" id="{473B7417-C275-419D-8B75-F815EE581397}"/>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SzPct val="25000"/>
            </a:pPr>
            <a:fld id="{6650E7CC-EBC0-4CE8-847C-45A271DEB8B4}" type="slidenum">
              <a:rPr lang="en-US" altLang="en-US" smtClean="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pPr>
                <a:buSzPct val="25000"/>
              </a:pPr>
              <a:t>97</a:t>
            </a:fld>
            <a:endParaRPr lang="en-US" altLang="en-US">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9548414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7106" name="Shape 646">
            <a:extLst>
              <a:ext uri="{FF2B5EF4-FFF2-40B4-BE49-F238E27FC236}">
                <a16:creationId xmlns:a16="http://schemas.microsoft.com/office/drawing/2014/main" id="{5BF157ED-9E9D-4BF2-B964-FB1227368AC1}"/>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12700" cap="flat">
            <a:round/>
            <a:headEnd type="none" w="med" len="med"/>
            <a:tailEnd type="none" w="med" len="med"/>
          </a:ln>
        </p:spPr>
      </p:sp>
      <p:sp>
        <p:nvSpPr>
          <p:cNvPr id="47107" name="Shape 647">
            <a:extLst>
              <a:ext uri="{FF2B5EF4-FFF2-40B4-BE49-F238E27FC236}">
                <a16:creationId xmlns:a16="http://schemas.microsoft.com/office/drawing/2014/main" id="{5178F2A7-5794-4F00-AB81-DC01DADACDDC}"/>
              </a:ext>
            </a:extLst>
          </p:cNvPr>
          <p:cNvSpPr>
            <a:spLocks noGrp="1"/>
          </p:cNvSpPr>
          <p:nvPr>
            <p:ph type="body" idx="1"/>
          </p:nvPr>
        </p:nvSpPr>
        <p:spPr>
          <a:noFill/>
        </p:spPr>
        <p:txBody>
          <a:bodyPr lIns="93157" tIns="46565" rIns="93157" bIns="46565"/>
          <a:lstStyle/>
          <a:p>
            <a:pPr>
              <a:buSzPct val="25000"/>
            </a:pPr>
            <a:r>
              <a:rPr lang="en-US" altLang="en-US" dirty="0">
                <a:latin typeface="Arial" panose="020B0604020202020204" pitchFamily="34" charset="0"/>
              </a:rPr>
              <a:t>Review slide.</a:t>
            </a:r>
          </a:p>
          <a:p>
            <a:pPr>
              <a:buSzPct val="25000"/>
            </a:pPr>
            <a:endParaRPr lang="en-US" altLang="en-US" dirty="0">
              <a:latin typeface="Arial" panose="020B0604020202020204" pitchFamily="34" charset="0"/>
            </a:endParaRPr>
          </a:p>
          <a:p>
            <a:pPr>
              <a:buSzPct val="25000"/>
            </a:pPr>
            <a:r>
              <a:rPr lang="en-US" altLang="en-US" dirty="0">
                <a:latin typeface="Arial" panose="020B0604020202020204" pitchFamily="34" charset="0"/>
              </a:rPr>
              <a:t>Have participants refer to the </a:t>
            </a:r>
            <a:r>
              <a:rPr lang="en-US" altLang="en-US" dirty="0" smtClean="0">
                <a:latin typeface="Arial" panose="020B0604020202020204" pitchFamily="34" charset="0"/>
              </a:rPr>
              <a:t>handout- Sample Assessment Report and Required Elements . </a:t>
            </a:r>
            <a:r>
              <a:rPr lang="en-US" altLang="en-US" dirty="0">
                <a:latin typeface="Arial" panose="020B0604020202020204" pitchFamily="34" charset="0"/>
              </a:rPr>
              <a:t>Encourage them to use this assessment report template.  Show where the required components are within the report. </a:t>
            </a:r>
          </a:p>
          <a:p>
            <a:pPr>
              <a:buSzPct val="25000"/>
            </a:pPr>
            <a:endParaRPr lang="en-US" altLang="en-US" dirty="0">
              <a:latin typeface="Arial" panose="020B0604020202020204" pitchFamily="34" charset="0"/>
            </a:endParaRPr>
          </a:p>
        </p:txBody>
      </p:sp>
      <p:sp>
        <p:nvSpPr>
          <p:cNvPr id="47108" name="Shape 648">
            <a:extLst>
              <a:ext uri="{FF2B5EF4-FFF2-40B4-BE49-F238E27FC236}">
                <a16:creationId xmlns:a16="http://schemas.microsoft.com/office/drawing/2014/main" id="{58D381DC-C4B1-4502-B797-C638DD947DF8}"/>
              </a:ext>
            </a:extLst>
          </p:cNvPr>
          <p:cNvSpPr>
            <a:spLocks noGrp="1"/>
          </p:cNvSpPr>
          <p:nvPr>
            <p:ph type="sldNum" sz="quarter" idx="5"/>
          </p:nvPr>
        </p:nvSpPr>
        <p:spPr>
          <a:noFill/>
        </p:spPr>
        <p:txBody>
          <a:bodyPr lIns="93157" tIns="46565" rIns="93157" bIns="46565"/>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SzPct val="25000"/>
            </a:pPr>
            <a:fld id="{1E0C879C-36A6-4514-8F59-C8493DB1FA1A}" type="slidenum">
              <a:rPr lang="en-US" altLang="en-US" smtClean="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pPr>
                <a:buSzPct val="25000"/>
              </a:pPr>
              <a:t>98</a:t>
            </a:fld>
            <a:endParaRPr lang="en-US" altLang="en-US">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28623041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0" baseline="0" dirty="0" smtClean="0">
                <a:solidFill>
                  <a:srgbClr val="FF0000"/>
                </a:solidFill>
              </a:rPr>
              <a:t>Some sections contain publications and resources from other Divisions and Offices. There may be some protected and therefore an employee sign-in to </a:t>
            </a:r>
            <a:r>
              <a:rPr lang="en-US" b="0" baseline="0" dirty="0" err="1" smtClean="0">
                <a:solidFill>
                  <a:srgbClr val="FF0000"/>
                </a:solidFill>
              </a:rPr>
              <a:t>MyLAUSD</a:t>
            </a:r>
            <a:r>
              <a:rPr lang="en-US" b="0" baseline="0" dirty="0" smtClean="0">
                <a:solidFill>
                  <a:srgbClr val="FF0000"/>
                </a:solidFill>
              </a:rPr>
              <a:t> may be required.  The next slide describes this process. </a:t>
            </a:r>
            <a:endParaRPr lang="en-US" b="0" dirty="0" smtClean="0">
              <a:solidFill>
                <a:srgbClr val="FF0000"/>
              </a:solidFill>
            </a:endParaRPr>
          </a:p>
          <a:p>
            <a:endParaRPr lang="en-US" dirty="0"/>
          </a:p>
        </p:txBody>
      </p:sp>
      <p:sp>
        <p:nvSpPr>
          <p:cNvPr id="4" name="Slide Number Placeholder 3"/>
          <p:cNvSpPr>
            <a:spLocks noGrp="1"/>
          </p:cNvSpPr>
          <p:nvPr>
            <p:ph type="sldNum" sz="quarter" idx="10"/>
          </p:nvPr>
        </p:nvSpPr>
        <p:spPr/>
        <p:txBody>
          <a:bodyPr/>
          <a:lstStyle/>
          <a:p>
            <a:pPr>
              <a:defRPr/>
            </a:pPr>
            <a:fld id="{455A0468-7C00-482D-AD40-FCBC53BA7A8F}" type="slidenum">
              <a:rPr lang="en-US" smtClean="0"/>
              <a:pPr>
                <a:defRPr/>
              </a:pPr>
              <a:t>10</a:t>
            </a:fld>
            <a:endParaRPr lang="en-US"/>
          </a:p>
        </p:txBody>
      </p:sp>
    </p:spTree>
    <p:extLst>
      <p:ext uri="{BB962C8B-B14F-4D97-AF65-F5344CB8AC3E}">
        <p14:creationId xmlns:p14="http://schemas.microsoft.com/office/powerpoint/2010/main" val="395164497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10" name="Shape 655">
            <a:extLst>
              <a:ext uri="{FF2B5EF4-FFF2-40B4-BE49-F238E27FC236}">
                <a16:creationId xmlns:a16="http://schemas.microsoft.com/office/drawing/2014/main" id="{12C3F40E-6CF5-49D7-97B2-C4C923B990B5}"/>
              </a:ext>
            </a:extLst>
          </p:cNvPr>
          <p:cNvSpPr>
            <a:spLocks noGrp="1"/>
          </p:cNvSpPr>
          <p:nvPr>
            <p:ph type="body" idx="1"/>
          </p:nvPr>
        </p:nvSpPr>
        <p:spPr>
          <a:noFill/>
        </p:spPr>
        <p:txBody>
          <a:bodyPr lIns="93157" tIns="93157" rIns="93157" bIns="93157"/>
          <a:lstStyle/>
          <a:p>
            <a:r>
              <a:rPr lang="en-US" altLang="en-US" dirty="0">
                <a:latin typeface="Arial" panose="020B0604020202020204" pitchFamily="34" charset="0"/>
              </a:rPr>
              <a:t>There are the 12 required statements to be included in all assessment reports. Only (11) can be left off of an academic report</a:t>
            </a:r>
            <a:r>
              <a:rPr lang="en-US" altLang="en-US" dirty="0" smtClean="0">
                <a:latin typeface="Arial" panose="020B0604020202020204" pitchFamily="34" charset="0"/>
              </a:rPr>
              <a:t>.</a:t>
            </a:r>
          </a:p>
          <a:p>
            <a:endParaRPr lang="en-US" altLang="en-US" dirty="0" smtClean="0">
              <a:latin typeface="Arial" panose="020B0604020202020204" pitchFamily="34" charset="0"/>
            </a:endParaRPr>
          </a:p>
          <a:p>
            <a:r>
              <a:rPr lang="en-US" altLang="en-US" b="1" dirty="0" smtClean="0">
                <a:latin typeface="Arial" panose="020B0604020202020204" pitchFamily="34" charset="0"/>
              </a:rPr>
              <a:t>(REFER</a:t>
            </a:r>
            <a:r>
              <a:rPr lang="en-US" altLang="en-US" b="1" baseline="0" dirty="0" smtClean="0">
                <a:latin typeface="Arial" panose="020B0604020202020204" pitchFamily="34" charset="0"/>
              </a:rPr>
              <a:t> AUDIENCE TO SAMPLE TEMPLATE IN THEIR PACKET OF HANDOUTS) </a:t>
            </a:r>
            <a:endParaRPr lang="en-US" altLang="en-US" b="1" dirty="0">
              <a:latin typeface="Arial" panose="020B0604020202020204" pitchFamily="34" charset="0"/>
            </a:endParaRPr>
          </a:p>
        </p:txBody>
      </p:sp>
      <p:sp>
        <p:nvSpPr>
          <p:cNvPr id="43011" name="Shape 656">
            <a:extLst>
              <a:ext uri="{FF2B5EF4-FFF2-40B4-BE49-F238E27FC236}">
                <a16:creationId xmlns:a16="http://schemas.microsoft.com/office/drawing/2014/main" id="{BC0EC14D-BF6B-4670-A6DF-DA39F803C945}"/>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round/>
            <a:headEnd type="none" w="med" len="med"/>
            <a:tailEnd type="none" w="med" len="med"/>
          </a:ln>
        </p:spPr>
      </p:sp>
    </p:spTree>
    <p:extLst>
      <p:ext uri="{BB962C8B-B14F-4D97-AF65-F5344CB8AC3E}">
        <p14:creationId xmlns:p14="http://schemas.microsoft.com/office/powerpoint/2010/main" val="394536945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4DBBC7E4-92E0-425B-B632-8EF1A03B1738}"/>
              </a:ext>
            </a:extLst>
          </p:cNvPr>
          <p:cNvSpPr>
            <a:spLocks noGrp="1" noRot="1" noChangeAspect="1" noTextEdit="1"/>
          </p:cNvSpPr>
          <p:nvPr>
            <p:ph type="sldImg"/>
          </p:nvPr>
        </p:nvSpPr>
        <p:spPr>
          <a:ln/>
        </p:spPr>
      </p:sp>
      <p:sp>
        <p:nvSpPr>
          <p:cNvPr id="45059" name="Notes Placeholder 2">
            <a:extLst>
              <a:ext uri="{FF2B5EF4-FFF2-40B4-BE49-F238E27FC236}">
                <a16:creationId xmlns:a16="http://schemas.microsoft.com/office/drawing/2014/main" id="{B61CC3E6-47AA-4254-8A8F-ED2DA4780537}"/>
              </a:ext>
            </a:extLst>
          </p:cNvPr>
          <p:cNvSpPr>
            <a:spLocks noGrp="1"/>
          </p:cNvSpPr>
          <p:nvPr>
            <p:ph type="body" idx="1"/>
          </p:nvPr>
        </p:nvSpPr>
        <p:spPr>
          <a:noFill/>
        </p:spPr>
        <p:txBody>
          <a:bodyPr/>
          <a:lstStyle/>
          <a:p>
            <a:endParaRPr lang="en-US" altLang="en-US">
              <a:latin typeface="Arial" panose="020B0604020202020204" pitchFamily="34" charset="0"/>
            </a:endParaRPr>
          </a:p>
        </p:txBody>
      </p:sp>
      <p:sp>
        <p:nvSpPr>
          <p:cNvPr id="45060" name="Slide Number Placeholder 3">
            <a:extLst>
              <a:ext uri="{FF2B5EF4-FFF2-40B4-BE49-F238E27FC236}">
                <a16:creationId xmlns:a16="http://schemas.microsoft.com/office/drawing/2014/main" id="{34E08343-6158-4886-9C49-59619398B5FF}"/>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40E1535-8662-4745-B1D5-47FB6B28404B}" type="slidenum">
              <a:rPr lang="en-US" altLang="en-US" smtClean="0"/>
              <a:pPr/>
              <a:t>100</a:t>
            </a:fld>
            <a:endParaRPr lang="en-US" altLang="en-US"/>
          </a:p>
        </p:txBody>
      </p:sp>
    </p:spTree>
    <p:extLst>
      <p:ext uri="{BB962C8B-B14F-4D97-AF65-F5344CB8AC3E}">
        <p14:creationId xmlns:p14="http://schemas.microsoft.com/office/powerpoint/2010/main" val="302908559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a:extLst>
              <a:ext uri="{FF2B5EF4-FFF2-40B4-BE49-F238E27FC236}">
                <a16:creationId xmlns:a16="http://schemas.microsoft.com/office/drawing/2014/main" id="{56092877-62CC-4566-8C43-9961F0419B0E}"/>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42DC773-B3FB-4E37-823B-F5AA76E2E6AD}" type="slidenum">
              <a:rPr lang="en-US" altLang="en-US" smtClean="0"/>
              <a:pPr>
                <a:spcBef>
                  <a:spcPct val="0"/>
                </a:spcBef>
              </a:pPr>
              <a:t>101</a:t>
            </a:fld>
            <a:endParaRPr lang="en-US" altLang="en-US"/>
          </a:p>
        </p:txBody>
      </p:sp>
      <p:sp>
        <p:nvSpPr>
          <p:cNvPr id="110595" name="Rectangle 2">
            <a:extLst>
              <a:ext uri="{FF2B5EF4-FFF2-40B4-BE49-F238E27FC236}">
                <a16:creationId xmlns:a16="http://schemas.microsoft.com/office/drawing/2014/main" id="{06FA9988-9900-4806-ACA3-2814B8F5E735}"/>
              </a:ext>
            </a:extLst>
          </p:cNvPr>
          <p:cNvSpPr>
            <a:spLocks noGrp="1" noRot="1" noChangeAspect="1" noChangeArrowheads="1" noTextEdit="1"/>
          </p:cNvSpPr>
          <p:nvPr>
            <p:ph type="sldImg"/>
          </p:nvPr>
        </p:nvSpPr>
        <p:spPr>
          <a:ln/>
        </p:spPr>
      </p:sp>
      <p:sp>
        <p:nvSpPr>
          <p:cNvPr id="110596" name="Rectangle 3">
            <a:extLst>
              <a:ext uri="{FF2B5EF4-FFF2-40B4-BE49-F238E27FC236}">
                <a16:creationId xmlns:a16="http://schemas.microsoft.com/office/drawing/2014/main" id="{0398E7ED-C6A5-49AE-9B6C-6989F5E29FF8}"/>
              </a:ext>
            </a:extLst>
          </p:cNvPr>
          <p:cNvSpPr>
            <a:spLocks noGrp="1" noChangeArrowheads="1"/>
          </p:cNvSpPr>
          <p:nvPr>
            <p:ph type="body" idx="1"/>
          </p:nvPr>
        </p:nvSpPr>
        <p:spPr>
          <a:noFill/>
        </p:spPr>
        <p:txBody>
          <a:bodyPr/>
          <a:lstStyle/>
          <a:p>
            <a:pPr lvl="1" eaLnBrk="1" hangingPunct="1">
              <a:buFontTx/>
              <a:buChar char="•"/>
            </a:pPr>
            <a:endParaRPr lang="en-US" altLang="en-US" dirty="0">
              <a:latin typeface="Arial" panose="020B0604020202020204" pitchFamily="34" charset="0"/>
            </a:endParaRPr>
          </a:p>
          <a:p>
            <a:pPr eaLnBrk="1" hangingPunct="1">
              <a:buFontTx/>
              <a:buChar char="•"/>
            </a:pPr>
            <a:r>
              <a:rPr lang="en-US" altLang="en-US" dirty="0" smtClean="0">
                <a:latin typeface="Arial" panose="020B0604020202020204" pitchFamily="34" charset="0"/>
              </a:rPr>
              <a:t>The Present</a:t>
            </a:r>
            <a:r>
              <a:rPr lang="en-US" altLang="en-US" baseline="0" dirty="0" smtClean="0">
                <a:latin typeface="Arial" panose="020B0604020202020204" pitchFamily="34" charset="0"/>
              </a:rPr>
              <a:t> Levels of Performance are the  </a:t>
            </a:r>
            <a:r>
              <a:rPr lang="en-US" altLang="en-US" sz="1600" b="1" baseline="0" dirty="0" smtClean="0">
                <a:latin typeface="Arial" panose="020B0604020202020204" pitchFamily="34" charset="0"/>
              </a:rPr>
              <a:t>“heart” </a:t>
            </a:r>
            <a:r>
              <a:rPr lang="en-US" altLang="en-US" baseline="0" dirty="0" smtClean="0">
                <a:latin typeface="Arial" panose="020B0604020202020204" pitchFamily="34" charset="0"/>
              </a:rPr>
              <a:t>of the IEP. This section will drive the IEP recommendations and ultimate offer of FAPE. It must be based on assessment data, and include input from the parent and general education teacher(s). </a:t>
            </a:r>
          </a:p>
          <a:p>
            <a:pPr eaLnBrk="1" hangingPunct="1">
              <a:buFontTx/>
              <a:buChar char="•"/>
            </a:pPr>
            <a:endParaRPr lang="en-US" altLang="en-US" dirty="0">
              <a:latin typeface="Arial" panose="020B0604020202020204" pitchFamily="34" charset="0"/>
            </a:endParaRPr>
          </a:p>
          <a:p>
            <a:pPr eaLnBrk="1" hangingPunct="1">
              <a:buFontTx/>
              <a:buChar char="•"/>
            </a:pPr>
            <a:r>
              <a:rPr lang="en-US" altLang="en-US" dirty="0">
                <a:latin typeface="Arial" panose="020B0604020202020204" pitchFamily="34" charset="0"/>
              </a:rPr>
              <a:t>Information written in the PLPs will drive what goals and objectives are developed</a:t>
            </a:r>
          </a:p>
          <a:p>
            <a:pPr eaLnBrk="1" hangingPunct="1">
              <a:buFontTx/>
              <a:buChar char="•"/>
            </a:pPr>
            <a:endParaRPr lang="en-US" altLang="en-US" dirty="0">
              <a:latin typeface="Arial" panose="020B0604020202020204" pitchFamily="34" charset="0"/>
            </a:endParaRPr>
          </a:p>
          <a:p>
            <a:pPr lvl="1" eaLnBrk="1" hangingPunct="1">
              <a:buFontTx/>
              <a:buChar char="•"/>
            </a:pPr>
            <a:endParaRPr lang="en-US" altLang="en-US" dirty="0">
              <a:latin typeface="Arial" panose="020B0604020202020204" pitchFamily="34" charset="0"/>
            </a:endParaRPr>
          </a:p>
          <a:p>
            <a:pPr eaLnBrk="1" hangingPunct="1">
              <a:buFontTx/>
              <a:buChar char="•"/>
            </a:pPr>
            <a:r>
              <a:rPr lang="en-US" altLang="en-US" b="1" dirty="0">
                <a:latin typeface="Arial" panose="020B0604020202020204" pitchFamily="34" charset="0"/>
              </a:rPr>
              <a:t>NOTE:</a:t>
            </a:r>
            <a:r>
              <a:rPr lang="en-US" altLang="en-US" dirty="0">
                <a:latin typeface="Arial" panose="020B0604020202020204" pitchFamily="34" charset="0"/>
              </a:rPr>
              <a:t> beware of scrollbar and how it affects printout</a:t>
            </a:r>
          </a:p>
          <a:p>
            <a:pPr eaLnBrk="1" hangingPunct="1">
              <a:buFontTx/>
              <a:buChar char="•"/>
            </a:pPr>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06364971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0114" name="Shape 559">
            <a:extLst>
              <a:ext uri="{FF2B5EF4-FFF2-40B4-BE49-F238E27FC236}">
                <a16:creationId xmlns:a16="http://schemas.microsoft.com/office/drawing/2014/main" id="{B69B5925-940F-4C1B-9E06-CDD7EEAB85F7}"/>
              </a:ext>
            </a:extLst>
          </p:cNvPr>
          <p:cNvSpPr>
            <a:spLocks noGrp="1"/>
          </p:cNvSpPr>
          <p:nvPr>
            <p:ph type="sldNum" sz="quarter" idx="5"/>
          </p:nvPr>
        </p:nvSpPr>
        <p:spPr>
          <a:noFill/>
        </p:spPr>
        <p:txBody>
          <a:bodyPr lIns="93157" tIns="46565" rIns="93157" bIns="46565"/>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SzPct val="25000"/>
            </a:pPr>
            <a:fld id="{CD65B768-DAEA-4454-90C3-86064395FB4E}" type="slidenum">
              <a:rPr lang="en-US" altLang="en-US" smtClean="0">
                <a:solidFill>
                  <a:srgbClr val="000000"/>
                </a:solidFill>
                <a:latin typeface="Times New Roman" panose="02020603050405020304" pitchFamily="18" charset="0"/>
                <a:cs typeface="Times New Roman" panose="02020603050405020304" pitchFamily="18" charset="0"/>
                <a:sym typeface="Times New Roman" panose="02020603050405020304" pitchFamily="18" charset="0"/>
              </a:rPr>
              <a:pPr>
                <a:buSzPct val="25000"/>
              </a:pPr>
              <a:t>102</a:t>
            </a:fld>
            <a:endParaRPr lang="en-US" altLang="en-US">
              <a:solidFill>
                <a:srgbClr val="000000"/>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90115" name="Shape 560">
            <a:extLst>
              <a:ext uri="{FF2B5EF4-FFF2-40B4-BE49-F238E27FC236}">
                <a16:creationId xmlns:a16="http://schemas.microsoft.com/office/drawing/2014/main" id="{6DEF925E-1EA4-4420-AC60-64B8255F462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noFill/>
          </a:ln>
          <a:extLst>
            <a:ext uri="{91240B29-F687-4f45-9708-019B960494DF}">
              <a14:hiddenLine xmlns="" xmlns:a14="http://schemas.microsoft.com/office/drawing/2010/main" w="9525">
                <a:solidFill>
                  <a:srgbClr val="000000"/>
                </a:solidFill>
                <a:round/>
                <a:headEnd/>
                <a:tailEnd/>
              </a14:hiddenLine>
            </a:ext>
          </a:extLst>
        </p:spPr>
      </p:sp>
      <p:sp>
        <p:nvSpPr>
          <p:cNvPr id="90116" name="Shape 561">
            <a:extLst>
              <a:ext uri="{FF2B5EF4-FFF2-40B4-BE49-F238E27FC236}">
                <a16:creationId xmlns:a16="http://schemas.microsoft.com/office/drawing/2014/main" id="{92C890A7-AA7C-4BC6-B995-014025F86F1A}"/>
              </a:ext>
            </a:extLst>
          </p:cNvPr>
          <p:cNvSpPr>
            <a:spLocks noGrp="1"/>
          </p:cNvSpPr>
          <p:nvPr>
            <p:ph type="body" idx="1"/>
          </p:nvPr>
        </p:nvSpPr>
        <p:spPr>
          <a:noFill/>
        </p:spPr>
        <p:txBody>
          <a:bodyPr lIns="93157" tIns="46565" rIns="93157" bIns="46565"/>
          <a:lstStyle/>
          <a:p>
            <a:r>
              <a:rPr lang="en-US" altLang="en-US">
                <a:latin typeface="Arial" panose="020B0604020202020204" pitchFamily="34" charset="0"/>
              </a:rPr>
              <a:t>Review the “draft” nature of an in process IEP.</a:t>
            </a:r>
          </a:p>
          <a:p>
            <a:endParaRPr lang="en-US" altLang="en-US">
              <a:latin typeface="Arial" panose="020B0604020202020204" pitchFamily="34" charset="0"/>
            </a:endParaRPr>
          </a:p>
          <a:p>
            <a:r>
              <a:rPr lang="en-US" altLang="en-US">
                <a:latin typeface="Arial" panose="020B0604020202020204" pitchFamily="34" charset="0"/>
              </a:rPr>
              <a:t>Remind the participants that they are not to fill out FAPE 1 or FAPE 2 before the IEP meeting, as that would be PREDETERMINATION (not good).</a:t>
            </a:r>
          </a:p>
          <a:p>
            <a:endParaRPr lang="en-US" altLang="en-US">
              <a:latin typeface="Arial" panose="020B0604020202020204" pitchFamily="34" charset="0"/>
            </a:endParaRPr>
          </a:p>
          <a:p>
            <a:r>
              <a:rPr lang="en-US" altLang="en-US">
                <a:latin typeface="Arial" panose="020B0604020202020204" pitchFamily="34" charset="0"/>
              </a:rPr>
              <a:t>As mentioned on the assessment plan, families can request the assessment reports and draft PLP pages up to 4 days in advance of the IEP meeting. So, there should be a draft PLP done 4 days ahead of time. Feel free to modify the PLP during the IEP meeting.</a:t>
            </a:r>
          </a:p>
          <a:p>
            <a:endParaRPr lang="en-US" altLang="en-US">
              <a:latin typeface="Arial" panose="020B0604020202020204" pitchFamily="34" charset="0"/>
            </a:endParaRPr>
          </a:p>
          <a:p>
            <a:r>
              <a:rPr lang="en-US" altLang="en-US">
                <a:latin typeface="Arial" panose="020B0604020202020204" pitchFamily="34" charset="0"/>
              </a:rPr>
              <a:t>Remind participants that we are not to cut and paste scores from the assessment report into the PLP. There should not even be a mention of age or grade equivalents in the PLP (or even grade level on another test). Instead, use the phrasing we use in the WJ score report</a:t>
            </a:r>
          </a:p>
        </p:txBody>
      </p:sp>
    </p:spTree>
    <p:extLst>
      <p:ext uri="{BB962C8B-B14F-4D97-AF65-F5344CB8AC3E}">
        <p14:creationId xmlns:p14="http://schemas.microsoft.com/office/powerpoint/2010/main" val="123990737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6498" name="Shape 566">
            <a:extLst>
              <a:ext uri="{FF2B5EF4-FFF2-40B4-BE49-F238E27FC236}">
                <a16:creationId xmlns:a16="http://schemas.microsoft.com/office/drawing/2014/main" id="{BBAC9FC7-5F74-4C2D-8AAB-84D11EB5B0F2}"/>
              </a:ext>
            </a:extLst>
          </p:cNvPr>
          <p:cNvSpPr>
            <a:spLocks noGrp="1"/>
          </p:cNvSpPr>
          <p:nvPr>
            <p:ph type="body" idx="1"/>
          </p:nvPr>
        </p:nvSpPr>
        <p:spPr>
          <a:noFill/>
        </p:spPr>
        <p:txBody>
          <a:bodyPr lIns="93157" tIns="93157" rIns="93157" bIns="93157"/>
          <a:lstStyle/>
          <a:p>
            <a:endParaRPr lang="en-US" altLang="en-US" dirty="0">
              <a:latin typeface="Arial" panose="020B0604020202020204" pitchFamily="34" charset="0"/>
            </a:endParaRPr>
          </a:p>
        </p:txBody>
      </p:sp>
      <p:sp>
        <p:nvSpPr>
          <p:cNvPr id="106499" name="Shape 567">
            <a:extLst>
              <a:ext uri="{FF2B5EF4-FFF2-40B4-BE49-F238E27FC236}">
                <a16:creationId xmlns:a16="http://schemas.microsoft.com/office/drawing/2014/main" id="{7DDD4704-5E01-4825-B65B-5272935876A5}"/>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round/>
            <a:headEnd type="none" w="med" len="med"/>
            <a:tailEnd type="none" w="med" len="med"/>
          </a:ln>
        </p:spPr>
      </p:sp>
    </p:spTree>
    <p:extLst>
      <p:ext uri="{BB962C8B-B14F-4D97-AF65-F5344CB8AC3E}">
        <p14:creationId xmlns:p14="http://schemas.microsoft.com/office/powerpoint/2010/main" val="4119985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0354" name="Shape 601">
            <a:extLst>
              <a:ext uri="{FF2B5EF4-FFF2-40B4-BE49-F238E27FC236}">
                <a16:creationId xmlns:a16="http://schemas.microsoft.com/office/drawing/2014/main" id="{C0BF16A1-F0B2-4B77-91C8-4CAA2A074EF8}"/>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round/>
            <a:headEnd type="none" w="med" len="med"/>
            <a:tailEnd type="none" w="med" len="med"/>
          </a:ln>
        </p:spPr>
      </p:sp>
      <p:sp>
        <p:nvSpPr>
          <p:cNvPr id="100355" name="Shape 602">
            <a:extLst>
              <a:ext uri="{FF2B5EF4-FFF2-40B4-BE49-F238E27FC236}">
                <a16:creationId xmlns:a16="http://schemas.microsoft.com/office/drawing/2014/main" id="{565C3C91-D652-4098-B20A-91E9AD9F42CD}"/>
              </a:ext>
            </a:extLst>
          </p:cNvPr>
          <p:cNvSpPr>
            <a:spLocks noGrp="1"/>
          </p:cNvSpPr>
          <p:nvPr>
            <p:ph type="body" idx="1"/>
          </p:nvPr>
        </p:nvSpPr>
        <p:spPr>
          <a:noFill/>
        </p:spPr>
        <p:txBody>
          <a:bodyPr lIns="93157" tIns="46565" rIns="93157" bIns="46565"/>
          <a:lstStyle/>
          <a:p>
            <a:r>
              <a:rPr lang="en-US" altLang="en-US" dirty="0">
                <a:latin typeface="Arial" panose="020B0604020202020204" pitchFamily="34" charset="0"/>
              </a:rPr>
              <a:t>Review best practices</a:t>
            </a:r>
          </a:p>
        </p:txBody>
      </p:sp>
      <p:sp>
        <p:nvSpPr>
          <p:cNvPr id="100356" name="Shape 603">
            <a:extLst>
              <a:ext uri="{FF2B5EF4-FFF2-40B4-BE49-F238E27FC236}">
                <a16:creationId xmlns:a16="http://schemas.microsoft.com/office/drawing/2014/main" id="{D5B57801-460B-4419-B802-CBF8656CA814}"/>
              </a:ext>
            </a:extLst>
          </p:cNvPr>
          <p:cNvSpPr>
            <a:spLocks noGrp="1"/>
          </p:cNvSpPr>
          <p:nvPr>
            <p:ph type="sldNum" sz="quarter" idx="5"/>
          </p:nvPr>
        </p:nvSpPr>
        <p:spPr>
          <a:noFill/>
        </p:spPr>
        <p:txBody>
          <a:bodyPr lIns="93157" tIns="46565" rIns="93157" bIns="46565"/>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SzPct val="25000"/>
            </a:pPr>
            <a:fld id="{65EB7C20-FA81-4808-9119-DB98A8F2BE33}" type="slidenum">
              <a:rPr lang="en-US" altLang="en-US" smtClean="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pPr>
                <a:buSzPct val="25000"/>
              </a:pPr>
              <a:t>104</a:t>
            </a:fld>
            <a:endParaRPr lang="en-US" altLang="en-US">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2888989271"/>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a:extLst>
              <a:ext uri="{FF2B5EF4-FFF2-40B4-BE49-F238E27FC236}">
                <a16:creationId xmlns:a16="http://schemas.microsoft.com/office/drawing/2014/main" id="{00481E11-668E-40FB-BDF4-00F8D8DC6FAD}"/>
              </a:ext>
            </a:extLst>
          </p:cNvPr>
          <p:cNvSpPr>
            <a:spLocks noGrp="1" noRot="1" noChangeAspect="1" noTextEdit="1"/>
          </p:cNvSpPr>
          <p:nvPr>
            <p:ph type="sldImg"/>
          </p:nvPr>
        </p:nvSpPr>
        <p:spPr>
          <a:ln/>
        </p:spPr>
      </p:sp>
      <p:sp>
        <p:nvSpPr>
          <p:cNvPr id="108547" name="Notes Placeholder 2">
            <a:extLst>
              <a:ext uri="{FF2B5EF4-FFF2-40B4-BE49-F238E27FC236}">
                <a16:creationId xmlns:a16="http://schemas.microsoft.com/office/drawing/2014/main" id="{BBC3554C-2771-4D5B-8758-ED476F067F94}"/>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108548" name="Slide Number Placeholder 3">
            <a:extLst>
              <a:ext uri="{FF2B5EF4-FFF2-40B4-BE49-F238E27FC236}">
                <a16:creationId xmlns:a16="http://schemas.microsoft.com/office/drawing/2014/main" id="{19A17ADB-8E2D-44BB-96AE-5D20D187AA1C}"/>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864F5EF-C96A-4620-8A15-B6FBF29A79E2}" type="slidenum">
              <a:rPr lang="en-US" altLang="en-US" smtClean="0">
                <a:latin typeface="Calibri" panose="020F0502020204030204" pitchFamily="34" charset="0"/>
                <a:ea typeface="MS PGothic" panose="020B0600070205080204" pitchFamily="34" charset="-128"/>
              </a:rPr>
              <a:pPr>
                <a:spcBef>
                  <a:spcPct val="0"/>
                </a:spcBef>
              </a:pPr>
              <a:t>105</a:t>
            </a:fld>
            <a:endParaRPr lang="en-US" altLang="en-US">
              <a:latin typeface="Calibri" panose="020F0502020204030204" pitchFamily="34" charset="0"/>
              <a:ea typeface="MS PGothic" panose="020B0600070205080204" pitchFamily="34" charset="-128"/>
            </a:endParaRPr>
          </a:p>
        </p:txBody>
      </p:sp>
    </p:spTree>
    <p:extLst>
      <p:ext uri="{BB962C8B-B14F-4D97-AF65-F5344CB8AC3E}">
        <p14:creationId xmlns:p14="http://schemas.microsoft.com/office/powerpoint/2010/main" val="3054739768"/>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a:extLst>
              <a:ext uri="{FF2B5EF4-FFF2-40B4-BE49-F238E27FC236}">
                <a16:creationId xmlns:a16="http://schemas.microsoft.com/office/drawing/2014/main" id="{93739BC5-29AB-4956-9D60-2C029B27D6EC}"/>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D3BF908-E05D-4FD4-B180-E623F86ABDCA}" type="slidenum">
              <a:rPr lang="en-US" altLang="en-US" smtClean="0"/>
              <a:pPr>
                <a:spcBef>
                  <a:spcPct val="0"/>
                </a:spcBef>
              </a:pPr>
              <a:t>106</a:t>
            </a:fld>
            <a:endParaRPr lang="en-US" altLang="en-US"/>
          </a:p>
        </p:txBody>
      </p:sp>
      <p:sp>
        <p:nvSpPr>
          <p:cNvPr id="92163" name="Rectangle 2">
            <a:extLst>
              <a:ext uri="{FF2B5EF4-FFF2-40B4-BE49-F238E27FC236}">
                <a16:creationId xmlns:a16="http://schemas.microsoft.com/office/drawing/2014/main" id="{263FA4E2-ABCF-4C0E-BFC2-8A3DB600B45C}"/>
              </a:ext>
            </a:extLst>
          </p:cNvPr>
          <p:cNvSpPr>
            <a:spLocks noGrp="1" noRot="1" noChangeAspect="1" noChangeArrowheads="1" noTextEdit="1"/>
          </p:cNvSpPr>
          <p:nvPr>
            <p:ph type="sldImg"/>
          </p:nvPr>
        </p:nvSpPr>
        <p:spPr>
          <a:ln/>
        </p:spPr>
      </p:sp>
      <p:sp>
        <p:nvSpPr>
          <p:cNvPr id="92164" name="Rectangle 3">
            <a:extLst>
              <a:ext uri="{FF2B5EF4-FFF2-40B4-BE49-F238E27FC236}">
                <a16:creationId xmlns:a16="http://schemas.microsoft.com/office/drawing/2014/main" id="{FAA8B44A-70DC-4E93-AA98-B8AB5A27559E}"/>
              </a:ext>
            </a:extLst>
          </p:cNvPr>
          <p:cNvSpPr>
            <a:spLocks noGrp="1" noChangeArrowheads="1"/>
          </p:cNvSpPr>
          <p:nvPr>
            <p:ph type="body" idx="1"/>
          </p:nvPr>
        </p:nvSpPr>
        <p:spPr>
          <a:noFill/>
        </p:spPr>
        <p:txBody>
          <a:bodyPr/>
          <a:lstStyle/>
          <a:p>
            <a:pPr eaLnBrk="1" hangingPunct="1">
              <a:buFontTx/>
              <a:buChar char="•"/>
            </a:pPr>
            <a:r>
              <a:rPr lang="en-US" altLang="en-US" dirty="0">
                <a:latin typeface="Arial" panose="020B0604020202020204" pitchFamily="34" charset="0"/>
              </a:rPr>
              <a:t>IEP goals for students instructed in the general education curriculum may be written in the areas noted on the slide</a:t>
            </a:r>
          </a:p>
          <a:p>
            <a:pPr eaLnBrk="1" hangingPunct="1">
              <a:buFontTx/>
              <a:buChar char="•"/>
            </a:pPr>
            <a:endParaRPr lang="en-US" altLang="en-US" dirty="0">
              <a:latin typeface="Arial" panose="020B0604020202020204" pitchFamily="34" charset="0"/>
            </a:endParaRPr>
          </a:p>
          <a:p>
            <a:pPr eaLnBrk="1" hangingPunct="1">
              <a:buFontTx/>
              <a:buChar char="•"/>
            </a:pPr>
            <a:r>
              <a:rPr lang="en-US" altLang="en-US" dirty="0">
                <a:latin typeface="Arial" panose="020B0604020202020204" pitchFamily="34" charset="0"/>
              </a:rPr>
              <a:t>Goals are only written in areas in which the student’s disability is impacting his/her ability to participate and make progress in the grade level curriculum</a:t>
            </a:r>
          </a:p>
          <a:p>
            <a:endParaRPr lang="en-US" sz="1200" b="0" i="0" u="none" strike="noStrike" kern="1200" baseline="0" dirty="0" smtClean="0">
              <a:solidFill>
                <a:schemeClr val="tx1"/>
              </a:solidFill>
              <a:latin typeface="Arial" charset="0"/>
              <a:ea typeface="+mn-ea"/>
              <a:cs typeface="+mn-cs"/>
            </a:endParaRPr>
          </a:p>
          <a:p>
            <a:r>
              <a:rPr lang="en-US" sz="1200" b="0" i="0" u="none" strike="noStrike" kern="1200" baseline="0" dirty="0" smtClean="0">
                <a:solidFill>
                  <a:schemeClr val="tx1"/>
                </a:solidFill>
                <a:latin typeface="Arial" charset="0"/>
                <a:ea typeface="+mn-ea"/>
                <a:cs typeface="+mn-cs"/>
              </a:rPr>
              <a:t>For children ages 14 and older (or younger if appropriate), the PLPs also describe the child’s transition needs in the areas of education/training, employment and where appropriate independent living skills. </a:t>
            </a:r>
          </a:p>
          <a:p>
            <a:pPr eaLnBrk="1" hangingPunct="1">
              <a:buFontTx/>
              <a:buChar char="•"/>
            </a:pPr>
            <a:endParaRPr lang="en-US" altLang="en-US" dirty="0">
              <a:latin typeface="Arial" panose="020B0604020202020204" pitchFamily="34" charset="0"/>
            </a:endParaRPr>
          </a:p>
          <a:p>
            <a:pPr eaLnBrk="1" hangingPunct="1">
              <a:buFontTx/>
              <a:buChar char="•"/>
            </a:pPr>
            <a:r>
              <a:rPr lang="en-US" altLang="en-US" dirty="0">
                <a:latin typeface="Arial" panose="020B0604020202020204" pitchFamily="34" charset="0"/>
              </a:rPr>
              <a:t>If the student is performing within grade level expectations in a particular performance area, a goal should not be written in that area</a:t>
            </a:r>
          </a:p>
          <a:p>
            <a:pPr eaLnBrk="1" hangingPunct="1">
              <a:buFontTx/>
              <a:buChar char="•"/>
            </a:pPr>
            <a:endParaRPr lang="en-US" altLang="en-US" dirty="0">
              <a:latin typeface="Arial" panose="020B0604020202020204" pitchFamily="34" charset="0"/>
            </a:endParaRPr>
          </a:p>
          <a:p>
            <a:pPr eaLnBrk="1" hangingPunct="1">
              <a:buFontTx/>
              <a:buChar char="•"/>
            </a:pPr>
            <a:r>
              <a:rPr lang="en-US" altLang="en-US" dirty="0">
                <a:latin typeface="Arial" panose="020B0604020202020204" pitchFamily="34" charset="0"/>
              </a:rPr>
              <a:t>Goals for related services are written, as necessary, for the student to benefit from his or her educational program</a:t>
            </a:r>
          </a:p>
        </p:txBody>
      </p:sp>
    </p:spTree>
    <p:extLst>
      <p:ext uri="{BB962C8B-B14F-4D97-AF65-F5344CB8AC3E}">
        <p14:creationId xmlns:p14="http://schemas.microsoft.com/office/powerpoint/2010/main" val="3232265798"/>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a:extLst>
              <a:ext uri="{FF2B5EF4-FFF2-40B4-BE49-F238E27FC236}">
                <a16:creationId xmlns:a16="http://schemas.microsoft.com/office/drawing/2014/main" id="{9E55E012-4739-44BA-85B2-A6AF0082EC85}"/>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8988F37-6E28-43BE-9B5D-9EFF97E1D461}" type="slidenum">
              <a:rPr lang="en-US" altLang="en-US" smtClean="0"/>
              <a:pPr>
                <a:spcBef>
                  <a:spcPct val="0"/>
                </a:spcBef>
              </a:pPr>
              <a:t>107</a:t>
            </a:fld>
            <a:endParaRPr lang="en-US" altLang="en-US"/>
          </a:p>
        </p:txBody>
      </p:sp>
      <p:sp>
        <p:nvSpPr>
          <p:cNvPr id="94211" name="Rectangle 2">
            <a:extLst>
              <a:ext uri="{FF2B5EF4-FFF2-40B4-BE49-F238E27FC236}">
                <a16:creationId xmlns:a16="http://schemas.microsoft.com/office/drawing/2014/main" id="{0851A3D8-803A-4CFF-9AC0-063C171A28C9}"/>
              </a:ext>
            </a:extLst>
          </p:cNvPr>
          <p:cNvSpPr>
            <a:spLocks noGrp="1" noRot="1" noChangeAspect="1" noChangeArrowheads="1" noTextEdit="1"/>
          </p:cNvSpPr>
          <p:nvPr>
            <p:ph type="sldImg"/>
          </p:nvPr>
        </p:nvSpPr>
        <p:spPr>
          <a:ln/>
        </p:spPr>
      </p:sp>
      <p:sp>
        <p:nvSpPr>
          <p:cNvPr id="94212" name="Rectangle 3">
            <a:extLst>
              <a:ext uri="{FF2B5EF4-FFF2-40B4-BE49-F238E27FC236}">
                <a16:creationId xmlns:a16="http://schemas.microsoft.com/office/drawing/2014/main" id="{D7D5072D-8E6D-487F-A0DD-6CC06A282742}"/>
              </a:ext>
            </a:extLst>
          </p:cNvPr>
          <p:cNvSpPr>
            <a:spLocks noGrp="1" noChangeArrowheads="1"/>
          </p:cNvSpPr>
          <p:nvPr>
            <p:ph type="body" idx="1"/>
          </p:nvPr>
        </p:nvSpPr>
        <p:spPr>
          <a:noFill/>
        </p:spPr>
        <p:txBody>
          <a:bodyPr/>
          <a:lstStyle/>
          <a:p>
            <a:pPr eaLnBrk="1" hangingPunct="1">
              <a:buFontTx/>
              <a:buChar char="•"/>
            </a:pPr>
            <a:r>
              <a:rPr lang="en-US" altLang="en-US" dirty="0">
                <a:latin typeface="Arial" panose="020B0604020202020204" pitchFamily="34" charset="0"/>
              </a:rPr>
              <a:t>IEP goals for students instructed in the alternate curriculum must be written in the first four areas noted on the slide</a:t>
            </a:r>
          </a:p>
          <a:p>
            <a:pPr eaLnBrk="1" hangingPunct="1">
              <a:buFontTx/>
              <a:buChar char="•"/>
            </a:pPr>
            <a:endParaRPr lang="en-US" altLang="en-US" dirty="0">
              <a:latin typeface="Arial" panose="020B0604020202020204" pitchFamily="34" charset="0"/>
            </a:endParaRPr>
          </a:p>
          <a:p>
            <a:pPr eaLnBrk="1" hangingPunct="1">
              <a:buFontTx/>
              <a:buChar char="•"/>
            </a:pPr>
            <a:r>
              <a:rPr lang="en-US" altLang="en-US" dirty="0">
                <a:latin typeface="Arial" panose="020B0604020202020204" pitchFamily="34" charset="0"/>
              </a:rPr>
              <a:t>Additional goals may be written to address specific needs resulting from the student’s disability</a:t>
            </a:r>
          </a:p>
          <a:p>
            <a:pPr eaLnBrk="1" hangingPunct="1">
              <a:buFontTx/>
              <a:buChar char="•"/>
            </a:pPr>
            <a:endParaRPr lang="en-US" altLang="en-US" dirty="0">
              <a:latin typeface="Arial" panose="020B0604020202020204" pitchFamily="34" charset="0"/>
            </a:endParaRPr>
          </a:p>
          <a:p>
            <a:pPr eaLnBrk="1" hangingPunct="1">
              <a:buFontTx/>
              <a:buChar char="•"/>
            </a:pPr>
            <a:r>
              <a:rPr lang="en-US" altLang="en-US" dirty="0">
                <a:latin typeface="Arial" panose="020B0604020202020204" pitchFamily="34" charset="0"/>
              </a:rPr>
              <a:t>As previously stated, goals for related services are written, as necessary, for the student to benefit from his or her educational program</a:t>
            </a:r>
          </a:p>
          <a:p>
            <a:pPr eaLnBrk="1" hangingPunct="1"/>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19361037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a:extLst>
              <a:ext uri="{FF2B5EF4-FFF2-40B4-BE49-F238E27FC236}">
                <a16:creationId xmlns:a16="http://schemas.microsoft.com/office/drawing/2014/main" id="{F60B9B90-E7FF-4B29-8B9F-BA2D24DC8921}"/>
              </a:ext>
            </a:extLst>
          </p:cNvPr>
          <p:cNvSpPr>
            <a:spLocks noGrp="1" noRot="1" noChangeAspect="1" noTextEdit="1"/>
          </p:cNvSpPr>
          <p:nvPr>
            <p:ph type="sldImg"/>
          </p:nvPr>
        </p:nvSpPr>
        <p:spPr>
          <a:ln/>
        </p:spPr>
      </p:sp>
      <p:sp>
        <p:nvSpPr>
          <p:cNvPr id="96259" name="Notes Placeholder 2">
            <a:extLst>
              <a:ext uri="{FF2B5EF4-FFF2-40B4-BE49-F238E27FC236}">
                <a16:creationId xmlns:a16="http://schemas.microsoft.com/office/drawing/2014/main" id="{6AD90966-D6F5-493A-A126-DC3C97C1A679}"/>
              </a:ext>
            </a:extLst>
          </p:cNvPr>
          <p:cNvSpPr>
            <a:spLocks noGrp="1"/>
          </p:cNvSpPr>
          <p:nvPr>
            <p:ph type="body" idx="1"/>
          </p:nvPr>
        </p:nvSpPr>
        <p:spPr>
          <a:noFill/>
        </p:spPr>
        <p:txBody>
          <a:bodyPr/>
          <a:lstStyle/>
          <a:p>
            <a:endParaRPr lang="en-US" sz="1200" b="0" i="0" u="none" strike="noStrike" kern="1200" baseline="0" dirty="0" smtClean="0">
              <a:solidFill>
                <a:schemeClr val="tx1"/>
              </a:solidFill>
              <a:latin typeface="Arial" charset="0"/>
              <a:ea typeface="+mn-ea"/>
              <a:cs typeface="+mn-cs"/>
            </a:endParaRPr>
          </a:p>
          <a:p>
            <a:r>
              <a:rPr lang="en-US" sz="1200" b="0" i="0" u="none" strike="noStrike" kern="1200" baseline="0" dirty="0" smtClean="0">
                <a:solidFill>
                  <a:schemeClr val="tx1"/>
                </a:solidFill>
                <a:latin typeface="Arial" charset="0"/>
                <a:ea typeface="+mn-ea"/>
                <a:cs typeface="+mn-cs"/>
              </a:rPr>
              <a:t>For preschool children, the PLPs describe how the disability affects the child's participation in appropriate activities. The term “appropriate activities” includes activities that children of that chronological age engage in as part of a preschool program or in informal activities. Examples of appropriate activities include social activities, pre-reading and math activities, sharing-time, independent play, listening skills, and birth to 6 curricular measures. Federal regulations at 34 C.F.R. 300.323(b) indicate that preschool programs for children with disabilities should have an educational component that promotes school readiness and incorporates pre-literacy, language, and numeracy skills. </a:t>
            </a:r>
          </a:p>
          <a:p>
            <a:endParaRPr lang="en-US" altLang="en-US" dirty="0">
              <a:latin typeface="Arial" panose="020B0604020202020204" pitchFamily="34" charset="0"/>
            </a:endParaRPr>
          </a:p>
        </p:txBody>
      </p:sp>
      <p:sp>
        <p:nvSpPr>
          <p:cNvPr id="96260" name="Slide Number Placeholder 3">
            <a:extLst>
              <a:ext uri="{FF2B5EF4-FFF2-40B4-BE49-F238E27FC236}">
                <a16:creationId xmlns:a16="http://schemas.microsoft.com/office/drawing/2014/main" id="{268363AA-719B-432D-8FFE-96F55E00D571}"/>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573A441-530A-4250-BD36-8AC92193A124}" type="slidenum">
              <a:rPr lang="en-US" altLang="en-US" smtClean="0"/>
              <a:pPr>
                <a:spcBef>
                  <a:spcPct val="0"/>
                </a:spcBef>
              </a:pPr>
              <a:t>108</a:t>
            </a:fld>
            <a:endParaRPr lang="en-US" altLang="en-US"/>
          </a:p>
        </p:txBody>
      </p:sp>
    </p:spTree>
    <p:extLst>
      <p:ext uri="{BB962C8B-B14F-4D97-AF65-F5344CB8AC3E}">
        <p14:creationId xmlns:p14="http://schemas.microsoft.com/office/powerpoint/2010/main" val="4267938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85A94D00-0CDA-475D-8F07-EB84993BFEA8}"/>
              </a:ext>
            </a:extLst>
          </p:cNvPr>
          <p:cNvGrpSpPr>
            <a:grpSpLocks/>
          </p:cNvGrpSpPr>
          <p:nvPr/>
        </p:nvGrpSpPr>
        <p:grpSpPr bwMode="auto">
          <a:xfrm>
            <a:off x="0" y="0"/>
            <a:ext cx="9144000" cy="6858000"/>
            <a:chOff x="0" y="0"/>
            <a:chExt cx="5760" cy="4320"/>
          </a:xfrm>
        </p:grpSpPr>
        <p:sp>
          <p:nvSpPr>
            <p:cNvPr id="5" name="Rectangle 3">
              <a:extLst>
                <a:ext uri="{FF2B5EF4-FFF2-40B4-BE49-F238E27FC236}">
                  <a16:creationId xmlns:a16="http://schemas.microsoft.com/office/drawing/2014/main" id="{2CDF4453-96DA-486A-822E-1E1AF971D904}"/>
                </a:ext>
              </a:extLst>
            </p:cNvPr>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z="2400">
                <a:latin typeface="Times New Roman" pitchFamily="18" charset="0"/>
              </a:endParaRPr>
            </a:p>
          </p:txBody>
        </p:sp>
        <p:sp>
          <p:nvSpPr>
            <p:cNvPr id="6" name="Rectangle 4">
              <a:extLst>
                <a:ext uri="{FF2B5EF4-FFF2-40B4-BE49-F238E27FC236}">
                  <a16:creationId xmlns:a16="http://schemas.microsoft.com/office/drawing/2014/main" id="{61187FF0-F0AF-4315-81B8-D233D25D9BE9}"/>
                </a:ext>
              </a:extLst>
            </p:cNvPr>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2400">
                <a:latin typeface="Times New Roman" pitchFamily="18" charset="0"/>
              </a:endParaRPr>
            </a:p>
          </p:txBody>
        </p:sp>
        <p:grpSp>
          <p:nvGrpSpPr>
            <p:cNvPr id="7" name="Group 5">
              <a:extLst>
                <a:ext uri="{FF2B5EF4-FFF2-40B4-BE49-F238E27FC236}">
                  <a16:creationId xmlns:a16="http://schemas.microsoft.com/office/drawing/2014/main" id="{3F743A03-41F1-416A-B489-21C1F30E2361}"/>
                </a:ext>
              </a:extLst>
            </p:cNvPr>
            <p:cNvGrpSpPr>
              <a:grpSpLocks/>
            </p:cNvGrpSpPr>
            <p:nvPr/>
          </p:nvGrpSpPr>
          <p:grpSpPr bwMode="auto">
            <a:xfrm>
              <a:off x="0" y="672"/>
              <a:ext cx="1806" cy="1989"/>
              <a:chOff x="0" y="672"/>
              <a:chExt cx="1806" cy="1989"/>
            </a:xfrm>
          </p:grpSpPr>
          <p:sp>
            <p:nvSpPr>
              <p:cNvPr id="8" name="Rectangle 6">
                <a:extLst>
                  <a:ext uri="{FF2B5EF4-FFF2-40B4-BE49-F238E27FC236}">
                    <a16:creationId xmlns:a16="http://schemas.microsoft.com/office/drawing/2014/main" id="{5303E215-A265-4E9C-9B9C-D660E7E6A02B}"/>
                  </a:ext>
                </a:extLst>
              </p:cNvPr>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2400">
                  <a:latin typeface="Times New Roman" pitchFamily="18" charset="0"/>
                </a:endParaRPr>
              </a:p>
            </p:txBody>
          </p:sp>
          <p:sp>
            <p:nvSpPr>
              <p:cNvPr id="9" name="Rectangle 7">
                <a:extLst>
                  <a:ext uri="{FF2B5EF4-FFF2-40B4-BE49-F238E27FC236}">
                    <a16:creationId xmlns:a16="http://schemas.microsoft.com/office/drawing/2014/main" id="{92BA6918-4340-4429-AEE2-EF225698D00C}"/>
                  </a:ext>
                </a:extLst>
              </p:cNvPr>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2400">
                  <a:latin typeface="Times New Roman" pitchFamily="18" charset="0"/>
                </a:endParaRPr>
              </a:p>
            </p:txBody>
          </p:sp>
          <p:sp>
            <p:nvSpPr>
              <p:cNvPr id="10" name="Rectangle 8">
                <a:extLst>
                  <a:ext uri="{FF2B5EF4-FFF2-40B4-BE49-F238E27FC236}">
                    <a16:creationId xmlns:a16="http://schemas.microsoft.com/office/drawing/2014/main" id="{A77A19F2-FC0F-46A3-A90A-598C81AD42BF}"/>
                  </a:ext>
                </a:extLst>
              </p:cNvPr>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2400">
                  <a:latin typeface="Times New Roman" pitchFamily="18" charset="0"/>
                </a:endParaRPr>
              </a:p>
            </p:txBody>
          </p:sp>
          <p:sp>
            <p:nvSpPr>
              <p:cNvPr id="11" name="Rectangle 9">
                <a:extLst>
                  <a:ext uri="{FF2B5EF4-FFF2-40B4-BE49-F238E27FC236}">
                    <a16:creationId xmlns:a16="http://schemas.microsoft.com/office/drawing/2014/main" id="{48BDAFA0-6AB5-4E2B-9C3B-1882CD8839D9}"/>
                  </a:ext>
                </a:extLst>
              </p:cNvPr>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2400">
                  <a:latin typeface="Times New Roman" pitchFamily="18" charset="0"/>
                </a:endParaRPr>
              </a:p>
            </p:txBody>
          </p:sp>
          <p:sp>
            <p:nvSpPr>
              <p:cNvPr id="12" name="Rectangle 10">
                <a:extLst>
                  <a:ext uri="{FF2B5EF4-FFF2-40B4-BE49-F238E27FC236}">
                    <a16:creationId xmlns:a16="http://schemas.microsoft.com/office/drawing/2014/main" id="{D264E89A-8512-47D9-B908-91813E92F22C}"/>
                  </a:ext>
                </a:extLst>
              </p:cNvPr>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2400">
                  <a:latin typeface="Times New Roman" pitchFamily="18" charset="0"/>
                </a:endParaRPr>
              </a:p>
            </p:txBody>
          </p:sp>
          <p:sp>
            <p:nvSpPr>
              <p:cNvPr id="13" name="Rectangle 11">
                <a:extLst>
                  <a:ext uri="{FF2B5EF4-FFF2-40B4-BE49-F238E27FC236}">
                    <a16:creationId xmlns:a16="http://schemas.microsoft.com/office/drawing/2014/main" id="{6F4AD132-85C8-4096-B092-1F175FC6A27A}"/>
                  </a:ext>
                </a:extLst>
              </p:cNvPr>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2400">
                  <a:latin typeface="Times New Roman" pitchFamily="18" charset="0"/>
                </a:endParaRPr>
              </a:p>
            </p:txBody>
          </p:sp>
          <p:sp>
            <p:nvSpPr>
              <p:cNvPr id="14" name="Rectangle 12">
                <a:extLst>
                  <a:ext uri="{FF2B5EF4-FFF2-40B4-BE49-F238E27FC236}">
                    <a16:creationId xmlns:a16="http://schemas.microsoft.com/office/drawing/2014/main" id="{1D05AA94-1767-459E-A929-DD3C520388A9}"/>
                  </a:ext>
                </a:extLst>
              </p:cNvPr>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2400">
                  <a:latin typeface="Times New Roman" pitchFamily="18" charset="0"/>
                </a:endParaRPr>
              </a:p>
            </p:txBody>
          </p:sp>
          <p:sp>
            <p:nvSpPr>
              <p:cNvPr id="15" name="Rectangle 13">
                <a:extLst>
                  <a:ext uri="{FF2B5EF4-FFF2-40B4-BE49-F238E27FC236}">
                    <a16:creationId xmlns:a16="http://schemas.microsoft.com/office/drawing/2014/main" id="{A5AB4DF4-6222-4C99-8BE7-81084E37CBC4}"/>
                  </a:ext>
                </a:extLst>
              </p:cNvPr>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2400">
                  <a:latin typeface="Times New Roman" pitchFamily="18" charset="0"/>
                </a:endParaRPr>
              </a:p>
            </p:txBody>
          </p:sp>
          <p:sp>
            <p:nvSpPr>
              <p:cNvPr id="16" name="Rectangle 14">
                <a:extLst>
                  <a:ext uri="{FF2B5EF4-FFF2-40B4-BE49-F238E27FC236}">
                    <a16:creationId xmlns:a16="http://schemas.microsoft.com/office/drawing/2014/main" id="{FDF3BEE6-7C54-4E8E-82FB-BC36D5B31799}"/>
                  </a:ext>
                </a:extLst>
              </p:cNvPr>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2400">
                  <a:latin typeface="Times New Roman" pitchFamily="18" charset="0"/>
                </a:endParaRPr>
              </a:p>
            </p:txBody>
          </p:sp>
          <p:sp>
            <p:nvSpPr>
              <p:cNvPr id="17" name="Rectangle 15">
                <a:extLst>
                  <a:ext uri="{FF2B5EF4-FFF2-40B4-BE49-F238E27FC236}">
                    <a16:creationId xmlns:a16="http://schemas.microsoft.com/office/drawing/2014/main" id="{4460A1FA-1D68-4647-A155-083ABE3774BA}"/>
                  </a:ext>
                </a:extLst>
              </p:cNvPr>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2400">
                  <a:latin typeface="Times New Roman" pitchFamily="18" charset="0"/>
                </a:endParaRPr>
              </a:p>
            </p:txBody>
          </p:sp>
        </p:grpSp>
      </p:grpSp>
      <p:sp>
        <p:nvSpPr>
          <p:cNvPr id="5139"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pPr lvl="0"/>
            <a:r>
              <a:rPr lang="en-US" noProof="0"/>
              <a:t>Click to edit Master title style</a:t>
            </a:r>
          </a:p>
        </p:txBody>
      </p:sp>
      <p:sp>
        <p:nvSpPr>
          <p:cNvPr id="5140"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pPr lvl="0"/>
            <a:r>
              <a:rPr lang="en-US" noProof="0"/>
              <a:t>Click to edit Master subtitle style</a:t>
            </a:r>
          </a:p>
        </p:txBody>
      </p:sp>
      <p:sp>
        <p:nvSpPr>
          <p:cNvPr id="18" name="Rectangle 16">
            <a:extLst>
              <a:ext uri="{FF2B5EF4-FFF2-40B4-BE49-F238E27FC236}">
                <a16:creationId xmlns:a16="http://schemas.microsoft.com/office/drawing/2014/main" id="{F2D7DB3E-833B-497D-B53E-634E3D53B3D3}"/>
              </a:ext>
            </a:extLst>
          </p:cNvPr>
          <p:cNvSpPr>
            <a:spLocks noGrp="1" noChangeArrowheads="1"/>
          </p:cNvSpPr>
          <p:nvPr>
            <p:ph type="dt" sz="half" idx="10"/>
          </p:nvPr>
        </p:nvSpPr>
        <p:spPr>
          <a:xfrm>
            <a:off x="457200" y="6248400"/>
            <a:ext cx="2133600" cy="457200"/>
          </a:xfrm>
        </p:spPr>
        <p:txBody>
          <a:bodyPr/>
          <a:lstStyle>
            <a:lvl1pPr>
              <a:defRPr/>
            </a:lvl1pPr>
          </a:lstStyle>
          <a:p>
            <a:pPr>
              <a:defRPr/>
            </a:pPr>
            <a:endParaRPr lang="en-US"/>
          </a:p>
        </p:txBody>
      </p:sp>
      <p:sp>
        <p:nvSpPr>
          <p:cNvPr id="19" name="Rectangle 17">
            <a:extLst>
              <a:ext uri="{FF2B5EF4-FFF2-40B4-BE49-F238E27FC236}">
                <a16:creationId xmlns:a16="http://schemas.microsoft.com/office/drawing/2014/main" id="{7C60B65C-4F5B-4DAB-BB3E-A844BD20B7E4}"/>
              </a:ext>
            </a:extLst>
          </p:cNvPr>
          <p:cNvSpPr>
            <a:spLocks noGrp="1" noChangeArrowheads="1"/>
          </p:cNvSpPr>
          <p:nvPr>
            <p:ph type="ftr" sz="quarter" idx="11"/>
          </p:nvPr>
        </p:nvSpPr>
        <p:spPr/>
        <p:txBody>
          <a:bodyPr/>
          <a:lstStyle>
            <a:lvl1pPr>
              <a:defRPr/>
            </a:lvl1pPr>
          </a:lstStyle>
          <a:p>
            <a:pPr>
              <a:defRPr/>
            </a:pPr>
            <a:endParaRPr lang="en-US"/>
          </a:p>
        </p:txBody>
      </p:sp>
      <p:sp>
        <p:nvSpPr>
          <p:cNvPr id="20" name="Rectangle 18">
            <a:extLst>
              <a:ext uri="{FF2B5EF4-FFF2-40B4-BE49-F238E27FC236}">
                <a16:creationId xmlns:a16="http://schemas.microsoft.com/office/drawing/2014/main" id="{49091343-4DE0-4CFE-9795-BF860E1ACDCE}"/>
              </a:ext>
            </a:extLst>
          </p:cNvPr>
          <p:cNvSpPr>
            <a:spLocks noGrp="1" noChangeArrowheads="1"/>
          </p:cNvSpPr>
          <p:nvPr>
            <p:ph type="sldNum" sz="quarter" idx="12"/>
          </p:nvPr>
        </p:nvSpPr>
        <p:spPr/>
        <p:txBody>
          <a:bodyPr/>
          <a:lstStyle>
            <a:lvl1pPr>
              <a:defRPr/>
            </a:lvl1pPr>
          </a:lstStyle>
          <a:p>
            <a:pPr>
              <a:defRPr/>
            </a:pPr>
            <a:fld id="{51A2D0D1-7106-43BF-8BDB-9D423B1D6B89}" type="slidenum">
              <a:rPr lang="en-US"/>
              <a:pPr>
                <a:defRPr/>
              </a:pPr>
              <a:t>‹#›</a:t>
            </a:fld>
            <a:endParaRPr lang="en-US"/>
          </a:p>
        </p:txBody>
      </p:sp>
    </p:spTree>
    <p:extLst>
      <p:ext uri="{BB962C8B-B14F-4D97-AF65-F5344CB8AC3E}">
        <p14:creationId xmlns:p14="http://schemas.microsoft.com/office/powerpoint/2010/main" val="2641406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2C5B2953-A20A-4FB9-825F-11B087AC71F2}"/>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57529496-1322-4571-9212-3CC818ABBBD0}"/>
              </a:ext>
            </a:extLst>
          </p:cNvPr>
          <p:cNvSpPr>
            <a:spLocks noGrp="1" noChangeArrowheads="1"/>
          </p:cNvSpPr>
          <p:nvPr>
            <p:ph type="sldNum" sz="quarter" idx="11"/>
          </p:nvPr>
        </p:nvSpPr>
        <p:spPr>
          <a:ln/>
        </p:spPr>
        <p:txBody>
          <a:bodyPr/>
          <a:lstStyle>
            <a:lvl1pPr>
              <a:defRPr/>
            </a:lvl1pPr>
          </a:lstStyle>
          <a:p>
            <a:pPr>
              <a:defRPr/>
            </a:pPr>
            <a:fld id="{516AC167-F428-41E6-8C11-252DB0BE6696}" type="slidenum">
              <a:rPr lang="en-US"/>
              <a:pPr>
                <a:defRPr/>
              </a:pPr>
              <a:t>‹#›</a:t>
            </a:fld>
            <a:endParaRPr lang="en-US"/>
          </a:p>
        </p:txBody>
      </p:sp>
      <p:sp>
        <p:nvSpPr>
          <p:cNvPr id="6" name="Rectangle 16">
            <a:extLst>
              <a:ext uri="{FF2B5EF4-FFF2-40B4-BE49-F238E27FC236}">
                <a16:creationId xmlns:a16="http://schemas.microsoft.com/office/drawing/2014/main" id="{1B120978-9E93-4521-83D8-AB119363BC83}"/>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572417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1FB3B3E3-4EA0-4FC7-9844-8DF94E611563}"/>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930C5F7A-87EA-4B7B-ACF6-C8356DDAABE0}"/>
              </a:ext>
            </a:extLst>
          </p:cNvPr>
          <p:cNvSpPr>
            <a:spLocks noGrp="1" noChangeArrowheads="1"/>
          </p:cNvSpPr>
          <p:nvPr>
            <p:ph type="sldNum" sz="quarter" idx="11"/>
          </p:nvPr>
        </p:nvSpPr>
        <p:spPr>
          <a:ln/>
        </p:spPr>
        <p:txBody>
          <a:bodyPr/>
          <a:lstStyle>
            <a:lvl1pPr>
              <a:defRPr/>
            </a:lvl1pPr>
          </a:lstStyle>
          <a:p>
            <a:pPr>
              <a:defRPr/>
            </a:pPr>
            <a:fld id="{75BB346F-5329-42CB-8C87-FFFF4B505109}" type="slidenum">
              <a:rPr lang="en-US"/>
              <a:pPr>
                <a:defRPr/>
              </a:pPr>
              <a:t>‹#›</a:t>
            </a:fld>
            <a:endParaRPr lang="en-US"/>
          </a:p>
        </p:txBody>
      </p:sp>
      <p:sp>
        <p:nvSpPr>
          <p:cNvPr id="6" name="Rectangle 16">
            <a:extLst>
              <a:ext uri="{FF2B5EF4-FFF2-40B4-BE49-F238E27FC236}">
                <a16:creationId xmlns:a16="http://schemas.microsoft.com/office/drawing/2014/main" id="{448EE796-71CF-448A-A5EC-89D5C191FD0B}"/>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1299456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82A8CF14-CEAF-46AC-A6B9-8974113DED14}"/>
              </a:ext>
            </a:extLst>
          </p:cNvPr>
          <p:cNvSpPr>
            <a:spLocks noGrp="1"/>
          </p:cNvSpPr>
          <p:nvPr>
            <p:ph type="dt" sz="half" idx="10"/>
          </p:nvPr>
        </p:nvSpPr>
        <p:spPr>
          <a:xfrm>
            <a:off x="457200" y="6243638"/>
            <a:ext cx="2133600" cy="457200"/>
          </a:xfrm>
        </p:spPr>
        <p:txBody>
          <a:bodyPr/>
          <a:lstStyle>
            <a:lvl1pPr>
              <a:defRPr/>
            </a:lvl1pPr>
          </a:lstStyle>
          <a:p>
            <a:pPr>
              <a:defRPr/>
            </a:pPr>
            <a:endParaRPr lang="en-US" altLang="en-US"/>
          </a:p>
        </p:txBody>
      </p:sp>
      <p:sp>
        <p:nvSpPr>
          <p:cNvPr id="7" name="Footer Placeholder 6">
            <a:extLst>
              <a:ext uri="{FF2B5EF4-FFF2-40B4-BE49-F238E27FC236}">
                <a16:creationId xmlns:a16="http://schemas.microsoft.com/office/drawing/2014/main" id="{26CB9E2F-10D4-403A-BF60-12DCD73F8121}"/>
              </a:ext>
            </a:extLst>
          </p:cNvPr>
          <p:cNvSpPr>
            <a:spLocks noGrp="1"/>
          </p:cNvSpPr>
          <p:nvPr>
            <p:ph type="ftr" sz="quarter" idx="11"/>
          </p:nvPr>
        </p:nvSpPr>
        <p:spPr/>
        <p:txBody>
          <a:bodyPr/>
          <a:lstStyle>
            <a:lvl1pPr>
              <a:defRPr/>
            </a:lvl1pPr>
          </a:lstStyle>
          <a:p>
            <a:pPr>
              <a:defRPr/>
            </a:pPr>
            <a:endParaRPr lang="en-US" altLang="en-US"/>
          </a:p>
        </p:txBody>
      </p:sp>
      <p:sp>
        <p:nvSpPr>
          <p:cNvPr id="8" name="Slide Number Placeholder 7">
            <a:extLst>
              <a:ext uri="{FF2B5EF4-FFF2-40B4-BE49-F238E27FC236}">
                <a16:creationId xmlns:a16="http://schemas.microsoft.com/office/drawing/2014/main" id="{12F65DBE-FA80-4444-9878-D5D94D877FF6}"/>
              </a:ext>
            </a:extLst>
          </p:cNvPr>
          <p:cNvSpPr>
            <a:spLocks noGrp="1"/>
          </p:cNvSpPr>
          <p:nvPr>
            <p:ph type="sldNum" sz="quarter" idx="12"/>
          </p:nvPr>
        </p:nvSpPr>
        <p:spPr>
          <a:xfrm>
            <a:off x="6553200" y="6243638"/>
            <a:ext cx="2133600" cy="457200"/>
          </a:xfrm>
        </p:spPr>
        <p:txBody>
          <a:bodyPr/>
          <a:lstStyle>
            <a:lvl1pPr>
              <a:defRPr/>
            </a:lvl1pPr>
          </a:lstStyle>
          <a:p>
            <a:pPr>
              <a:defRPr/>
            </a:pPr>
            <a:fld id="{26D90D3C-2E45-449E-90D7-A0589910C6F7}" type="slidenum">
              <a:rPr lang="en-US" altLang="en-US"/>
              <a:pPr>
                <a:defRPr/>
              </a:pPr>
              <a:t>‹#›</a:t>
            </a:fld>
            <a:endParaRPr lang="en-US" altLang="en-US"/>
          </a:p>
        </p:txBody>
      </p:sp>
    </p:spTree>
    <p:extLst>
      <p:ext uri="{BB962C8B-B14F-4D97-AF65-F5344CB8AC3E}">
        <p14:creationId xmlns:p14="http://schemas.microsoft.com/office/powerpoint/2010/main" val="15902944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01F84F0-6D14-442B-B82A-B11C25AAAD76}" type="datetimeFigureOut">
              <a:rPr lang="en-US" smtClean="0"/>
              <a:t>6/11/2019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76DB35-3ED4-4BD6-B10C-A94F972E12E6}" type="slidenum">
              <a:rPr lang="en-US" smtClean="0"/>
              <a:t>‹#›</a:t>
            </a:fld>
            <a:endParaRPr lang="en-US" dirty="0"/>
          </a:p>
        </p:txBody>
      </p:sp>
    </p:spTree>
    <p:extLst>
      <p:ext uri="{BB962C8B-B14F-4D97-AF65-F5344CB8AC3E}">
        <p14:creationId xmlns:p14="http://schemas.microsoft.com/office/powerpoint/2010/main" val="19287404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1F84F0-6D14-442B-B82A-B11C25AAAD76}" type="datetimeFigureOut">
              <a:rPr lang="en-US" smtClean="0"/>
              <a:t>6/11/2019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76DB35-3ED4-4BD6-B10C-A94F972E12E6}" type="slidenum">
              <a:rPr lang="en-US" smtClean="0"/>
              <a:t>‹#›</a:t>
            </a:fld>
            <a:endParaRPr lang="en-US" dirty="0"/>
          </a:p>
        </p:txBody>
      </p:sp>
    </p:spTree>
    <p:extLst>
      <p:ext uri="{BB962C8B-B14F-4D97-AF65-F5344CB8AC3E}">
        <p14:creationId xmlns:p14="http://schemas.microsoft.com/office/powerpoint/2010/main" val="28774684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1F84F0-6D14-442B-B82A-B11C25AAAD76}" type="datetimeFigureOut">
              <a:rPr lang="en-US" smtClean="0"/>
              <a:t>6/11/2019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76DB35-3ED4-4BD6-B10C-A94F972E12E6}" type="slidenum">
              <a:rPr lang="en-US" smtClean="0"/>
              <a:t>‹#›</a:t>
            </a:fld>
            <a:endParaRPr lang="en-US" dirty="0"/>
          </a:p>
        </p:txBody>
      </p:sp>
    </p:spTree>
    <p:extLst>
      <p:ext uri="{BB962C8B-B14F-4D97-AF65-F5344CB8AC3E}">
        <p14:creationId xmlns:p14="http://schemas.microsoft.com/office/powerpoint/2010/main" val="13376977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01F84F0-6D14-442B-B82A-B11C25AAAD76}" type="datetimeFigureOut">
              <a:rPr lang="en-US" smtClean="0"/>
              <a:t>6/11/2019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076DB35-3ED4-4BD6-B10C-A94F972E12E6}" type="slidenum">
              <a:rPr lang="en-US" smtClean="0"/>
              <a:t>‹#›</a:t>
            </a:fld>
            <a:endParaRPr lang="en-US" dirty="0"/>
          </a:p>
        </p:txBody>
      </p:sp>
    </p:spTree>
    <p:extLst>
      <p:ext uri="{BB962C8B-B14F-4D97-AF65-F5344CB8AC3E}">
        <p14:creationId xmlns:p14="http://schemas.microsoft.com/office/powerpoint/2010/main" val="15228017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01F84F0-6D14-442B-B82A-B11C25AAAD76}" type="datetimeFigureOut">
              <a:rPr lang="en-US" smtClean="0"/>
              <a:t>6/11/2019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076DB35-3ED4-4BD6-B10C-A94F972E12E6}" type="slidenum">
              <a:rPr lang="en-US" smtClean="0"/>
              <a:t>‹#›</a:t>
            </a:fld>
            <a:endParaRPr lang="en-US" dirty="0"/>
          </a:p>
        </p:txBody>
      </p:sp>
    </p:spTree>
    <p:extLst>
      <p:ext uri="{BB962C8B-B14F-4D97-AF65-F5344CB8AC3E}">
        <p14:creationId xmlns:p14="http://schemas.microsoft.com/office/powerpoint/2010/main" val="36784077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1F84F0-6D14-442B-B82A-B11C25AAAD76}" type="datetimeFigureOut">
              <a:rPr lang="en-US" smtClean="0"/>
              <a:t>6/11/2019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076DB35-3ED4-4BD6-B10C-A94F972E12E6}" type="slidenum">
              <a:rPr lang="en-US" smtClean="0"/>
              <a:t>‹#›</a:t>
            </a:fld>
            <a:endParaRPr lang="en-US" dirty="0"/>
          </a:p>
        </p:txBody>
      </p:sp>
    </p:spTree>
    <p:extLst>
      <p:ext uri="{BB962C8B-B14F-4D97-AF65-F5344CB8AC3E}">
        <p14:creationId xmlns:p14="http://schemas.microsoft.com/office/powerpoint/2010/main" val="27373757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1F84F0-6D14-442B-B82A-B11C25AAAD76}" type="datetimeFigureOut">
              <a:rPr lang="en-US" smtClean="0"/>
              <a:t>6/11/2019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076DB35-3ED4-4BD6-B10C-A94F972E12E6}" type="slidenum">
              <a:rPr lang="en-US" smtClean="0"/>
              <a:t>‹#›</a:t>
            </a:fld>
            <a:endParaRPr lang="en-US" dirty="0"/>
          </a:p>
        </p:txBody>
      </p:sp>
    </p:spTree>
    <p:extLst>
      <p:ext uri="{BB962C8B-B14F-4D97-AF65-F5344CB8AC3E}">
        <p14:creationId xmlns:p14="http://schemas.microsoft.com/office/powerpoint/2010/main" val="1490886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A4249673-6293-492E-A14C-6383848C59AA}"/>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20D323FE-D855-4CA8-B03E-362422CA4DD5}"/>
              </a:ext>
            </a:extLst>
          </p:cNvPr>
          <p:cNvSpPr>
            <a:spLocks noGrp="1" noChangeArrowheads="1"/>
          </p:cNvSpPr>
          <p:nvPr>
            <p:ph type="sldNum" sz="quarter" idx="11"/>
          </p:nvPr>
        </p:nvSpPr>
        <p:spPr>
          <a:ln/>
        </p:spPr>
        <p:txBody>
          <a:bodyPr/>
          <a:lstStyle>
            <a:lvl1pPr>
              <a:defRPr/>
            </a:lvl1pPr>
          </a:lstStyle>
          <a:p>
            <a:pPr>
              <a:defRPr/>
            </a:pPr>
            <a:fld id="{4886201E-D42D-456E-BEE6-86A0358D3A08}" type="slidenum">
              <a:rPr lang="en-US"/>
              <a:pPr>
                <a:defRPr/>
              </a:pPr>
              <a:t>‹#›</a:t>
            </a:fld>
            <a:endParaRPr lang="en-US"/>
          </a:p>
        </p:txBody>
      </p:sp>
      <p:sp>
        <p:nvSpPr>
          <p:cNvPr id="6" name="Rectangle 16">
            <a:extLst>
              <a:ext uri="{FF2B5EF4-FFF2-40B4-BE49-F238E27FC236}">
                <a16:creationId xmlns:a16="http://schemas.microsoft.com/office/drawing/2014/main" id="{4AB795F5-8621-4636-8515-6F1A6F782CD1}"/>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2218207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1F84F0-6D14-442B-B82A-B11C25AAAD76}" type="datetimeFigureOut">
              <a:rPr lang="en-US" smtClean="0"/>
              <a:t>6/11/2019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076DB35-3ED4-4BD6-B10C-A94F972E12E6}" type="slidenum">
              <a:rPr lang="en-US" smtClean="0"/>
              <a:t>‹#›</a:t>
            </a:fld>
            <a:endParaRPr lang="en-US" dirty="0"/>
          </a:p>
        </p:txBody>
      </p:sp>
    </p:spTree>
    <p:extLst>
      <p:ext uri="{BB962C8B-B14F-4D97-AF65-F5344CB8AC3E}">
        <p14:creationId xmlns:p14="http://schemas.microsoft.com/office/powerpoint/2010/main" val="31584224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1F84F0-6D14-442B-B82A-B11C25AAAD76}" type="datetimeFigureOut">
              <a:rPr lang="en-US" smtClean="0"/>
              <a:t>6/11/2019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076DB35-3ED4-4BD6-B10C-A94F972E12E6}" type="slidenum">
              <a:rPr lang="en-US" smtClean="0"/>
              <a:t>‹#›</a:t>
            </a:fld>
            <a:endParaRPr lang="en-US" dirty="0"/>
          </a:p>
        </p:txBody>
      </p:sp>
    </p:spTree>
    <p:extLst>
      <p:ext uri="{BB962C8B-B14F-4D97-AF65-F5344CB8AC3E}">
        <p14:creationId xmlns:p14="http://schemas.microsoft.com/office/powerpoint/2010/main" val="36422204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1F84F0-6D14-442B-B82A-B11C25AAAD76}" type="datetimeFigureOut">
              <a:rPr lang="en-US" smtClean="0"/>
              <a:t>6/11/2019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76DB35-3ED4-4BD6-B10C-A94F972E12E6}" type="slidenum">
              <a:rPr lang="en-US" smtClean="0"/>
              <a:t>‹#›</a:t>
            </a:fld>
            <a:endParaRPr lang="en-US" dirty="0"/>
          </a:p>
        </p:txBody>
      </p:sp>
    </p:spTree>
    <p:extLst>
      <p:ext uri="{BB962C8B-B14F-4D97-AF65-F5344CB8AC3E}">
        <p14:creationId xmlns:p14="http://schemas.microsoft.com/office/powerpoint/2010/main" val="26445403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1F84F0-6D14-442B-B82A-B11C25AAAD76}" type="datetimeFigureOut">
              <a:rPr lang="en-US" smtClean="0"/>
              <a:t>6/11/2019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76DB35-3ED4-4BD6-B10C-A94F972E12E6}" type="slidenum">
              <a:rPr lang="en-US" smtClean="0"/>
              <a:t>‹#›</a:t>
            </a:fld>
            <a:endParaRPr lang="en-US" dirty="0"/>
          </a:p>
        </p:txBody>
      </p:sp>
    </p:spTree>
    <p:extLst>
      <p:ext uri="{BB962C8B-B14F-4D97-AF65-F5344CB8AC3E}">
        <p14:creationId xmlns:p14="http://schemas.microsoft.com/office/powerpoint/2010/main" val="2024112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a:extLst>
              <a:ext uri="{FF2B5EF4-FFF2-40B4-BE49-F238E27FC236}">
                <a16:creationId xmlns:a16="http://schemas.microsoft.com/office/drawing/2014/main" id="{BF68C034-5C2F-4288-B656-25D68743DA5F}"/>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1455C475-E294-4940-A0AC-68C38CC3B86A}"/>
              </a:ext>
            </a:extLst>
          </p:cNvPr>
          <p:cNvSpPr>
            <a:spLocks noGrp="1" noChangeArrowheads="1"/>
          </p:cNvSpPr>
          <p:nvPr>
            <p:ph type="sldNum" sz="quarter" idx="11"/>
          </p:nvPr>
        </p:nvSpPr>
        <p:spPr>
          <a:ln/>
        </p:spPr>
        <p:txBody>
          <a:bodyPr/>
          <a:lstStyle>
            <a:lvl1pPr>
              <a:defRPr/>
            </a:lvl1pPr>
          </a:lstStyle>
          <a:p>
            <a:pPr>
              <a:defRPr/>
            </a:pPr>
            <a:fld id="{B4DF9FE3-82AA-4481-850C-9283AFECF567}" type="slidenum">
              <a:rPr lang="en-US"/>
              <a:pPr>
                <a:defRPr/>
              </a:pPr>
              <a:t>‹#›</a:t>
            </a:fld>
            <a:endParaRPr lang="en-US"/>
          </a:p>
        </p:txBody>
      </p:sp>
      <p:sp>
        <p:nvSpPr>
          <p:cNvPr id="6" name="Rectangle 16">
            <a:extLst>
              <a:ext uri="{FF2B5EF4-FFF2-40B4-BE49-F238E27FC236}">
                <a16:creationId xmlns:a16="http://schemas.microsoft.com/office/drawing/2014/main" id="{54252BE0-5A84-4CC5-BD8E-2AAAEA48C8C0}"/>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875133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a:extLst>
              <a:ext uri="{FF2B5EF4-FFF2-40B4-BE49-F238E27FC236}">
                <a16:creationId xmlns:a16="http://schemas.microsoft.com/office/drawing/2014/main" id="{A392910F-F03C-409E-AFC1-F520586CBD88}"/>
              </a:ext>
            </a:extLst>
          </p:cNvPr>
          <p:cNvSpPr>
            <a:spLocks noGrp="1" noChangeArrowheads="1"/>
          </p:cNvSpPr>
          <p:nvPr>
            <p:ph type="ftr" sz="quarter" idx="10"/>
          </p:nvPr>
        </p:nvSpPr>
        <p:spPr>
          <a:ln/>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id="{570C2F80-E71A-4632-90E3-4945F44814EB}"/>
              </a:ext>
            </a:extLst>
          </p:cNvPr>
          <p:cNvSpPr>
            <a:spLocks noGrp="1" noChangeArrowheads="1"/>
          </p:cNvSpPr>
          <p:nvPr>
            <p:ph type="sldNum" sz="quarter" idx="11"/>
          </p:nvPr>
        </p:nvSpPr>
        <p:spPr>
          <a:ln/>
        </p:spPr>
        <p:txBody>
          <a:bodyPr/>
          <a:lstStyle>
            <a:lvl1pPr>
              <a:defRPr/>
            </a:lvl1pPr>
          </a:lstStyle>
          <a:p>
            <a:pPr>
              <a:defRPr/>
            </a:pPr>
            <a:fld id="{2F45139F-A2D6-40B2-87D9-6CF45ABECABA}" type="slidenum">
              <a:rPr lang="en-US"/>
              <a:pPr>
                <a:defRPr/>
              </a:pPr>
              <a:t>‹#›</a:t>
            </a:fld>
            <a:endParaRPr lang="en-US"/>
          </a:p>
        </p:txBody>
      </p:sp>
      <p:sp>
        <p:nvSpPr>
          <p:cNvPr id="7" name="Rectangle 16">
            <a:extLst>
              <a:ext uri="{FF2B5EF4-FFF2-40B4-BE49-F238E27FC236}">
                <a16:creationId xmlns:a16="http://schemas.microsoft.com/office/drawing/2014/main" id="{6F39CF3E-7AFE-4638-AD6C-16738BA17E65}"/>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104709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a:extLst>
              <a:ext uri="{FF2B5EF4-FFF2-40B4-BE49-F238E27FC236}">
                <a16:creationId xmlns:a16="http://schemas.microsoft.com/office/drawing/2014/main" id="{01E480F5-99F2-49B5-9EBD-4A3BE2256CBD}"/>
              </a:ext>
            </a:extLst>
          </p:cNvPr>
          <p:cNvSpPr>
            <a:spLocks noGrp="1" noChangeArrowheads="1"/>
          </p:cNvSpPr>
          <p:nvPr>
            <p:ph type="ftr" sz="quarter" idx="10"/>
          </p:nvPr>
        </p:nvSpPr>
        <p:spPr>
          <a:ln/>
        </p:spPr>
        <p:txBody>
          <a:bodyPr/>
          <a:lstStyle>
            <a:lvl1pPr>
              <a:defRPr/>
            </a:lvl1pPr>
          </a:lstStyle>
          <a:p>
            <a:pPr>
              <a:defRPr/>
            </a:pPr>
            <a:endParaRPr lang="en-US"/>
          </a:p>
        </p:txBody>
      </p:sp>
      <p:sp>
        <p:nvSpPr>
          <p:cNvPr id="8" name="Rectangle 3">
            <a:extLst>
              <a:ext uri="{FF2B5EF4-FFF2-40B4-BE49-F238E27FC236}">
                <a16:creationId xmlns:a16="http://schemas.microsoft.com/office/drawing/2014/main" id="{9779E8EF-32A7-46F7-9E27-46E2281B7FEF}"/>
              </a:ext>
            </a:extLst>
          </p:cNvPr>
          <p:cNvSpPr>
            <a:spLocks noGrp="1" noChangeArrowheads="1"/>
          </p:cNvSpPr>
          <p:nvPr>
            <p:ph type="sldNum" sz="quarter" idx="11"/>
          </p:nvPr>
        </p:nvSpPr>
        <p:spPr>
          <a:ln/>
        </p:spPr>
        <p:txBody>
          <a:bodyPr/>
          <a:lstStyle>
            <a:lvl1pPr>
              <a:defRPr/>
            </a:lvl1pPr>
          </a:lstStyle>
          <a:p>
            <a:pPr>
              <a:defRPr/>
            </a:pPr>
            <a:fld id="{C4E8046F-9F4B-42D7-BEDB-0F88D4475626}" type="slidenum">
              <a:rPr lang="en-US"/>
              <a:pPr>
                <a:defRPr/>
              </a:pPr>
              <a:t>‹#›</a:t>
            </a:fld>
            <a:endParaRPr lang="en-US"/>
          </a:p>
        </p:txBody>
      </p:sp>
      <p:sp>
        <p:nvSpPr>
          <p:cNvPr id="9" name="Rectangle 16">
            <a:extLst>
              <a:ext uri="{FF2B5EF4-FFF2-40B4-BE49-F238E27FC236}">
                <a16:creationId xmlns:a16="http://schemas.microsoft.com/office/drawing/2014/main" id="{3A6DF957-00EF-4690-856D-F5F23BC63BBF}"/>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700386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a:extLst>
              <a:ext uri="{FF2B5EF4-FFF2-40B4-BE49-F238E27FC236}">
                <a16:creationId xmlns:a16="http://schemas.microsoft.com/office/drawing/2014/main" id="{5280D3E2-3E10-4AF2-B0EA-CB38032C2F0C}"/>
              </a:ext>
            </a:extLst>
          </p:cNvPr>
          <p:cNvSpPr>
            <a:spLocks noGrp="1" noChangeArrowheads="1"/>
          </p:cNvSpPr>
          <p:nvPr>
            <p:ph type="ftr" sz="quarter" idx="10"/>
          </p:nvPr>
        </p:nvSpPr>
        <p:spPr>
          <a:ln/>
        </p:spPr>
        <p:txBody>
          <a:bodyPr/>
          <a:lstStyle>
            <a:lvl1pPr>
              <a:defRPr/>
            </a:lvl1pPr>
          </a:lstStyle>
          <a:p>
            <a:pPr>
              <a:defRPr/>
            </a:pPr>
            <a:endParaRPr lang="en-US"/>
          </a:p>
        </p:txBody>
      </p:sp>
      <p:sp>
        <p:nvSpPr>
          <p:cNvPr id="4" name="Rectangle 3">
            <a:extLst>
              <a:ext uri="{FF2B5EF4-FFF2-40B4-BE49-F238E27FC236}">
                <a16:creationId xmlns:a16="http://schemas.microsoft.com/office/drawing/2014/main" id="{D0397C5E-01C7-4790-BE7C-93B058FD6A57}"/>
              </a:ext>
            </a:extLst>
          </p:cNvPr>
          <p:cNvSpPr>
            <a:spLocks noGrp="1" noChangeArrowheads="1"/>
          </p:cNvSpPr>
          <p:nvPr>
            <p:ph type="sldNum" sz="quarter" idx="11"/>
          </p:nvPr>
        </p:nvSpPr>
        <p:spPr>
          <a:ln/>
        </p:spPr>
        <p:txBody>
          <a:bodyPr/>
          <a:lstStyle>
            <a:lvl1pPr>
              <a:defRPr/>
            </a:lvl1pPr>
          </a:lstStyle>
          <a:p>
            <a:pPr>
              <a:defRPr/>
            </a:pPr>
            <a:fld id="{423F144F-BD72-4F8D-A82F-1A9603ADF01B}" type="slidenum">
              <a:rPr lang="en-US"/>
              <a:pPr>
                <a:defRPr/>
              </a:pPr>
              <a:t>‹#›</a:t>
            </a:fld>
            <a:endParaRPr lang="en-US"/>
          </a:p>
        </p:txBody>
      </p:sp>
      <p:sp>
        <p:nvSpPr>
          <p:cNvPr id="5" name="Rectangle 16">
            <a:extLst>
              <a:ext uri="{FF2B5EF4-FFF2-40B4-BE49-F238E27FC236}">
                <a16:creationId xmlns:a16="http://schemas.microsoft.com/office/drawing/2014/main" id="{ECBDB101-E039-4349-9D89-70DBFCAD3608}"/>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464150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651AF198-DEB6-4A28-AA7C-6E120670E1BB}"/>
              </a:ext>
            </a:extLst>
          </p:cNvPr>
          <p:cNvSpPr>
            <a:spLocks noGrp="1" noChangeArrowheads="1"/>
          </p:cNvSpPr>
          <p:nvPr>
            <p:ph type="ftr" sz="quarter" idx="10"/>
          </p:nvPr>
        </p:nvSpPr>
        <p:spPr>
          <a:ln/>
        </p:spPr>
        <p:txBody>
          <a:bodyPr/>
          <a:lstStyle>
            <a:lvl1pPr>
              <a:defRPr/>
            </a:lvl1pPr>
          </a:lstStyle>
          <a:p>
            <a:pPr>
              <a:defRPr/>
            </a:pPr>
            <a:endParaRPr lang="en-US"/>
          </a:p>
        </p:txBody>
      </p:sp>
      <p:sp>
        <p:nvSpPr>
          <p:cNvPr id="3" name="Rectangle 3">
            <a:extLst>
              <a:ext uri="{FF2B5EF4-FFF2-40B4-BE49-F238E27FC236}">
                <a16:creationId xmlns:a16="http://schemas.microsoft.com/office/drawing/2014/main" id="{7B763980-6DB0-4072-B002-5AC4D95E87BA}"/>
              </a:ext>
            </a:extLst>
          </p:cNvPr>
          <p:cNvSpPr>
            <a:spLocks noGrp="1" noChangeArrowheads="1"/>
          </p:cNvSpPr>
          <p:nvPr>
            <p:ph type="sldNum" sz="quarter" idx="11"/>
          </p:nvPr>
        </p:nvSpPr>
        <p:spPr>
          <a:ln/>
        </p:spPr>
        <p:txBody>
          <a:bodyPr/>
          <a:lstStyle>
            <a:lvl1pPr>
              <a:defRPr/>
            </a:lvl1pPr>
          </a:lstStyle>
          <a:p>
            <a:pPr>
              <a:defRPr/>
            </a:pPr>
            <a:fld id="{6B4AF64A-80A1-4B32-B533-E96060901CA3}" type="slidenum">
              <a:rPr lang="en-US"/>
              <a:pPr>
                <a:defRPr/>
              </a:pPr>
              <a:t>‹#›</a:t>
            </a:fld>
            <a:endParaRPr lang="en-US"/>
          </a:p>
        </p:txBody>
      </p:sp>
      <p:sp>
        <p:nvSpPr>
          <p:cNvPr id="4" name="Rectangle 16">
            <a:extLst>
              <a:ext uri="{FF2B5EF4-FFF2-40B4-BE49-F238E27FC236}">
                <a16:creationId xmlns:a16="http://schemas.microsoft.com/office/drawing/2014/main" id="{7E0C8A3A-0A1D-4594-A9F0-0013217D8B4A}"/>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632980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a:extLst>
              <a:ext uri="{FF2B5EF4-FFF2-40B4-BE49-F238E27FC236}">
                <a16:creationId xmlns:a16="http://schemas.microsoft.com/office/drawing/2014/main" id="{AEE379B8-FEB8-4A77-BD2F-028DE147073A}"/>
              </a:ext>
            </a:extLst>
          </p:cNvPr>
          <p:cNvSpPr>
            <a:spLocks noGrp="1" noChangeArrowheads="1"/>
          </p:cNvSpPr>
          <p:nvPr>
            <p:ph type="ftr" sz="quarter" idx="10"/>
          </p:nvPr>
        </p:nvSpPr>
        <p:spPr>
          <a:ln/>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id="{134F5A4D-9334-456B-AC26-CDB99785D42B}"/>
              </a:ext>
            </a:extLst>
          </p:cNvPr>
          <p:cNvSpPr>
            <a:spLocks noGrp="1" noChangeArrowheads="1"/>
          </p:cNvSpPr>
          <p:nvPr>
            <p:ph type="sldNum" sz="quarter" idx="11"/>
          </p:nvPr>
        </p:nvSpPr>
        <p:spPr>
          <a:ln/>
        </p:spPr>
        <p:txBody>
          <a:bodyPr/>
          <a:lstStyle>
            <a:lvl1pPr>
              <a:defRPr/>
            </a:lvl1pPr>
          </a:lstStyle>
          <a:p>
            <a:pPr>
              <a:defRPr/>
            </a:pPr>
            <a:fld id="{B9B3592B-A6B2-44DA-B08B-9523B31FBAC5}" type="slidenum">
              <a:rPr lang="en-US"/>
              <a:pPr>
                <a:defRPr/>
              </a:pPr>
              <a:t>‹#›</a:t>
            </a:fld>
            <a:endParaRPr lang="en-US"/>
          </a:p>
        </p:txBody>
      </p:sp>
      <p:sp>
        <p:nvSpPr>
          <p:cNvPr id="7" name="Rectangle 16">
            <a:extLst>
              <a:ext uri="{FF2B5EF4-FFF2-40B4-BE49-F238E27FC236}">
                <a16:creationId xmlns:a16="http://schemas.microsoft.com/office/drawing/2014/main" id="{A6047C44-02BF-4558-85F8-C5A83F4ED50A}"/>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739637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a:extLst>
              <a:ext uri="{FF2B5EF4-FFF2-40B4-BE49-F238E27FC236}">
                <a16:creationId xmlns:a16="http://schemas.microsoft.com/office/drawing/2014/main" id="{9AF56C67-D866-4F28-ADB0-2A7263E774A4}"/>
              </a:ext>
            </a:extLst>
          </p:cNvPr>
          <p:cNvSpPr>
            <a:spLocks noGrp="1" noChangeArrowheads="1"/>
          </p:cNvSpPr>
          <p:nvPr>
            <p:ph type="ftr" sz="quarter" idx="10"/>
          </p:nvPr>
        </p:nvSpPr>
        <p:spPr>
          <a:ln/>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id="{42C4775A-DC8A-469A-8BAA-6BB6C0FF5870}"/>
              </a:ext>
            </a:extLst>
          </p:cNvPr>
          <p:cNvSpPr>
            <a:spLocks noGrp="1" noChangeArrowheads="1"/>
          </p:cNvSpPr>
          <p:nvPr>
            <p:ph type="sldNum" sz="quarter" idx="11"/>
          </p:nvPr>
        </p:nvSpPr>
        <p:spPr>
          <a:ln/>
        </p:spPr>
        <p:txBody>
          <a:bodyPr/>
          <a:lstStyle>
            <a:lvl1pPr>
              <a:defRPr/>
            </a:lvl1pPr>
          </a:lstStyle>
          <a:p>
            <a:pPr>
              <a:defRPr/>
            </a:pPr>
            <a:fld id="{43C79DC3-F4E0-4499-9D28-0817FEF64757}" type="slidenum">
              <a:rPr lang="en-US"/>
              <a:pPr>
                <a:defRPr/>
              </a:pPr>
              <a:t>‹#›</a:t>
            </a:fld>
            <a:endParaRPr lang="en-US"/>
          </a:p>
        </p:txBody>
      </p:sp>
      <p:sp>
        <p:nvSpPr>
          <p:cNvPr id="7" name="Rectangle 16">
            <a:extLst>
              <a:ext uri="{FF2B5EF4-FFF2-40B4-BE49-F238E27FC236}">
                <a16:creationId xmlns:a16="http://schemas.microsoft.com/office/drawing/2014/main" id="{70B18D5B-EF47-4A59-BE59-83676AF2F825}"/>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218019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52267041-49DD-4833-90F5-4568669A8C9F}"/>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pPr>
              <a:defRPr/>
            </a:pPr>
            <a:endParaRPr lang="en-US"/>
          </a:p>
        </p:txBody>
      </p:sp>
      <p:sp>
        <p:nvSpPr>
          <p:cNvPr id="4099" name="Rectangle 3">
            <a:extLst>
              <a:ext uri="{FF2B5EF4-FFF2-40B4-BE49-F238E27FC236}">
                <a16:creationId xmlns:a16="http://schemas.microsoft.com/office/drawing/2014/main" id="{6FC1D6B6-5A56-411D-889B-129A656931B9}"/>
              </a:ext>
            </a:extLst>
          </p:cNvPr>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Black" panose="020B0A04020102020204" pitchFamily="34" charset="0"/>
              </a:defRPr>
            </a:lvl1pPr>
          </a:lstStyle>
          <a:p>
            <a:pPr>
              <a:defRPr/>
            </a:pPr>
            <a:fld id="{61A68497-6576-4490-B86B-559880D091CA}" type="slidenum">
              <a:rPr lang="en-US"/>
              <a:pPr>
                <a:defRPr/>
              </a:pPr>
              <a:t>‹#›</a:t>
            </a:fld>
            <a:endParaRPr lang="en-US"/>
          </a:p>
        </p:txBody>
      </p:sp>
      <p:grpSp>
        <p:nvGrpSpPr>
          <p:cNvPr id="1028" name="Group 4">
            <a:extLst>
              <a:ext uri="{FF2B5EF4-FFF2-40B4-BE49-F238E27FC236}">
                <a16:creationId xmlns:a16="http://schemas.microsoft.com/office/drawing/2014/main" id="{D7AA305D-DAC5-4732-BE27-93745E1C777F}"/>
              </a:ext>
            </a:extLst>
          </p:cNvPr>
          <p:cNvGrpSpPr>
            <a:grpSpLocks/>
          </p:cNvGrpSpPr>
          <p:nvPr/>
        </p:nvGrpSpPr>
        <p:grpSpPr bwMode="auto">
          <a:xfrm>
            <a:off x="0" y="0"/>
            <a:ext cx="9144000" cy="546100"/>
            <a:chOff x="0" y="0"/>
            <a:chExt cx="5760" cy="344"/>
          </a:xfrm>
        </p:grpSpPr>
        <p:sp>
          <p:nvSpPr>
            <p:cNvPr id="1032" name="Rectangle 5">
              <a:extLst>
                <a:ext uri="{FF2B5EF4-FFF2-40B4-BE49-F238E27FC236}">
                  <a16:creationId xmlns:a16="http://schemas.microsoft.com/office/drawing/2014/main" id="{DC14B494-20E8-4065-A90E-29464A2AE129}"/>
                </a:ext>
              </a:extLst>
            </p:cNvPr>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z="2400">
                <a:latin typeface="Times New Roman" pitchFamily="18" charset="0"/>
              </a:endParaRPr>
            </a:p>
          </p:txBody>
        </p:sp>
        <p:sp>
          <p:nvSpPr>
            <p:cNvPr id="1033" name="Rectangle 6">
              <a:extLst>
                <a:ext uri="{FF2B5EF4-FFF2-40B4-BE49-F238E27FC236}">
                  <a16:creationId xmlns:a16="http://schemas.microsoft.com/office/drawing/2014/main" id="{C34C4410-3E16-4A29-BB83-CA29E4CE29F5}"/>
                </a:ext>
              </a:extLst>
            </p:cNvPr>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2400">
                <a:latin typeface="Times New Roman" pitchFamily="18" charset="0"/>
              </a:endParaRPr>
            </a:p>
          </p:txBody>
        </p:sp>
        <p:sp>
          <p:nvSpPr>
            <p:cNvPr id="1034" name="Rectangle 7">
              <a:extLst>
                <a:ext uri="{FF2B5EF4-FFF2-40B4-BE49-F238E27FC236}">
                  <a16:creationId xmlns:a16="http://schemas.microsoft.com/office/drawing/2014/main" id="{8D8FBFD1-0C1B-4EB1-A8EE-B52707FF5D32}"/>
                </a:ext>
              </a:extLst>
            </p:cNvPr>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solidFill>
                  <a:schemeClr val="hlink"/>
                </a:solidFill>
              </a:endParaRPr>
            </a:p>
          </p:txBody>
        </p:sp>
        <p:sp>
          <p:nvSpPr>
            <p:cNvPr id="1035" name="Rectangle 8">
              <a:extLst>
                <a:ext uri="{FF2B5EF4-FFF2-40B4-BE49-F238E27FC236}">
                  <a16:creationId xmlns:a16="http://schemas.microsoft.com/office/drawing/2014/main" id="{8353A1CA-B711-40A0-B807-1E721F523BD5}"/>
                </a:ext>
              </a:extLst>
            </p:cNvPr>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solidFill>
                  <a:schemeClr val="hlink"/>
                </a:solidFill>
              </a:endParaRPr>
            </a:p>
          </p:txBody>
        </p:sp>
        <p:sp>
          <p:nvSpPr>
            <p:cNvPr id="1036" name="Rectangle 9">
              <a:extLst>
                <a:ext uri="{FF2B5EF4-FFF2-40B4-BE49-F238E27FC236}">
                  <a16:creationId xmlns:a16="http://schemas.microsoft.com/office/drawing/2014/main" id="{CE98D9CB-55B2-45DE-B3B7-B205DE377DEF}"/>
                </a:ext>
              </a:extLst>
            </p:cNvPr>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solidFill>
                  <a:schemeClr val="accent2"/>
                </a:solidFill>
              </a:endParaRPr>
            </a:p>
          </p:txBody>
        </p:sp>
        <p:sp>
          <p:nvSpPr>
            <p:cNvPr id="1037" name="Rectangle 10">
              <a:extLst>
                <a:ext uri="{FF2B5EF4-FFF2-40B4-BE49-F238E27FC236}">
                  <a16:creationId xmlns:a16="http://schemas.microsoft.com/office/drawing/2014/main" id="{E1AF3162-0983-4071-87FA-EDD8D98F8733}"/>
                </a:ext>
              </a:extLst>
            </p:cNvPr>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solidFill>
                  <a:schemeClr val="hlink"/>
                </a:solidFill>
              </a:endParaRPr>
            </a:p>
          </p:txBody>
        </p:sp>
        <p:sp>
          <p:nvSpPr>
            <p:cNvPr id="1038" name="Rectangle 11">
              <a:extLst>
                <a:ext uri="{FF2B5EF4-FFF2-40B4-BE49-F238E27FC236}">
                  <a16:creationId xmlns:a16="http://schemas.microsoft.com/office/drawing/2014/main" id="{7B491119-665B-45FA-8E8D-33B048D0FD67}"/>
                </a:ext>
              </a:extLst>
            </p:cNvPr>
            <p:cNvSpPr>
              <a:spLocks noChangeArrowheads="1"/>
            </p:cNvSpPr>
            <p:nvPr/>
          </p:nvSpPr>
          <p:spPr bwMode="auto">
            <a:xfrm>
              <a:off x="83" y="86"/>
              <a:ext cx="89" cy="87"/>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2400">
                <a:latin typeface="Times New Roman" pitchFamily="18" charset="0"/>
              </a:endParaRPr>
            </a:p>
          </p:txBody>
        </p:sp>
        <p:sp>
          <p:nvSpPr>
            <p:cNvPr id="1039" name="Rectangle 12">
              <a:extLst>
                <a:ext uri="{FF2B5EF4-FFF2-40B4-BE49-F238E27FC236}">
                  <a16:creationId xmlns:a16="http://schemas.microsoft.com/office/drawing/2014/main" id="{11C55143-9B05-4AEC-A3F4-F25970A76899}"/>
                </a:ext>
              </a:extLst>
            </p:cNvPr>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solidFill>
                  <a:schemeClr val="accent2"/>
                </a:solidFill>
              </a:endParaRPr>
            </a:p>
          </p:txBody>
        </p:sp>
        <p:sp>
          <p:nvSpPr>
            <p:cNvPr id="1040" name="Rectangle 13">
              <a:extLst>
                <a:ext uri="{FF2B5EF4-FFF2-40B4-BE49-F238E27FC236}">
                  <a16:creationId xmlns:a16="http://schemas.microsoft.com/office/drawing/2014/main" id="{D7CC5E86-08C3-4842-AC40-DCF323C1813B}"/>
                </a:ext>
              </a:extLst>
            </p:cNvPr>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solidFill>
                  <a:schemeClr val="accent2"/>
                </a:solidFill>
              </a:endParaRPr>
            </a:p>
          </p:txBody>
        </p:sp>
      </p:grpSp>
      <p:sp>
        <p:nvSpPr>
          <p:cNvPr id="1029" name="Rectangle 14">
            <a:extLst>
              <a:ext uri="{FF2B5EF4-FFF2-40B4-BE49-F238E27FC236}">
                <a16:creationId xmlns:a16="http://schemas.microsoft.com/office/drawing/2014/main" id="{07520815-5B98-4F47-987A-90EA4E988DF9}"/>
              </a:ext>
            </a:extLst>
          </p:cNvPr>
          <p:cNvSpPr>
            <a:spLocks noGrp="1" noChangeArrowheads="1"/>
          </p:cNvSpPr>
          <p:nvPr>
            <p:ph type="title"/>
          </p:nvPr>
        </p:nvSpPr>
        <p:spPr bwMode="auto">
          <a:xfrm>
            <a:off x="457200" y="457200"/>
            <a:ext cx="8229600" cy="1371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30" name="Rectangle 15">
            <a:extLst>
              <a:ext uri="{FF2B5EF4-FFF2-40B4-BE49-F238E27FC236}">
                <a16:creationId xmlns:a16="http://schemas.microsoft.com/office/drawing/2014/main" id="{651FAC29-7C2E-4A75-9399-19DE3A565C6F}"/>
              </a:ext>
            </a:extLst>
          </p:cNvPr>
          <p:cNvSpPr>
            <a:spLocks noGrp="1" noChangeArrowheads="1"/>
          </p:cNvSpPr>
          <p:nvPr>
            <p:ph type="body" idx="1"/>
          </p:nvPr>
        </p:nvSpPr>
        <p:spPr bwMode="auto">
          <a:xfrm>
            <a:off x="457200" y="1981200"/>
            <a:ext cx="8229600" cy="3886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12" name="Rectangle 16">
            <a:extLst>
              <a:ext uri="{FF2B5EF4-FFF2-40B4-BE49-F238E27FC236}">
                <a16:creationId xmlns:a16="http://schemas.microsoft.com/office/drawing/2014/main" id="{7CEAD9D2-420C-464E-A854-B8D9FF6A9E16}"/>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4068"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 id="2147484069" r:id="rId12"/>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01F84F0-6D14-442B-B82A-B11C25AAAD76}" type="datetimeFigureOut">
              <a:rPr lang="en-US" smtClean="0"/>
              <a:t>6/11/2019</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076DB35-3ED4-4BD6-B10C-A94F972E12E6}" type="slidenum">
              <a:rPr lang="en-US" smtClean="0"/>
              <a:t>‹#›</a:t>
            </a:fld>
            <a:endParaRPr lang="en-US" dirty="0"/>
          </a:p>
        </p:txBody>
      </p:sp>
    </p:spTree>
    <p:extLst>
      <p:ext uri="{BB962C8B-B14F-4D97-AF65-F5344CB8AC3E}">
        <p14:creationId xmlns:p14="http://schemas.microsoft.com/office/powerpoint/2010/main" val="1868038256"/>
      </p:ext>
    </p:extLst>
  </p:cSld>
  <p:clrMap bg1="lt1" tx1="dk1" bg2="lt2" tx2="dk2" accent1="accent1" accent2="accent2" accent3="accent3" accent4="accent4" accent5="accent5" accent6="accent6" hlink="hlink" folHlink="folHlink"/>
  <p:sldLayoutIdLst>
    <p:sldLayoutId id="2147484071" r:id="rId1"/>
    <p:sldLayoutId id="2147484072" r:id="rId2"/>
    <p:sldLayoutId id="2147484073" r:id="rId3"/>
    <p:sldLayoutId id="2147484074" r:id="rId4"/>
    <p:sldLayoutId id="2147484075" r:id="rId5"/>
    <p:sldLayoutId id="2147484076" r:id="rId6"/>
    <p:sldLayoutId id="2147484077" r:id="rId7"/>
    <p:sldLayoutId id="2147484078" r:id="rId8"/>
    <p:sldLayoutId id="2147484079" r:id="rId9"/>
    <p:sldLayoutId id="2147484080" r:id="rId10"/>
    <p:sldLayoutId id="214748408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0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54.gif"/><Relationship Id="rId2" Type="http://schemas.openxmlformats.org/officeDocument/2006/relationships/notesSlide" Target="../notesSlides/notesSlide92.xml"/><Relationship Id="rId1" Type="http://schemas.openxmlformats.org/officeDocument/2006/relationships/slideLayout" Target="../slideLayouts/slideLayout4.xml"/><Relationship Id="rId5" Type="http://schemas.openxmlformats.org/officeDocument/2006/relationships/image" Target="../media/image56.png"/><Relationship Id="rId4" Type="http://schemas.openxmlformats.org/officeDocument/2006/relationships/image" Target="../media/image55.png"/></Relationships>
</file>

<file path=ppt/slides/_rels/slide10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94.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10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96.xml"/><Relationship Id="rId1" Type="http://schemas.openxmlformats.org/officeDocument/2006/relationships/slideLayout" Target="../slideLayouts/slideLayout6.xml"/><Relationship Id="rId6" Type="http://schemas.openxmlformats.org/officeDocument/2006/relationships/image" Target="../media/image56.png"/><Relationship Id="rId5" Type="http://schemas.openxmlformats.org/officeDocument/2006/relationships/image" Target="../media/image59.png"/><Relationship Id="rId4" Type="http://schemas.openxmlformats.org/officeDocument/2006/relationships/image" Target="../media/image58.png"/></Relationships>
</file>

<file path=ppt/slides/_rels/slide10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5.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54.gif"/><Relationship Id="rId2" Type="http://schemas.openxmlformats.org/officeDocument/2006/relationships/notesSlide" Target="../notesSlides/notesSlide103.xml"/><Relationship Id="rId1" Type="http://schemas.openxmlformats.org/officeDocument/2006/relationships/slideLayout" Target="../slideLayouts/slideLayout4.xml"/><Relationship Id="rId5" Type="http://schemas.openxmlformats.org/officeDocument/2006/relationships/image" Target="../media/image56.png"/><Relationship Id="rId4" Type="http://schemas.openxmlformats.org/officeDocument/2006/relationships/image" Target="../media/image55.png"/></Relationships>
</file>

<file path=ppt/slides/_rels/slide11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04.xml"/><Relationship Id="rId1" Type="http://schemas.openxmlformats.org/officeDocument/2006/relationships/slideLayout" Target="../slideLayouts/slideLayout2.xml"/><Relationship Id="rId4" Type="http://schemas.openxmlformats.org/officeDocument/2006/relationships/image" Target="../media/image61.wmf"/></Relationships>
</file>

<file path=ppt/slides/_rels/slide11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6.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13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5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49.xml"/><Relationship Id="rId1" Type="http://schemas.openxmlformats.org/officeDocument/2006/relationships/slideLayout" Target="../slideLayouts/slideLayout4.xml"/></Relationships>
</file>

<file path=ppt/slides/_rels/slide166.xml.rels><?xml version="1.0" encoding="UTF-8" standalone="yes"?>
<Relationships xmlns="http://schemas.openxmlformats.org/package/2006/relationships"><Relationship Id="rId3" Type="http://schemas.openxmlformats.org/officeDocument/2006/relationships/image" Target="../media/image68.gif"/><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3" Type="http://schemas.openxmlformats.org/officeDocument/2006/relationships/image" Target="../media/image68.gif"/><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2" Type="http://schemas.openxmlformats.org/officeDocument/2006/relationships/image" Target="../media/image70.wmf"/><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3" Type="http://schemas.openxmlformats.org/officeDocument/2006/relationships/image" Target="../media/image71.wmf"/><Relationship Id="rId2" Type="http://schemas.openxmlformats.org/officeDocument/2006/relationships/notesSlide" Target="../notesSlides/notesSlide157.xml"/><Relationship Id="rId1" Type="http://schemas.openxmlformats.org/officeDocument/2006/relationships/slideLayout" Target="../slideLayouts/slideLayout4.xml"/></Relationships>
</file>

<file path=ppt/slides/_rels/slide177.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notesSlide" Target="../notesSlides/notesSlide158.xm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59.xml"/><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3" Type="http://schemas.openxmlformats.org/officeDocument/2006/relationships/image" Target="../media/image75.wmf"/><Relationship Id="rId2" Type="http://schemas.openxmlformats.org/officeDocument/2006/relationships/notesSlide" Target="../notesSlides/notesSlide162.xm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3" Type="http://schemas.openxmlformats.org/officeDocument/2006/relationships/image" Target="../media/image76.wmf"/><Relationship Id="rId2" Type="http://schemas.openxmlformats.org/officeDocument/2006/relationships/notesSlide" Target="../notesSlides/notesSlide171.xml"/><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6.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76.xml"/><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77.xml"/><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3" Type="http://schemas.openxmlformats.org/officeDocument/2006/relationships/image" Target="../media/image78.wmf"/><Relationship Id="rId2" Type="http://schemas.openxmlformats.org/officeDocument/2006/relationships/notesSlide" Target="../notesSlides/notesSlide178.xml"/><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3" Type="http://schemas.openxmlformats.org/officeDocument/2006/relationships/image" Target="../media/image79.wmf"/><Relationship Id="rId2" Type="http://schemas.openxmlformats.org/officeDocument/2006/relationships/notesSlide" Target="../notesSlides/notesSlide179.xml"/><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image" Target="../media/image80.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achieve.lausd.net/Page/14466" TargetMode="External"/><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2.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hyperlink" Target="https://achieve.lausd.net/mypln"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21.wmf"/></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6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6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6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66.xml.rels><?xml version="1.0" encoding="UTF-8" standalone="yes"?>
<Relationships xmlns="http://schemas.openxmlformats.org/package/2006/relationships"><Relationship Id="rId3" Type="http://schemas.openxmlformats.org/officeDocument/2006/relationships/hyperlink" Target="http://sped.lausd.net/"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7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7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85.xml"/><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9B9DF4B2-E019-46BE-BF18-1FB951BB720D}"/>
              </a:ext>
            </a:extLst>
          </p:cNvPr>
          <p:cNvSpPr>
            <a:spLocks noGrp="1" noChangeArrowheads="1"/>
          </p:cNvSpPr>
          <p:nvPr>
            <p:ph type="ctrTitle"/>
          </p:nvPr>
        </p:nvSpPr>
        <p:spPr/>
        <p:txBody>
          <a:bodyPr/>
          <a:lstStyle/>
          <a:p>
            <a:pPr algn="r" eaLnBrk="1" hangingPunct="1"/>
            <a:r>
              <a:rPr lang="en-US" altLang="en-US" sz="4800" b="1" dirty="0"/>
              <a:t>IEP Preparation and Process</a:t>
            </a:r>
            <a:endParaRPr lang="en-US" altLang="en-US" sz="3200" b="1" dirty="0"/>
          </a:p>
        </p:txBody>
      </p:sp>
      <p:sp>
        <p:nvSpPr>
          <p:cNvPr id="5123" name="Subtitle 1">
            <a:extLst>
              <a:ext uri="{FF2B5EF4-FFF2-40B4-BE49-F238E27FC236}">
                <a16:creationId xmlns:a16="http://schemas.microsoft.com/office/drawing/2014/main" id="{0B7FB4A4-4B0B-47EB-BABC-8D8981FBF865}"/>
              </a:ext>
            </a:extLst>
          </p:cNvPr>
          <p:cNvSpPr>
            <a:spLocks noGrp="1"/>
          </p:cNvSpPr>
          <p:nvPr>
            <p:ph type="subTitle" idx="1"/>
          </p:nvPr>
        </p:nvSpPr>
        <p:spPr>
          <a:xfrm>
            <a:off x="2971800" y="4495800"/>
            <a:ext cx="6019800" cy="1524000"/>
          </a:xfrm>
        </p:spPr>
        <p:txBody>
          <a:bodyPr/>
          <a:lstStyle/>
          <a:p>
            <a:pPr algn="r"/>
            <a:endParaRPr lang="en-US" altLang="en-US" sz="2800" b="1" dirty="0"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
            <a:ext cx="8686800" cy="1219200"/>
          </a:xfrm>
        </p:spPr>
        <p:txBody>
          <a:bodyPr>
            <a:normAutofit fontScale="90000"/>
          </a:bodyPr>
          <a:lstStyle/>
          <a:p>
            <a:r>
              <a:rPr lang="en-US" sz="3600" b="1" dirty="0" smtClean="0"/>
              <a:t/>
            </a:r>
            <a:br>
              <a:rPr lang="en-US" sz="3600" b="1" dirty="0" smtClean="0"/>
            </a:br>
            <a:r>
              <a:rPr lang="en-US" sz="4000" b="1" dirty="0" smtClean="0">
                <a:latin typeface="Arial" panose="020B0604020202020204" pitchFamily="34" charset="0"/>
                <a:cs typeface="Arial" panose="020B0604020202020204" pitchFamily="34" charset="0"/>
              </a:rPr>
              <a:t>Special Education Electronic </a:t>
            </a:r>
            <a:r>
              <a:rPr lang="en-US" sz="4000" b="1" dirty="0">
                <a:latin typeface="Arial" panose="020B0604020202020204" pitchFamily="34" charset="0"/>
                <a:cs typeface="Arial" panose="020B0604020202020204" pitchFamily="34" charset="0"/>
              </a:rPr>
              <a:t>Policies and Procedures Manual </a:t>
            </a:r>
            <a:r>
              <a:rPr lang="en-US" sz="4000" b="1" dirty="0" smtClean="0">
                <a:latin typeface="Arial" panose="020B0604020202020204" pitchFamily="34" charset="0"/>
                <a:cs typeface="Arial" panose="020B0604020202020204" pitchFamily="34" charset="0"/>
              </a:rPr>
              <a:t>(</a:t>
            </a:r>
            <a:r>
              <a:rPr lang="en-US" sz="4000" b="1" dirty="0">
                <a:latin typeface="Arial" panose="020B0604020202020204" pitchFamily="34" charset="0"/>
                <a:cs typeface="Arial" panose="020B0604020202020204" pitchFamily="34" charset="0"/>
              </a:rPr>
              <a:t>e-PPM)</a:t>
            </a:r>
            <a:r>
              <a:rPr lang="en-US" sz="3600" b="1" dirty="0"/>
              <a:t/>
            </a:r>
            <a:br>
              <a:rPr lang="en-US" sz="3600" b="1" dirty="0"/>
            </a:br>
            <a:endParaRPr lang="en-US" dirty="0"/>
          </a:p>
        </p:txBody>
      </p:sp>
      <p:sp>
        <p:nvSpPr>
          <p:cNvPr id="3" name="Subtitle 2"/>
          <p:cNvSpPr>
            <a:spLocks noGrp="1"/>
          </p:cNvSpPr>
          <p:nvPr>
            <p:ph idx="1"/>
          </p:nvPr>
        </p:nvSpPr>
        <p:spPr/>
        <p:txBody>
          <a:bodyPr/>
          <a:lstStyle/>
          <a:p>
            <a:pPr algn="l"/>
            <a:endParaRPr lang="en-US" sz="750" dirty="0"/>
          </a:p>
          <a:p>
            <a:pPr algn="l"/>
            <a:endParaRPr lang="en-US" dirty="0">
              <a:solidFill>
                <a:schemeClr val="tx1"/>
              </a:solidFill>
            </a:endParaRPr>
          </a:p>
          <a:p>
            <a:endParaRPr lang="en-US" dirty="0">
              <a:solidFill>
                <a:schemeClr val="tx1"/>
              </a:solidFill>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600200"/>
            <a:ext cx="8305800"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827645"/>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4">
            <a:extLst>
              <a:ext uri="{FF2B5EF4-FFF2-40B4-BE49-F238E27FC236}">
                <a16:creationId xmlns:a16="http://schemas.microsoft.com/office/drawing/2014/main" id="{B37A55A8-0EE5-4ACB-A6A8-620031FF4D03}"/>
              </a:ext>
            </a:extLst>
          </p:cNvPr>
          <p:cNvSpPr>
            <a:spLocks noGrp="1"/>
          </p:cNvSpPr>
          <p:nvPr>
            <p:ph type="title"/>
          </p:nvPr>
        </p:nvSpPr>
        <p:spPr/>
        <p:txBody>
          <a:bodyPr/>
          <a:lstStyle/>
          <a:p>
            <a:r>
              <a:rPr lang="en-US" altLang="en-US" sz="3600" b="1" dirty="0"/>
              <a:t>A Note About Assessment Report Templates….</a:t>
            </a:r>
          </a:p>
        </p:txBody>
      </p:sp>
      <p:sp>
        <p:nvSpPr>
          <p:cNvPr id="6" name="Text Placeholder 5">
            <a:extLst>
              <a:ext uri="{FF2B5EF4-FFF2-40B4-BE49-F238E27FC236}">
                <a16:creationId xmlns:a16="http://schemas.microsoft.com/office/drawing/2014/main" id="{F8CE3A6E-6D57-49DC-9EA1-6883F3AF897C}"/>
              </a:ext>
            </a:extLst>
          </p:cNvPr>
          <p:cNvSpPr>
            <a:spLocks noGrp="1"/>
          </p:cNvSpPr>
          <p:nvPr>
            <p:ph type="body" idx="1"/>
          </p:nvPr>
        </p:nvSpPr>
        <p:spPr/>
        <p:txBody>
          <a:bodyPr>
            <a:normAutofit/>
          </a:bodyPr>
          <a:lstStyle/>
          <a:p>
            <a:pPr>
              <a:defRPr/>
            </a:pPr>
            <a:r>
              <a:rPr lang="en-US" sz="3000" b="1" dirty="0">
                <a:solidFill>
                  <a:srgbClr val="C00000"/>
                </a:solidFill>
              </a:rPr>
              <a:t>Make sure </a:t>
            </a:r>
            <a:r>
              <a:rPr lang="en-US" sz="3000" b="1" dirty="0" smtClean="0">
                <a:solidFill>
                  <a:srgbClr val="C00000"/>
                </a:solidFill>
              </a:rPr>
              <a:t>to double </a:t>
            </a:r>
            <a:r>
              <a:rPr lang="en-US" sz="3000" b="1" dirty="0">
                <a:solidFill>
                  <a:srgbClr val="C00000"/>
                </a:solidFill>
              </a:rPr>
              <a:t>check everything before </a:t>
            </a:r>
            <a:r>
              <a:rPr lang="en-US" sz="3000" b="1" dirty="0" smtClean="0">
                <a:solidFill>
                  <a:srgbClr val="C00000"/>
                </a:solidFill>
              </a:rPr>
              <a:t>assessment report is uploaded (pronouns</a:t>
            </a:r>
            <a:r>
              <a:rPr lang="en-US" sz="3000" b="1" dirty="0">
                <a:solidFill>
                  <a:srgbClr val="C00000"/>
                </a:solidFill>
              </a:rPr>
              <a:t>, names</a:t>
            </a:r>
            <a:r>
              <a:rPr lang="en-US" sz="3000" b="1" dirty="0" smtClean="0">
                <a:solidFill>
                  <a:srgbClr val="C00000"/>
                </a:solidFill>
              </a:rPr>
              <a:t>).</a:t>
            </a:r>
            <a:endParaRPr lang="en-US" sz="3000" b="1" dirty="0">
              <a:solidFill>
                <a:srgbClr val="C00000"/>
              </a:solidFill>
            </a:endParaRPr>
          </a:p>
          <a:p>
            <a:pPr>
              <a:defRPr/>
            </a:pPr>
            <a:r>
              <a:rPr lang="en-US" b="1" dirty="0"/>
              <a:t>M</a:t>
            </a:r>
            <a:r>
              <a:rPr lang="en-US" b="1" dirty="0" smtClean="0"/>
              <a:t>ake </a:t>
            </a:r>
            <a:r>
              <a:rPr lang="en-US" b="1" dirty="0"/>
              <a:t>each report unique/individualized</a:t>
            </a:r>
          </a:p>
          <a:p>
            <a:pPr lvl="1">
              <a:defRPr/>
            </a:pPr>
            <a:r>
              <a:rPr lang="en-US" dirty="0"/>
              <a:t>This applies to everything, including the background information, educational information, student observation, test information, and summary and conclusions</a:t>
            </a:r>
          </a:p>
          <a:p>
            <a:pPr marL="203200" indent="0">
              <a:buFont typeface="Wingdings" panose="05000000000000000000" pitchFamily="2" charset="2"/>
              <a:buNone/>
              <a:defRPr/>
            </a:pPr>
            <a:endParaRPr lang="en-US" dirty="0"/>
          </a:p>
        </p:txBody>
      </p:sp>
      <p:pic>
        <p:nvPicPr>
          <p:cNvPr id="44036" name="Picture 2">
            <a:extLst>
              <a:ext uri="{FF2B5EF4-FFF2-40B4-BE49-F238E27FC236}">
                <a16:creationId xmlns:a16="http://schemas.microsoft.com/office/drawing/2014/main" id="{9C14F8EC-58FF-43B3-AD0D-DEDDD99FF8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5405437"/>
            <a:ext cx="1447800" cy="1228725"/>
          </a:xfrm>
          <a:prstGeom prst="rect">
            <a:avLst/>
          </a:prstGeom>
          <a:noFill/>
          <a:ln w="3810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07752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F540522A-D7EE-4ADC-8C8F-5FB89B0AB2D5}"/>
              </a:ext>
            </a:extLst>
          </p:cNvPr>
          <p:cNvSpPr>
            <a:spLocks noGrp="1" noChangeArrowheads="1"/>
          </p:cNvSpPr>
          <p:nvPr>
            <p:ph type="title"/>
          </p:nvPr>
        </p:nvSpPr>
        <p:spPr>
          <a:xfrm>
            <a:off x="457200" y="457200"/>
            <a:ext cx="8229600" cy="1371600"/>
          </a:xfrm>
        </p:spPr>
        <p:txBody>
          <a:bodyPr/>
          <a:lstStyle/>
          <a:p>
            <a:pPr eaLnBrk="1" hangingPunct="1"/>
            <a:r>
              <a:rPr lang="en-US" altLang="en-US" sz="3600" b="1" dirty="0"/>
              <a:t>Section E: Present </a:t>
            </a:r>
            <a:r>
              <a:rPr lang="en-US" altLang="en-US" sz="3600" b="1" dirty="0" smtClean="0"/>
              <a:t>Level </a:t>
            </a:r>
            <a:r>
              <a:rPr lang="en-US" altLang="en-US" sz="3600" b="1" dirty="0"/>
              <a:t>of </a:t>
            </a:r>
            <a:r>
              <a:rPr lang="en-US" altLang="en-US" sz="3600" b="1" dirty="0" smtClean="0"/>
              <a:t>Performance (</a:t>
            </a:r>
            <a:r>
              <a:rPr lang="en-US" altLang="en-US" sz="3600" b="1" dirty="0"/>
              <a:t>PLP) </a:t>
            </a:r>
          </a:p>
        </p:txBody>
      </p:sp>
      <p:sp>
        <p:nvSpPr>
          <p:cNvPr id="40963" name="Rectangle 3">
            <a:extLst>
              <a:ext uri="{FF2B5EF4-FFF2-40B4-BE49-F238E27FC236}">
                <a16:creationId xmlns:a16="http://schemas.microsoft.com/office/drawing/2014/main" id="{695EF630-4A49-4174-AF0C-6D4F35F5AB59}"/>
              </a:ext>
            </a:extLst>
          </p:cNvPr>
          <p:cNvSpPr>
            <a:spLocks noGrp="1" noChangeArrowheads="1"/>
          </p:cNvSpPr>
          <p:nvPr>
            <p:ph sz="half" idx="1"/>
          </p:nvPr>
        </p:nvSpPr>
        <p:spPr>
          <a:xfrm>
            <a:off x="152400" y="1981200"/>
            <a:ext cx="4437529" cy="4495800"/>
          </a:xfrm>
        </p:spPr>
        <p:txBody>
          <a:bodyPr/>
          <a:lstStyle/>
          <a:p>
            <a:pPr algn="ctr" eaLnBrk="1" hangingPunct="1">
              <a:defRPr/>
            </a:pPr>
            <a:r>
              <a:rPr lang="en-US" altLang="en-US" b="1" dirty="0" smtClean="0">
                <a:solidFill>
                  <a:srgbClr val="C00000"/>
                </a:solidFill>
              </a:rPr>
              <a:t>THREE REQUIRED ELEMENTS</a:t>
            </a:r>
          </a:p>
          <a:p>
            <a:pPr marL="0" indent="0" algn="ctr" eaLnBrk="1" hangingPunct="1">
              <a:buNone/>
              <a:defRPr/>
            </a:pPr>
            <a:endParaRPr lang="en-US" altLang="en-US" b="1" dirty="0" smtClean="0">
              <a:solidFill>
                <a:srgbClr val="C00000"/>
              </a:solidFill>
            </a:endParaRPr>
          </a:p>
          <a:p>
            <a:pPr marL="514350" indent="-514350" eaLnBrk="1" hangingPunct="1">
              <a:buFont typeface="+mj-lt"/>
              <a:buAutoNum type="arabicPeriod"/>
              <a:defRPr/>
            </a:pPr>
            <a:r>
              <a:rPr lang="en-US" altLang="en-US" sz="3200" b="1" dirty="0" smtClean="0"/>
              <a:t>Strengths</a:t>
            </a:r>
          </a:p>
          <a:p>
            <a:pPr marL="514350" indent="-514350" eaLnBrk="1" hangingPunct="1">
              <a:buFont typeface="+mj-lt"/>
              <a:buAutoNum type="arabicPeriod"/>
              <a:defRPr/>
            </a:pPr>
            <a:r>
              <a:rPr lang="en-US" altLang="en-US" sz="3200" b="1" dirty="0" smtClean="0"/>
              <a:t>Area(s) of Need</a:t>
            </a:r>
          </a:p>
          <a:p>
            <a:pPr marL="514350" indent="-514350" eaLnBrk="1" hangingPunct="1">
              <a:buFont typeface="+mj-lt"/>
              <a:buAutoNum type="arabicPeriod"/>
              <a:defRPr/>
            </a:pPr>
            <a:r>
              <a:rPr lang="en-US" altLang="en-US" sz="3200" b="1" dirty="0" smtClean="0"/>
              <a:t>Impact </a:t>
            </a:r>
            <a:r>
              <a:rPr lang="en-US" altLang="en-US" sz="3200" b="1" dirty="0"/>
              <a:t>of </a:t>
            </a:r>
            <a:r>
              <a:rPr lang="en-US" altLang="en-US" sz="3200" b="1" dirty="0" smtClean="0"/>
              <a:t>Disability</a:t>
            </a:r>
          </a:p>
          <a:p>
            <a:pPr eaLnBrk="1" hangingPunct="1">
              <a:defRPr/>
            </a:pPr>
            <a:endParaRPr lang="en-US" altLang="en-US" dirty="0"/>
          </a:p>
          <a:p>
            <a:pPr marL="0" indent="0" eaLnBrk="1" hangingPunct="1">
              <a:buNone/>
              <a:defRPr/>
            </a:pPr>
            <a:r>
              <a:rPr lang="en-US" altLang="en-US" b="1" i="1" dirty="0" smtClean="0">
                <a:solidFill>
                  <a:srgbClr val="C00000"/>
                </a:solidFill>
              </a:rPr>
              <a:t>  The “heart” of the IEP. </a:t>
            </a:r>
            <a:endParaRPr lang="en-US" altLang="en-US" b="1" i="1" dirty="0">
              <a:solidFill>
                <a:srgbClr val="C00000"/>
              </a:solidFill>
            </a:endParaRPr>
          </a:p>
          <a:p>
            <a:pPr marL="0" indent="0" eaLnBrk="1" hangingPunct="1">
              <a:buFont typeface="Wingdings" panose="05000000000000000000" pitchFamily="2" charset="2"/>
              <a:buNone/>
              <a:defRPr/>
            </a:pPr>
            <a:endParaRPr lang="en-US" altLang="en-US" dirty="0"/>
          </a:p>
        </p:txBody>
      </p:sp>
      <p:pic>
        <p:nvPicPr>
          <p:cNvPr id="109572" name="Picture 5" descr="j0236214">
            <a:extLst>
              <a:ext uri="{FF2B5EF4-FFF2-40B4-BE49-F238E27FC236}">
                <a16:creationId xmlns:a16="http://schemas.microsoft.com/office/drawing/2014/main" id="{57AC7305-B1AB-4D52-836C-E834B0AAF002}"/>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2971800"/>
            <a:ext cx="1576388"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73" name="Picture 7">
            <a:extLst>
              <a:ext uri="{FF2B5EF4-FFF2-40B4-BE49-F238E27FC236}">
                <a16:creationId xmlns:a16="http://schemas.microsoft.com/office/drawing/2014/main" id="{B7788D84-86F1-4BC2-9E06-2F73799C6A9C}"/>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589929" y="2098442"/>
            <a:ext cx="4401671" cy="4378558"/>
          </a:xfrm>
          <a:noFill/>
        </p:spPr>
      </p:pic>
      <p:pic>
        <p:nvPicPr>
          <p:cNvPr id="109574" name="Picture 7" descr="C:\Users\michele.ahkuoi\AppData\Local\Microsoft\Windows\Temporary Internet Files\Content.IE5\AHJTWU6G\Heart-13604-large[1].png">
            <a:extLst>
              <a:ext uri="{FF2B5EF4-FFF2-40B4-BE49-F238E27FC236}">
                <a16:creationId xmlns:a16="http://schemas.microsoft.com/office/drawing/2014/main" id="{1729F356-D1FB-4655-B22A-C53292807CC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38699" y="735807"/>
            <a:ext cx="829378"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076578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hape 556">
            <a:extLst>
              <a:ext uri="{FF2B5EF4-FFF2-40B4-BE49-F238E27FC236}">
                <a16:creationId xmlns:a16="http://schemas.microsoft.com/office/drawing/2014/main" id="{605555F3-3000-42E5-8F37-2563AD64ED26}"/>
              </a:ext>
            </a:extLst>
          </p:cNvPr>
          <p:cNvSpPr>
            <a:spLocks noGrp="1"/>
          </p:cNvSpPr>
          <p:nvPr>
            <p:ph type="title"/>
          </p:nvPr>
        </p:nvSpPr>
        <p:spPr>
          <a:xfrm>
            <a:off x="457200" y="457200"/>
            <a:ext cx="8229600" cy="960438"/>
          </a:xfrm>
        </p:spPr>
        <p:txBody>
          <a:bodyPr lIns="91425" tIns="45700" rIns="91425" bIns="45700"/>
          <a:lstStyle/>
          <a:p>
            <a:pPr>
              <a:buClr>
                <a:srgbClr val="000000"/>
              </a:buClr>
              <a:buSzPct val="25000"/>
              <a:buFont typeface="Calibri" panose="020F0502020204030204" pitchFamily="34" charset="0"/>
              <a:buNone/>
            </a:pPr>
            <a:r>
              <a:rPr lang="en-US" altLang="en-US" sz="3600" b="1" dirty="0" smtClean="0">
                <a:solidFill>
                  <a:srgbClr val="000000"/>
                </a:solidFill>
                <a:ea typeface="Calibri" panose="020F0502020204030204" pitchFamily="34" charset="0"/>
                <a:cs typeface="Calibri" panose="020F0502020204030204" pitchFamily="34" charset="0"/>
                <a:sym typeface="Calibri" panose="020F0502020204030204" pitchFamily="34" charset="0"/>
              </a:rPr>
              <a:t>Writing the Present </a:t>
            </a:r>
            <a:r>
              <a:rPr lang="en-US" altLang="en-US" sz="3600" b="1" dirty="0">
                <a:solidFill>
                  <a:srgbClr val="000000"/>
                </a:solidFill>
                <a:ea typeface="Calibri" panose="020F0502020204030204" pitchFamily="34" charset="0"/>
                <a:cs typeface="Calibri" panose="020F0502020204030204" pitchFamily="34" charset="0"/>
                <a:sym typeface="Calibri" panose="020F0502020204030204" pitchFamily="34" charset="0"/>
              </a:rPr>
              <a:t>Level of </a:t>
            </a:r>
            <a:r>
              <a:rPr lang="en-US" altLang="en-US" sz="3600" b="1" dirty="0" smtClean="0">
                <a:solidFill>
                  <a:srgbClr val="000000"/>
                </a:solidFill>
                <a:ea typeface="Calibri" panose="020F0502020204030204" pitchFamily="34" charset="0"/>
                <a:cs typeface="Calibri" panose="020F0502020204030204" pitchFamily="34" charset="0"/>
                <a:sym typeface="Calibri" panose="020F0502020204030204" pitchFamily="34" charset="0"/>
              </a:rPr>
              <a:t>  Performance (PLP)  </a:t>
            </a:r>
            <a:endParaRPr lang="en-US" altLang="en-US" sz="3600" b="1" dirty="0">
              <a:solidFill>
                <a:srgbClr val="000000"/>
              </a:solidFill>
              <a:ea typeface="Calibri" panose="020F0502020204030204" pitchFamily="34" charset="0"/>
              <a:cs typeface="Calibri" panose="020F0502020204030204" pitchFamily="34" charset="0"/>
              <a:sym typeface="Calibri" panose="020F0502020204030204" pitchFamily="34" charset="0"/>
            </a:endParaRPr>
          </a:p>
        </p:txBody>
      </p:sp>
      <p:sp>
        <p:nvSpPr>
          <p:cNvPr id="89091" name="Shape 557">
            <a:extLst>
              <a:ext uri="{FF2B5EF4-FFF2-40B4-BE49-F238E27FC236}">
                <a16:creationId xmlns:a16="http://schemas.microsoft.com/office/drawing/2014/main" id="{7C46A63E-FDDE-4096-8C9D-A003A6CEBED2}"/>
              </a:ext>
            </a:extLst>
          </p:cNvPr>
          <p:cNvSpPr>
            <a:spLocks noGrp="1"/>
          </p:cNvSpPr>
          <p:nvPr>
            <p:ph type="body" idx="1"/>
          </p:nvPr>
        </p:nvSpPr>
        <p:spPr>
          <a:xfrm>
            <a:off x="304800" y="1717813"/>
            <a:ext cx="8229600" cy="4914900"/>
          </a:xfrm>
        </p:spPr>
        <p:txBody>
          <a:bodyPr lIns="91425" tIns="45700" rIns="91425" bIns="45700"/>
          <a:lstStyle/>
          <a:p>
            <a:pPr>
              <a:spcBef>
                <a:spcPct val="0"/>
              </a:spcBef>
              <a:buClr>
                <a:srgbClr val="000000"/>
              </a:buClr>
              <a:buSzPct val="100000"/>
              <a:buFont typeface="Arial" panose="020B0604020202020204" pitchFamily="34" charset="0"/>
              <a:buChar char="•"/>
            </a:pPr>
            <a:r>
              <a:rPr lang="en-US" altLang="en-US" sz="3600" b="1" dirty="0">
                <a:solidFill>
                  <a:schemeClr val="bg2">
                    <a:lumMod val="40000"/>
                    <a:lumOff val="60000"/>
                  </a:schemeClr>
                </a:solidFill>
                <a:latin typeface="+mj-lt"/>
                <a:ea typeface="Calibri" panose="020F0502020204030204" pitchFamily="34" charset="0"/>
                <a:cs typeface="Calibri" panose="020F0502020204030204" pitchFamily="34" charset="0"/>
                <a:sym typeface="Calibri" panose="020F0502020204030204" pitchFamily="34" charset="0"/>
              </a:rPr>
              <a:t>Remember, the PLPs are in “draft” form and can be changed at an </a:t>
            </a:r>
            <a:r>
              <a:rPr lang="en-US" altLang="en-US" sz="3600" b="1" dirty="0" smtClean="0">
                <a:solidFill>
                  <a:schemeClr val="bg2">
                    <a:lumMod val="40000"/>
                    <a:lumOff val="60000"/>
                  </a:schemeClr>
                </a:solidFill>
                <a:latin typeface="+mj-lt"/>
                <a:ea typeface="Calibri" panose="020F0502020204030204" pitchFamily="34" charset="0"/>
                <a:cs typeface="Calibri" panose="020F0502020204030204" pitchFamily="34" charset="0"/>
                <a:sym typeface="Calibri" panose="020F0502020204030204" pitchFamily="34" charset="0"/>
              </a:rPr>
              <a:t>IEP meeting </a:t>
            </a:r>
            <a:endParaRPr lang="en-US" altLang="en-US" sz="3600" b="1" dirty="0">
              <a:solidFill>
                <a:schemeClr val="bg2">
                  <a:lumMod val="40000"/>
                  <a:lumOff val="60000"/>
                </a:schemeClr>
              </a:solidFill>
              <a:latin typeface="+mj-lt"/>
              <a:ea typeface="Calibri" panose="020F0502020204030204" pitchFamily="34" charset="0"/>
              <a:cs typeface="Calibri" panose="020F0502020204030204" pitchFamily="34" charset="0"/>
              <a:sym typeface="Calibri" panose="020F0502020204030204" pitchFamily="34" charset="0"/>
            </a:endParaRPr>
          </a:p>
          <a:p>
            <a:pPr marL="742950" indent="-742950">
              <a:spcBef>
                <a:spcPts val="638"/>
              </a:spcBef>
              <a:buClr>
                <a:srgbClr val="000000"/>
              </a:buClr>
              <a:buSzPct val="100000"/>
              <a:buFont typeface="+mj-lt"/>
              <a:buAutoNum type="arabicPeriod"/>
            </a:pPr>
            <a:r>
              <a:rPr lang="en-US" altLang="en-US" sz="3600" b="1" dirty="0" smtClean="0">
                <a:solidFill>
                  <a:srgbClr val="000000"/>
                </a:solidFill>
                <a:latin typeface="+mj-lt"/>
                <a:ea typeface="Calibri" panose="020F0502020204030204" pitchFamily="34" charset="0"/>
                <a:cs typeface="Calibri" panose="020F0502020204030204" pitchFamily="34" charset="0"/>
                <a:sym typeface="Calibri" panose="020F0502020204030204" pitchFamily="34" charset="0"/>
              </a:rPr>
              <a:t>Summarize information from the assessment report for the specific performance area.</a:t>
            </a:r>
          </a:p>
          <a:p>
            <a:pPr marL="742950" indent="-742950">
              <a:spcBef>
                <a:spcPts val="638"/>
              </a:spcBef>
              <a:buClr>
                <a:srgbClr val="000000"/>
              </a:buClr>
              <a:buSzPct val="100000"/>
              <a:buFont typeface="+mj-lt"/>
              <a:buAutoNum type="arabicPeriod"/>
            </a:pPr>
            <a:r>
              <a:rPr lang="en-US" altLang="en-US" sz="3600" b="1" dirty="0" smtClean="0">
                <a:solidFill>
                  <a:schemeClr val="accent5">
                    <a:lumMod val="50000"/>
                  </a:schemeClr>
                </a:solidFill>
                <a:latin typeface="+mj-lt"/>
                <a:ea typeface="Calibri" panose="020F0502020204030204" pitchFamily="34" charset="0"/>
                <a:cs typeface="Calibri" panose="020F0502020204030204" pitchFamily="34" charset="0"/>
                <a:sym typeface="Calibri" panose="020F0502020204030204" pitchFamily="34" charset="0"/>
              </a:rPr>
              <a:t>Use </a:t>
            </a:r>
            <a:r>
              <a:rPr lang="en-US" altLang="en-US" sz="3600" b="1" dirty="0">
                <a:solidFill>
                  <a:schemeClr val="accent5">
                    <a:lumMod val="50000"/>
                  </a:schemeClr>
                </a:solidFill>
                <a:latin typeface="+mj-lt"/>
                <a:ea typeface="Calibri" panose="020F0502020204030204" pitchFamily="34" charset="0"/>
                <a:cs typeface="Calibri" panose="020F0502020204030204" pitchFamily="34" charset="0"/>
                <a:sym typeface="Calibri" panose="020F0502020204030204" pitchFamily="34" charset="0"/>
              </a:rPr>
              <a:t>multiple measures of </a:t>
            </a:r>
            <a:r>
              <a:rPr lang="en-US" altLang="en-US" sz="3600" b="1" dirty="0" smtClean="0">
                <a:solidFill>
                  <a:schemeClr val="accent5">
                    <a:lumMod val="50000"/>
                  </a:schemeClr>
                </a:solidFill>
                <a:latin typeface="+mj-lt"/>
                <a:ea typeface="Calibri" panose="020F0502020204030204" pitchFamily="34" charset="0"/>
                <a:cs typeface="Calibri" panose="020F0502020204030204" pitchFamily="34" charset="0"/>
                <a:sym typeface="Calibri" panose="020F0502020204030204" pitchFamily="34" charset="0"/>
              </a:rPr>
              <a:t>assessment</a:t>
            </a:r>
            <a:endParaRPr lang="en-US" altLang="en-US" sz="3600" b="1" dirty="0">
              <a:solidFill>
                <a:schemeClr val="accent5">
                  <a:lumMod val="50000"/>
                </a:schemeClr>
              </a:solidFill>
              <a:latin typeface="+mj-lt"/>
              <a:ea typeface="Calibri" panose="020F0502020204030204" pitchFamily="34" charset="0"/>
              <a:cs typeface="Calibri" panose="020F0502020204030204" pitchFamily="34" charset="0"/>
              <a:sym typeface="Calibri" panose="020F0502020204030204" pitchFamily="34" charset="0"/>
            </a:endParaRPr>
          </a:p>
        </p:txBody>
      </p:sp>
      <p:pic>
        <p:nvPicPr>
          <p:cNvPr id="5" name="Picture 7" descr="C:\Users\michele.ahkuoi\AppData\Local\Microsoft\Windows\Temporary Internet Files\Content.IE5\AHJTWU6G\Heart-13604-large[1].png">
            <a:extLst>
              <a:ext uri="{FF2B5EF4-FFF2-40B4-BE49-F238E27FC236}">
                <a16:creationId xmlns:a16="http://schemas.microsoft.com/office/drawing/2014/main" id="{1729F356-D1FB-4655-B22A-C53292807C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6398" y="642658"/>
            <a:ext cx="829378"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0995021"/>
      </p:ext>
    </p:extLst>
  </p:cSld>
  <p:clrMapOvr>
    <a:masterClrMapping/>
  </p:clrMapOvr>
  <p:transition spd="slow">
    <p:cut/>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 name="Shape 563">
            <a:extLst>
              <a:ext uri="{FF2B5EF4-FFF2-40B4-BE49-F238E27FC236}">
                <a16:creationId xmlns:a16="http://schemas.microsoft.com/office/drawing/2014/main" id="{1D549627-6198-4CC0-A444-08EBAB67BCFC}"/>
              </a:ext>
            </a:extLst>
          </p:cNvPr>
          <p:cNvSpPr txBox="1">
            <a:spLocks noGrp="1"/>
          </p:cNvSpPr>
          <p:nvPr>
            <p:ph type="title"/>
          </p:nvPr>
        </p:nvSpPr>
        <p:spPr>
          <a:xfrm>
            <a:off x="457200" y="0"/>
            <a:ext cx="8686800" cy="1828800"/>
          </a:xfrm>
        </p:spPr>
        <p:txBody>
          <a:bodyPr lIns="91425" tIns="45700" rIns="91425" bIns="45700">
            <a:noAutofit/>
          </a:bodyPr>
          <a:lstStyle/>
          <a:p>
            <a:pPr>
              <a:spcBef>
                <a:spcPts val="0"/>
              </a:spcBef>
              <a:buClr>
                <a:schemeClr val="dk1"/>
              </a:buClr>
              <a:buSzPct val="25000"/>
              <a:buFont typeface="Calibri"/>
              <a:buNone/>
              <a:defRPr/>
            </a:pPr>
            <a:r>
              <a:rPr lang="en-US" sz="3200" b="1" dirty="0" smtClean="0">
                <a:solidFill>
                  <a:schemeClr val="dk1"/>
                </a:solidFill>
                <a:ea typeface="Calibri"/>
                <a:cs typeface="Calibri"/>
                <a:sym typeface="Calibri"/>
              </a:rPr>
              <a:t>Use of Multiple Measures of Assessment to Determine Unique Needs</a:t>
            </a:r>
            <a:endParaRPr lang="en-US" sz="3200" b="1" dirty="0">
              <a:solidFill>
                <a:schemeClr val="dk1"/>
              </a:solidFill>
              <a:ea typeface="Calibri"/>
              <a:cs typeface="Calibri"/>
              <a:sym typeface="Calibri"/>
            </a:endParaRPr>
          </a:p>
        </p:txBody>
      </p:sp>
      <p:graphicFrame>
        <p:nvGraphicFramePr>
          <p:cNvPr id="564" name="Shape 564">
            <a:extLst>
              <a:ext uri="{FF2B5EF4-FFF2-40B4-BE49-F238E27FC236}">
                <a16:creationId xmlns:a16="http://schemas.microsoft.com/office/drawing/2014/main" id="{52C5F333-9786-4BC7-AAE7-F5507E4B66AE}"/>
              </a:ext>
            </a:extLst>
          </p:cNvPr>
          <p:cNvGraphicFramePr/>
          <p:nvPr>
            <p:extLst>
              <p:ext uri="{D42A27DB-BD31-4B8C-83A1-F6EECF244321}">
                <p14:modId xmlns:p14="http://schemas.microsoft.com/office/powerpoint/2010/main" val="1198325835"/>
              </p:ext>
            </p:extLst>
          </p:nvPr>
        </p:nvGraphicFramePr>
        <p:xfrm>
          <a:off x="457200" y="1828800"/>
          <a:ext cx="8382000" cy="4724400"/>
        </p:xfrm>
        <a:graphic>
          <a:graphicData uri="http://schemas.openxmlformats.org/drawingml/2006/table">
            <a:tbl>
              <a:tblPr firstRow="1" bandRow="1">
                <a:noFill/>
              </a:tblPr>
              <a:tblGrid>
                <a:gridCol w="1922476">
                  <a:extLst>
                    <a:ext uri="{9D8B030D-6E8A-4147-A177-3AD203B41FA5}">
                      <a16:colId xmlns:a16="http://schemas.microsoft.com/office/drawing/2014/main" val="20000"/>
                    </a:ext>
                  </a:extLst>
                </a:gridCol>
                <a:gridCol w="2268524">
                  <a:extLst>
                    <a:ext uri="{9D8B030D-6E8A-4147-A177-3AD203B41FA5}">
                      <a16:colId xmlns:a16="http://schemas.microsoft.com/office/drawing/2014/main" val="20001"/>
                    </a:ext>
                  </a:extLst>
                </a:gridCol>
                <a:gridCol w="2095500">
                  <a:extLst>
                    <a:ext uri="{9D8B030D-6E8A-4147-A177-3AD203B41FA5}">
                      <a16:colId xmlns:a16="http://schemas.microsoft.com/office/drawing/2014/main" val="20002"/>
                    </a:ext>
                  </a:extLst>
                </a:gridCol>
                <a:gridCol w="2095500">
                  <a:extLst>
                    <a:ext uri="{9D8B030D-6E8A-4147-A177-3AD203B41FA5}">
                      <a16:colId xmlns:a16="http://schemas.microsoft.com/office/drawing/2014/main" val="20003"/>
                    </a:ext>
                  </a:extLst>
                </a:gridCol>
              </a:tblGrid>
              <a:tr h="1295404">
                <a:tc>
                  <a:txBody>
                    <a:bodyPr/>
                    <a:lstStyle/>
                    <a:p>
                      <a:pPr marL="0" marR="0" lvl="0" indent="0" algn="l" rtl="0">
                        <a:spcBef>
                          <a:spcPts val="0"/>
                        </a:spcBef>
                        <a:buSzPct val="25000"/>
                        <a:buNone/>
                      </a:pPr>
                      <a:r>
                        <a:rPr lang="en-US" sz="2400" b="1" u="none" strike="noStrike" cap="none" baseline="0" dirty="0"/>
                        <a:t>Curriculum Based Measures</a:t>
                      </a:r>
                    </a:p>
                  </a:txBody>
                  <a:tcPr marL="91450" marR="91450" marT="45725" marB="45725"/>
                </a:tc>
                <a:tc>
                  <a:txBody>
                    <a:bodyPr/>
                    <a:lstStyle/>
                    <a:p>
                      <a:pPr marL="0" marR="0" lvl="0" indent="0" algn="l" rtl="0">
                        <a:spcBef>
                          <a:spcPts val="0"/>
                        </a:spcBef>
                        <a:buSzPct val="25000"/>
                        <a:buNone/>
                      </a:pPr>
                      <a:r>
                        <a:rPr lang="en-US" sz="2400" b="1" u="none" strike="noStrike" cap="none" baseline="0" dirty="0"/>
                        <a:t>Diagnostic</a:t>
                      </a:r>
                    </a:p>
                  </a:txBody>
                  <a:tcPr marL="91450" marR="91450" marT="45725" marB="45725"/>
                </a:tc>
                <a:tc>
                  <a:txBody>
                    <a:bodyPr/>
                    <a:lstStyle/>
                    <a:p>
                      <a:pPr marL="0" marR="0" lvl="0" indent="0" algn="l" rtl="0">
                        <a:spcBef>
                          <a:spcPts val="0"/>
                        </a:spcBef>
                        <a:buSzPct val="25000"/>
                        <a:buNone/>
                      </a:pPr>
                      <a:r>
                        <a:rPr lang="en-US" sz="2400" b="1" u="none" strike="noStrike" cap="none" baseline="0" dirty="0"/>
                        <a:t>Curriculum Based Assessment</a:t>
                      </a:r>
                    </a:p>
                  </a:txBody>
                  <a:tcPr marL="91450" marR="91450" marT="45725" marB="45725"/>
                </a:tc>
                <a:tc>
                  <a:txBody>
                    <a:bodyPr/>
                    <a:lstStyle/>
                    <a:p>
                      <a:pPr marL="0" marR="0" lvl="0" indent="0" algn="l" rtl="0">
                        <a:spcBef>
                          <a:spcPts val="0"/>
                        </a:spcBef>
                        <a:buSzPct val="25000"/>
                        <a:buNone/>
                      </a:pPr>
                      <a:r>
                        <a:rPr lang="en-US" sz="2400" b="1" u="none" strike="noStrike" cap="none" baseline="0" dirty="0"/>
                        <a:t>Summative</a:t>
                      </a:r>
                    </a:p>
                  </a:txBody>
                  <a:tcPr marL="91450" marR="91450" marT="45725" marB="45725"/>
                </a:tc>
                <a:extLst>
                  <a:ext uri="{0D108BD9-81ED-4DB2-BD59-A6C34878D82A}">
                    <a16:rowId xmlns:a16="http://schemas.microsoft.com/office/drawing/2014/main" val="10000"/>
                  </a:ext>
                </a:extLst>
              </a:tr>
              <a:tr h="3428996">
                <a:tc>
                  <a:txBody>
                    <a:bodyPr/>
                    <a:lstStyle/>
                    <a:p>
                      <a:pPr marL="285750" marR="0" lvl="0" indent="-285750" algn="l" rtl="0">
                        <a:spcBef>
                          <a:spcPts val="0"/>
                        </a:spcBef>
                        <a:buClr>
                          <a:schemeClr val="dk1"/>
                        </a:buClr>
                        <a:buSzPct val="100000"/>
                        <a:buFont typeface="Calibri"/>
                        <a:buChar char="-"/>
                      </a:pPr>
                      <a:r>
                        <a:rPr lang="en-US" sz="2400" u="none" strike="noStrike" cap="none" baseline="0" dirty="0"/>
                        <a:t>DIBELS</a:t>
                      </a:r>
                    </a:p>
                    <a:p>
                      <a:pPr marL="285750" marR="0" lvl="0" indent="-285750" algn="l" rtl="0">
                        <a:spcBef>
                          <a:spcPts val="0"/>
                        </a:spcBef>
                        <a:buClr>
                          <a:schemeClr val="dk1"/>
                        </a:buClr>
                        <a:buSzPct val="100000"/>
                        <a:buFont typeface="Calibri"/>
                        <a:buChar char="-"/>
                      </a:pPr>
                      <a:r>
                        <a:rPr lang="en-US" sz="2400" u="none" strike="noStrike" cap="none" baseline="0" dirty="0"/>
                        <a:t>One minute fluency measures</a:t>
                      </a:r>
                    </a:p>
                    <a:p>
                      <a:pPr marL="285750" marR="0" lvl="0" indent="-285750" algn="l" rtl="0">
                        <a:spcBef>
                          <a:spcPts val="0"/>
                        </a:spcBef>
                        <a:buClr>
                          <a:schemeClr val="dk1"/>
                        </a:buClr>
                        <a:buSzPct val="100000"/>
                        <a:buFont typeface="Calibri"/>
                        <a:buChar char="-"/>
                      </a:pPr>
                      <a:r>
                        <a:rPr lang="en-US" sz="2400" u="none" strike="noStrike" cap="none" baseline="0" dirty="0" smtClean="0"/>
                        <a:t>Maze </a:t>
                      </a:r>
                      <a:r>
                        <a:rPr lang="en-US" sz="2400" u="none" strike="noStrike" cap="none" baseline="0" dirty="0"/>
                        <a:t>Measures</a:t>
                      </a:r>
                    </a:p>
                    <a:p>
                      <a:pPr marL="285750" marR="0" lvl="0" indent="-285750" algn="l" rtl="0">
                        <a:spcBef>
                          <a:spcPts val="0"/>
                        </a:spcBef>
                        <a:buClr>
                          <a:schemeClr val="dk1"/>
                        </a:buClr>
                        <a:buSzPct val="100000"/>
                        <a:buFont typeface="Calibri"/>
                        <a:buChar char="-"/>
                      </a:pPr>
                      <a:r>
                        <a:rPr lang="en-US" sz="2400" u="none" strike="noStrike" cap="none" baseline="0" dirty="0" err="1"/>
                        <a:t>Aimsweb</a:t>
                      </a:r>
                      <a:endParaRPr lang="en-US" sz="2400" u="none" strike="noStrike" cap="none" baseline="0" dirty="0"/>
                    </a:p>
                  </a:txBody>
                  <a:tcPr marL="91450" marR="91450" marT="45725" marB="45725"/>
                </a:tc>
                <a:tc>
                  <a:txBody>
                    <a:bodyPr/>
                    <a:lstStyle/>
                    <a:p>
                      <a:pPr marL="0" marR="0" lvl="0" indent="0" algn="l" rtl="0">
                        <a:spcBef>
                          <a:spcPts val="0"/>
                        </a:spcBef>
                        <a:buSzPct val="25000"/>
                        <a:buNone/>
                      </a:pPr>
                      <a:r>
                        <a:rPr lang="en-US" sz="2400" u="none" strike="noStrike" cap="none" baseline="0" dirty="0"/>
                        <a:t>- CORE Multiple Measures</a:t>
                      </a:r>
                    </a:p>
                    <a:p>
                      <a:pPr marL="285750" marR="0" lvl="0" indent="-285750" algn="l" rtl="0">
                        <a:spcBef>
                          <a:spcPts val="0"/>
                        </a:spcBef>
                        <a:buClr>
                          <a:schemeClr val="dk1"/>
                        </a:buClr>
                        <a:buSzPct val="100000"/>
                        <a:buFont typeface="Calibri"/>
                        <a:buChar char="-"/>
                      </a:pPr>
                      <a:r>
                        <a:rPr lang="en-US" sz="2000" u="none" strike="noStrike" cap="none" baseline="0" dirty="0"/>
                        <a:t>Math diagnostic assessments</a:t>
                      </a:r>
                    </a:p>
                    <a:p>
                      <a:pPr marL="285750" marR="0" lvl="0" indent="-285750" algn="l" rtl="0">
                        <a:spcBef>
                          <a:spcPts val="0"/>
                        </a:spcBef>
                        <a:buClr>
                          <a:schemeClr val="dk1"/>
                        </a:buClr>
                        <a:buSzPct val="100000"/>
                        <a:buFont typeface="Calibri"/>
                        <a:buChar char="-"/>
                      </a:pPr>
                      <a:r>
                        <a:rPr lang="en-US" sz="2000" u="none" strike="noStrike" cap="none" baseline="0" dirty="0"/>
                        <a:t>Words Their Way</a:t>
                      </a:r>
                    </a:p>
                    <a:p>
                      <a:pPr marL="0" marR="0" lvl="0" indent="0" algn="l" rtl="0">
                        <a:spcBef>
                          <a:spcPts val="0"/>
                        </a:spcBef>
                        <a:buClr>
                          <a:schemeClr val="dk1"/>
                        </a:buClr>
                        <a:buSzPct val="100000"/>
                        <a:buFont typeface="Calibri"/>
                        <a:buNone/>
                      </a:pPr>
                      <a:endParaRPr lang="en-US" sz="2000" u="none" strike="noStrike" cap="none" baseline="0" dirty="0"/>
                    </a:p>
                  </a:txBody>
                  <a:tcPr marL="91450" marR="91450" marT="45725" marB="45725"/>
                </a:tc>
                <a:tc>
                  <a:txBody>
                    <a:bodyPr/>
                    <a:lstStyle/>
                    <a:p>
                      <a:pPr marL="285750" marR="0" lvl="0" indent="-285750" algn="l" rtl="0">
                        <a:spcBef>
                          <a:spcPts val="0"/>
                        </a:spcBef>
                        <a:buClr>
                          <a:schemeClr val="dk1"/>
                        </a:buClr>
                        <a:buSzPct val="100000"/>
                        <a:buFont typeface="Calibri"/>
                        <a:buChar char="-"/>
                      </a:pPr>
                      <a:r>
                        <a:rPr lang="en-US" sz="2400" u="none" strike="noStrike" cap="none" baseline="0" dirty="0"/>
                        <a:t>Essays</a:t>
                      </a:r>
                    </a:p>
                    <a:p>
                      <a:pPr marL="285750" marR="0" lvl="0" indent="-285750" algn="l" rtl="0">
                        <a:spcBef>
                          <a:spcPts val="0"/>
                        </a:spcBef>
                        <a:buClr>
                          <a:schemeClr val="dk1"/>
                        </a:buClr>
                        <a:buSzPct val="100000"/>
                        <a:buFont typeface="Calibri"/>
                        <a:buChar char="-"/>
                      </a:pPr>
                      <a:r>
                        <a:rPr lang="en-US" sz="2400" u="none" strike="noStrike" cap="none" baseline="0" dirty="0"/>
                        <a:t>Textbook/ publisher tests</a:t>
                      </a:r>
                    </a:p>
                    <a:p>
                      <a:pPr marL="285750" marR="0" lvl="0" indent="-285750" algn="l" rtl="0">
                        <a:spcBef>
                          <a:spcPts val="0"/>
                        </a:spcBef>
                        <a:buClr>
                          <a:schemeClr val="dk1"/>
                        </a:buClr>
                        <a:buSzPct val="100000"/>
                        <a:buFont typeface="Calibri"/>
                        <a:buChar char="-"/>
                      </a:pPr>
                      <a:r>
                        <a:rPr lang="en-US" sz="2400" u="none" strike="noStrike" cap="none" baseline="0" dirty="0"/>
                        <a:t>Teacher made tests</a:t>
                      </a:r>
                    </a:p>
                    <a:p>
                      <a:pPr marL="285750" marR="0" lvl="0" indent="-285750" algn="l" rtl="0">
                        <a:spcBef>
                          <a:spcPts val="0"/>
                        </a:spcBef>
                        <a:buClr>
                          <a:schemeClr val="dk1"/>
                        </a:buClr>
                        <a:buSzPct val="100000"/>
                        <a:buFont typeface="Calibri"/>
                        <a:buChar char="-"/>
                      </a:pPr>
                      <a:r>
                        <a:rPr lang="en-US" sz="2400" u="none" strike="noStrike" cap="none" baseline="0" dirty="0"/>
                        <a:t>Homework</a:t>
                      </a:r>
                    </a:p>
                    <a:p>
                      <a:pPr marL="285750" marR="0" lvl="0" indent="-285750" algn="l" rtl="0">
                        <a:spcBef>
                          <a:spcPts val="0"/>
                        </a:spcBef>
                        <a:buClr>
                          <a:schemeClr val="dk1"/>
                        </a:buClr>
                        <a:buSzPct val="100000"/>
                        <a:buFont typeface="Calibri"/>
                        <a:buChar char="-"/>
                      </a:pPr>
                      <a:r>
                        <a:rPr lang="en-US" sz="2400" u="none" strike="noStrike" cap="none" baseline="0" dirty="0"/>
                        <a:t>Classwork</a:t>
                      </a:r>
                    </a:p>
                  </a:txBody>
                  <a:tcPr marL="91450" marR="91450" marT="45725" marB="45725"/>
                </a:tc>
                <a:tc>
                  <a:txBody>
                    <a:bodyPr/>
                    <a:lstStyle/>
                    <a:p>
                      <a:pPr marL="285750" marR="0" lvl="0" indent="-285750" algn="l" rtl="0">
                        <a:spcBef>
                          <a:spcPts val="0"/>
                        </a:spcBef>
                        <a:buClr>
                          <a:schemeClr val="dk1"/>
                        </a:buClr>
                        <a:buSzPct val="100000"/>
                        <a:buFont typeface="Calibri"/>
                        <a:buChar char="-"/>
                      </a:pPr>
                      <a:r>
                        <a:rPr lang="en-US" sz="2400" u="none" strike="noStrike" cap="none" baseline="0" dirty="0"/>
                        <a:t>SBAC</a:t>
                      </a:r>
                    </a:p>
                    <a:p>
                      <a:pPr marL="285750" marR="0" lvl="0" indent="-285750" algn="l" rtl="0">
                        <a:spcBef>
                          <a:spcPts val="0"/>
                        </a:spcBef>
                        <a:buClr>
                          <a:schemeClr val="dk1"/>
                        </a:buClr>
                        <a:buSzPct val="100000"/>
                        <a:buFont typeface="Calibri"/>
                        <a:buChar char="-"/>
                      </a:pPr>
                      <a:r>
                        <a:rPr lang="en-US" sz="2400" u="none" strike="noStrike" cap="none" baseline="0" dirty="0"/>
                        <a:t>IAB</a:t>
                      </a:r>
                    </a:p>
                    <a:p>
                      <a:pPr marL="285750" marR="0" lvl="0" indent="-285750" algn="l" rtl="0">
                        <a:spcBef>
                          <a:spcPts val="0"/>
                        </a:spcBef>
                        <a:buClr>
                          <a:schemeClr val="dk1"/>
                        </a:buClr>
                        <a:buSzPct val="100000"/>
                        <a:buFont typeface="Calibri"/>
                        <a:buChar char="-"/>
                      </a:pPr>
                      <a:r>
                        <a:rPr lang="en-US" sz="2400" u="none" strike="noStrike" cap="none" baseline="0" dirty="0"/>
                        <a:t>Woodcock- Johnson IV</a:t>
                      </a:r>
                    </a:p>
                    <a:p>
                      <a:pPr marL="285750" marR="0" lvl="0" indent="-285750" algn="l" rtl="0">
                        <a:spcBef>
                          <a:spcPts val="0"/>
                        </a:spcBef>
                        <a:buClr>
                          <a:schemeClr val="dk1"/>
                        </a:buClr>
                        <a:buSzPct val="100000"/>
                        <a:buFont typeface="Calibri"/>
                        <a:buChar char="-"/>
                      </a:pPr>
                      <a:r>
                        <a:rPr lang="en-US" sz="2400" u="none" strike="noStrike" cap="none" baseline="0" dirty="0"/>
                        <a:t>ELPAC</a:t>
                      </a:r>
                    </a:p>
                    <a:p>
                      <a:pPr marL="285750" marR="0" lvl="0" indent="-133350" algn="l" rtl="0">
                        <a:spcBef>
                          <a:spcPts val="0"/>
                        </a:spcBef>
                        <a:buClr>
                          <a:schemeClr val="dk1"/>
                        </a:buClr>
                        <a:buFont typeface="Calibri"/>
                        <a:buNone/>
                      </a:pPr>
                      <a:endParaRPr sz="2400" u="none" strike="noStrike" cap="none" baseline="0" dirty="0"/>
                    </a:p>
                    <a:p>
                      <a:pPr marL="0" marR="0" lvl="0" indent="0" algn="l" rtl="0">
                        <a:spcBef>
                          <a:spcPts val="0"/>
                        </a:spcBef>
                        <a:buNone/>
                      </a:pPr>
                      <a:endParaRPr sz="2400" u="none" strike="noStrike" cap="none" baseline="0" dirty="0"/>
                    </a:p>
                  </a:txBody>
                  <a:tcPr marL="91450" marR="91450" marT="45725" marB="45725"/>
                </a:tc>
                <a:extLst>
                  <a:ext uri="{0D108BD9-81ED-4DB2-BD59-A6C34878D82A}">
                    <a16:rowId xmlns:a16="http://schemas.microsoft.com/office/drawing/2014/main" val="10001"/>
                  </a:ext>
                </a:extLst>
              </a:tr>
            </a:tbl>
          </a:graphicData>
        </a:graphic>
      </p:graphicFrame>
      <p:pic>
        <p:nvPicPr>
          <p:cNvPr id="105492" name="Picture 2">
            <a:extLst>
              <a:ext uri="{FF2B5EF4-FFF2-40B4-BE49-F238E27FC236}">
                <a16:creationId xmlns:a16="http://schemas.microsoft.com/office/drawing/2014/main" id="{779C11A3-CE17-4C0D-A927-C96AD4EA0C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5105400"/>
            <a:ext cx="1447800" cy="1230312"/>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7" descr="C:\Users\michele.ahkuoi\AppData\Local\Microsoft\Windows\Temporary Internet Files\Content.IE5\AHJTWU6G\Heart-13604-large[1].png">
            <a:extLst>
              <a:ext uri="{FF2B5EF4-FFF2-40B4-BE49-F238E27FC236}">
                <a16:creationId xmlns:a16="http://schemas.microsoft.com/office/drawing/2014/main" id="{1729F356-D1FB-4655-B22A-C53292807C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6200" y="941294"/>
            <a:ext cx="838200" cy="787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5900787"/>
      </p:ext>
    </p:extLst>
  </p:cSld>
  <p:clrMapOvr>
    <a:masterClrMapping/>
  </p:clrMapOvr>
  <p:transition spd="slow">
    <p:cut/>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hape 597">
            <a:extLst>
              <a:ext uri="{FF2B5EF4-FFF2-40B4-BE49-F238E27FC236}">
                <a16:creationId xmlns:a16="http://schemas.microsoft.com/office/drawing/2014/main" id="{ABC2E228-D8CB-427A-80BA-C8A8B2BD1C8A}"/>
              </a:ext>
            </a:extLst>
          </p:cNvPr>
          <p:cNvSpPr>
            <a:spLocks noGrp="1"/>
          </p:cNvSpPr>
          <p:nvPr>
            <p:ph type="title"/>
          </p:nvPr>
        </p:nvSpPr>
        <p:spPr>
          <a:xfrm>
            <a:off x="381000" y="304799"/>
            <a:ext cx="8610600" cy="1409701"/>
          </a:xfrm>
        </p:spPr>
        <p:txBody>
          <a:bodyPr lIns="91425" tIns="45700" rIns="91425" bIns="45700"/>
          <a:lstStyle/>
          <a:p>
            <a:pPr>
              <a:buClr>
                <a:srgbClr val="000000"/>
              </a:buClr>
              <a:buSzPct val="25000"/>
              <a:buFont typeface="Calibri" panose="020F0502020204030204" pitchFamily="34" charset="0"/>
              <a:buNone/>
            </a:pPr>
            <a:r>
              <a:rPr lang="en-US" altLang="en-US" sz="3600" b="1"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Writing the PLPs and Reviewing with the Parent(s) </a:t>
            </a:r>
            <a:endParaRPr lang="en-US" altLang="en-US" sz="3600" b="1"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599" name="Shape 599">
            <a:extLst>
              <a:ext uri="{FF2B5EF4-FFF2-40B4-BE49-F238E27FC236}">
                <a16:creationId xmlns:a16="http://schemas.microsoft.com/office/drawing/2014/main" id="{1E1213BE-EA12-4417-A17A-FE0A525F24C3}"/>
              </a:ext>
            </a:extLst>
          </p:cNvPr>
          <p:cNvSpPr txBox="1">
            <a:spLocks noGrp="1"/>
          </p:cNvSpPr>
          <p:nvPr>
            <p:ph type="body" idx="1"/>
          </p:nvPr>
        </p:nvSpPr>
        <p:spPr>
          <a:xfrm>
            <a:off x="152400" y="1714501"/>
            <a:ext cx="8839200" cy="5143499"/>
          </a:xfrm>
        </p:spPr>
        <p:txBody>
          <a:bodyPr lIns="91425" tIns="45700" rIns="91425" bIns="45700">
            <a:noAutofit/>
          </a:bodyPr>
          <a:lstStyle/>
          <a:p>
            <a:pPr>
              <a:lnSpc>
                <a:spcPct val="90000"/>
              </a:lnSpc>
              <a:spcBef>
                <a:spcPts val="0"/>
              </a:spcBef>
              <a:buClr>
                <a:schemeClr val="dk1"/>
              </a:buClr>
              <a:buSzPct val="100740"/>
              <a:buFont typeface="Arial"/>
              <a:buChar char="•"/>
              <a:defRPr/>
            </a:pPr>
            <a:r>
              <a:rPr lang="en-US" sz="2400" b="1" dirty="0">
                <a:solidFill>
                  <a:schemeClr val="accent5">
                    <a:lumMod val="50000"/>
                  </a:schemeClr>
                </a:solidFill>
                <a:latin typeface="+mj-lt"/>
                <a:ea typeface="Calibri"/>
                <a:cs typeface="Calibri"/>
                <a:sym typeface="Calibri"/>
              </a:rPr>
              <a:t>C</a:t>
            </a:r>
            <a:r>
              <a:rPr lang="en-US" sz="2400" b="1" dirty="0" smtClean="0">
                <a:solidFill>
                  <a:schemeClr val="accent5">
                    <a:lumMod val="50000"/>
                  </a:schemeClr>
                </a:solidFill>
                <a:latin typeface="+mj-lt"/>
                <a:ea typeface="Calibri"/>
                <a:cs typeface="Calibri"/>
                <a:sym typeface="Calibri"/>
              </a:rPr>
              <a:t>omplete </a:t>
            </a:r>
            <a:r>
              <a:rPr lang="en-US" sz="2400" b="1" dirty="0">
                <a:solidFill>
                  <a:schemeClr val="accent5">
                    <a:lumMod val="50000"/>
                  </a:schemeClr>
                </a:solidFill>
                <a:latin typeface="+mj-lt"/>
                <a:ea typeface="Calibri"/>
                <a:cs typeface="Calibri"/>
                <a:sym typeface="Calibri"/>
              </a:rPr>
              <a:t>name of assessment </a:t>
            </a:r>
            <a:r>
              <a:rPr lang="en-US" sz="2400" b="1" dirty="0" smtClean="0">
                <a:solidFill>
                  <a:schemeClr val="accent5">
                    <a:lumMod val="50000"/>
                  </a:schemeClr>
                </a:solidFill>
                <a:latin typeface="+mj-lt"/>
                <a:ea typeface="Calibri"/>
                <a:cs typeface="Calibri"/>
                <a:sym typeface="Calibri"/>
              </a:rPr>
              <a:t>tool used should be included rather than acronyms</a:t>
            </a:r>
            <a:r>
              <a:rPr lang="en-US" sz="2400" b="1" dirty="0">
                <a:solidFill>
                  <a:schemeClr val="accent5">
                    <a:lumMod val="50000"/>
                  </a:schemeClr>
                </a:solidFill>
                <a:latin typeface="+mj-lt"/>
                <a:ea typeface="Calibri"/>
                <a:cs typeface="Calibri"/>
                <a:sym typeface="Calibri"/>
              </a:rPr>
              <a:t>, i.e. NWF Nonsense Word </a:t>
            </a:r>
            <a:r>
              <a:rPr lang="en-US" sz="2400" b="1" dirty="0" smtClean="0">
                <a:solidFill>
                  <a:schemeClr val="accent5">
                    <a:lumMod val="50000"/>
                  </a:schemeClr>
                </a:solidFill>
                <a:latin typeface="+mj-lt"/>
                <a:ea typeface="Calibri"/>
                <a:cs typeface="Calibri"/>
                <a:sym typeface="Calibri"/>
              </a:rPr>
              <a:t>Fluency</a:t>
            </a:r>
          </a:p>
          <a:p>
            <a:pPr marL="0" indent="0">
              <a:lnSpc>
                <a:spcPct val="90000"/>
              </a:lnSpc>
              <a:spcBef>
                <a:spcPts val="0"/>
              </a:spcBef>
              <a:buClr>
                <a:schemeClr val="dk1"/>
              </a:buClr>
              <a:buSzPct val="100740"/>
              <a:buNone/>
              <a:defRPr/>
            </a:pPr>
            <a:endParaRPr lang="en-US" sz="2400" b="1" dirty="0">
              <a:solidFill>
                <a:schemeClr val="dk2"/>
              </a:solidFill>
              <a:latin typeface="+mj-lt"/>
              <a:ea typeface="Calibri"/>
              <a:cs typeface="Calibri"/>
              <a:sym typeface="Calibri"/>
            </a:endParaRPr>
          </a:p>
          <a:p>
            <a:pPr>
              <a:lnSpc>
                <a:spcPct val="90000"/>
              </a:lnSpc>
              <a:spcBef>
                <a:spcPts val="544"/>
              </a:spcBef>
              <a:buClr>
                <a:schemeClr val="dk1"/>
              </a:buClr>
              <a:buSzPct val="100740"/>
              <a:buFont typeface="Arial"/>
              <a:buChar char="•"/>
              <a:defRPr/>
            </a:pPr>
            <a:r>
              <a:rPr lang="en-US" sz="2400" dirty="0" smtClean="0">
                <a:solidFill>
                  <a:schemeClr val="dk1"/>
                </a:solidFill>
                <a:latin typeface="+mj-lt"/>
                <a:ea typeface="Calibri"/>
                <a:cs typeface="Calibri"/>
                <a:sym typeface="Calibri"/>
              </a:rPr>
              <a:t>Parent(s) encouraged to provide feedback and comments should be documented as “</a:t>
            </a:r>
            <a:r>
              <a:rPr lang="en-US" sz="2400" dirty="0">
                <a:solidFill>
                  <a:schemeClr val="dk1"/>
                </a:solidFill>
                <a:latin typeface="+mj-lt"/>
                <a:ea typeface="Calibri"/>
                <a:cs typeface="Calibri"/>
                <a:sym typeface="Calibri"/>
              </a:rPr>
              <a:t>Parent reports that </a:t>
            </a:r>
            <a:r>
              <a:rPr lang="en-US" sz="2400" dirty="0" smtClean="0">
                <a:solidFill>
                  <a:schemeClr val="dk1"/>
                </a:solidFill>
                <a:latin typeface="+mj-lt"/>
                <a:ea typeface="Calibri"/>
                <a:cs typeface="Calibri"/>
                <a:sym typeface="Calibri"/>
              </a:rPr>
              <a:t>________”.</a:t>
            </a:r>
          </a:p>
          <a:p>
            <a:pPr marL="0" indent="0">
              <a:lnSpc>
                <a:spcPct val="90000"/>
              </a:lnSpc>
              <a:spcBef>
                <a:spcPts val="544"/>
              </a:spcBef>
              <a:buClr>
                <a:schemeClr val="dk1"/>
              </a:buClr>
              <a:buSzPct val="100740"/>
              <a:buNone/>
              <a:defRPr/>
            </a:pPr>
            <a:r>
              <a:rPr lang="en-US" sz="2400" dirty="0" smtClean="0">
                <a:solidFill>
                  <a:schemeClr val="dk1"/>
                </a:solidFill>
                <a:latin typeface="+mj-lt"/>
                <a:ea typeface="Calibri"/>
                <a:cs typeface="Calibri"/>
                <a:sym typeface="Calibri"/>
              </a:rPr>
              <a:t> </a:t>
            </a:r>
          </a:p>
          <a:p>
            <a:pPr>
              <a:lnSpc>
                <a:spcPct val="90000"/>
              </a:lnSpc>
              <a:spcBef>
                <a:spcPts val="544"/>
              </a:spcBef>
              <a:buClr>
                <a:schemeClr val="dk1"/>
              </a:buClr>
              <a:buSzPct val="100740"/>
              <a:buFont typeface="Arial"/>
              <a:buChar char="•"/>
              <a:defRPr/>
            </a:pPr>
            <a:r>
              <a:rPr lang="en-US" sz="2400" b="1" dirty="0" smtClean="0">
                <a:solidFill>
                  <a:schemeClr val="accent5">
                    <a:lumMod val="50000"/>
                  </a:schemeClr>
                </a:solidFill>
                <a:latin typeface="+mj-lt"/>
                <a:ea typeface="Calibri"/>
                <a:cs typeface="Calibri"/>
                <a:sym typeface="Calibri"/>
              </a:rPr>
              <a:t>Parents should be participating in the meeting, especially when provider or teacher is reporting on  their child’s performance. They know their children best. IEP teams should ensure that parents feel as if they are equal participants in this process. </a:t>
            </a:r>
          </a:p>
          <a:p>
            <a:pPr marL="0" indent="0">
              <a:lnSpc>
                <a:spcPct val="90000"/>
              </a:lnSpc>
              <a:spcBef>
                <a:spcPts val="544"/>
              </a:spcBef>
              <a:buClr>
                <a:schemeClr val="dk1"/>
              </a:buClr>
              <a:buSzPct val="100740"/>
              <a:buNone/>
              <a:defRPr/>
            </a:pPr>
            <a:endParaRPr lang="en-US" sz="2400" dirty="0" smtClean="0">
              <a:solidFill>
                <a:schemeClr val="dk1"/>
              </a:solidFill>
              <a:latin typeface="+mj-lt"/>
              <a:ea typeface="Calibri"/>
              <a:cs typeface="Calibri"/>
              <a:sym typeface="Calibri"/>
            </a:endParaRPr>
          </a:p>
          <a:p>
            <a:pPr>
              <a:lnSpc>
                <a:spcPct val="90000"/>
              </a:lnSpc>
              <a:spcBef>
                <a:spcPts val="544"/>
              </a:spcBef>
              <a:buClr>
                <a:schemeClr val="dk1"/>
              </a:buClr>
              <a:buSzPct val="100740"/>
              <a:buFont typeface="Arial"/>
              <a:buChar char="•"/>
              <a:defRPr/>
            </a:pPr>
            <a:r>
              <a:rPr lang="en-US" sz="2400" dirty="0" smtClean="0">
                <a:solidFill>
                  <a:schemeClr val="dk1"/>
                </a:solidFill>
                <a:latin typeface="+mj-lt"/>
                <a:ea typeface="Calibri"/>
                <a:cs typeface="Calibri"/>
                <a:sym typeface="Calibri"/>
              </a:rPr>
              <a:t>Make information understandable. </a:t>
            </a:r>
            <a:endParaRPr lang="en-US" sz="2400" dirty="0">
              <a:solidFill>
                <a:schemeClr val="dk1"/>
              </a:solidFill>
              <a:latin typeface="+mj-lt"/>
              <a:ea typeface="Calibri"/>
              <a:cs typeface="Calibri"/>
              <a:sym typeface="Calibri"/>
            </a:endParaRPr>
          </a:p>
          <a:p>
            <a:pPr>
              <a:lnSpc>
                <a:spcPct val="90000"/>
              </a:lnSpc>
              <a:spcBef>
                <a:spcPts val="544"/>
              </a:spcBef>
              <a:buClr>
                <a:schemeClr val="dk1"/>
              </a:buClr>
              <a:buFont typeface="Arial"/>
              <a:buNone/>
              <a:defRPr/>
            </a:pPr>
            <a:endParaRPr sz="2720" dirty="0">
              <a:solidFill>
                <a:schemeClr val="dk1"/>
              </a:solidFill>
              <a:latin typeface="Calibri"/>
              <a:ea typeface="Calibri"/>
              <a:cs typeface="Calibri"/>
              <a:sym typeface="Calibri"/>
            </a:endParaRPr>
          </a:p>
          <a:p>
            <a:pPr>
              <a:lnSpc>
                <a:spcPct val="90000"/>
              </a:lnSpc>
              <a:spcBef>
                <a:spcPts val="544"/>
              </a:spcBef>
              <a:buClr>
                <a:schemeClr val="dk1"/>
              </a:buClr>
              <a:buFont typeface="Arial"/>
              <a:buNone/>
              <a:defRPr/>
            </a:pPr>
            <a:endParaRPr sz="2720" dirty="0">
              <a:solidFill>
                <a:schemeClr val="dk1"/>
              </a:solidFill>
              <a:latin typeface="Calibri"/>
              <a:ea typeface="Calibri"/>
              <a:cs typeface="Calibri"/>
              <a:sym typeface="Calibri"/>
            </a:endParaRPr>
          </a:p>
          <a:p>
            <a:pPr indent="-170180">
              <a:lnSpc>
                <a:spcPct val="90000"/>
              </a:lnSpc>
              <a:spcBef>
                <a:spcPts val="544"/>
              </a:spcBef>
              <a:buClr>
                <a:schemeClr val="dk1"/>
              </a:buClr>
              <a:buFont typeface="Arial"/>
              <a:buNone/>
              <a:defRPr/>
            </a:pPr>
            <a:endParaRPr sz="2720" dirty="0">
              <a:solidFill>
                <a:schemeClr val="dk1"/>
              </a:solidFill>
              <a:latin typeface="Calibri"/>
              <a:ea typeface="Calibri"/>
              <a:cs typeface="Calibri"/>
              <a:sym typeface="Calibri"/>
            </a:endParaRPr>
          </a:p>
        </p:txBody>
      </p:sp>
      <p:pic>
        <p:nvPicPr>
          <p:cNvPr id="5" name="Picture 7" descr="C:\Users\michele.ahkuoi\AppData\Local\Microsoft\Windows\Temporary Internet Files\Content.IE5\AHJTWU6G\Heart-13604-large[1].png">
            <a:extLst>
              <a:ext uri="{FF2B5EF4-FFF2-40B4-BE49-F238E27FC236}">
                <a16:creationId xmlns:a16="http://schemas.microsoft.com/office/drawing/2014/main" id="{1729F356-D1FB-4655-B22A-C53292807C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1005167"/>
            <a:ext cx="873992" cy="821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3700011"/>
      </p:ext>
    </p:extLst>
  </p:cSld>
  <p:clrMapOvr>
    <a:masterClrMapping/>
  </p:clrMapOvr>
  <p:transition spd="slow">
    <p:cut/>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F8912-0EE3-45D8-836B-6B10494A9AB9}"/>
              </a:ext>
            </a:extLst>
          </p:cNvPr>
          <p:cNvSpPr>
            <a:spLocks noGrp="1"/>
          </p:cNvSpPr>
          <p:nvPr>
            <p:ph type="title"/>
          </p:nvPr>
        </p:nvSpPr>
        <p:spPr>
          <a:xfrm>
            <a:off x="457200" y="345222"/>
            <a:ext cx="8559800" cy="1118453"/>
          </a:xfrm>
        </p:spPr>
        <p:txBody>
          <a:bodyPr/>
          <a:lstStyle/>
          <a:p>
            <a:pPr>
              <a:defRPr/>
            </a:pPr>
            <a:r>
              <a:rPr lang="en-US" sz="3200" b="1" dirty="0">
                <a:effectLst>
                  <a:outerShdw blurRad="38100" dist="38100" dir="2700000" algn="tl">
                    <a:srgbClr val="C0C0C0"/>
                  </a:outerShdw>
                </a:effectLst>
              </a:rPr>
              <a:t>Other </a:t>
            </a:r>
            <a:r>
              <a:rPr lang="en-US" sz="3200" b="1" dirty="0" smtClean="0">
                <a:effectLst>
                  <a:outerShdw blurRad="38100" dist="38100" dir="2700000" algn="tl">
                    <a:srgbClr val="C0C0C0"/>
                  </a:outerShdw>
                </a:effectLst>
              </a:rPr>
              <a:t>Measures/Sources of Student </a:t>
            </a:r>
            <a:br>
              <a:rPr lang="en-US" sz="3200" b="1" dirty="0" smtClean="0">
                <a:effectLst>
                  <a:outerShdw blurRad="38100" dist="38100" dir="2700000" algn="tl">
                    <a:srgbClr val="C0C0C0"/>
                  </a:outerShdw>
                </a:effectLst>
              </a:rPr>
            </a:br>
            <a:r>
              <a:rPr lang="en-US" sz="3200" b="1" dirty="0" smtClean="0">
                <a:effectLst>
                  <a:outerShdw blurRad="38100" dist="38100" dir="2700000" algn="tl">
                    <a:srgbClr val="C0C0C0"/>
                  </a:outerShdw>
                </a:effectLst>
              </a:rPr>
              <a:t>Data </a:t>
            </a:r>
            <a:endParaRPr lang="en-US" sz="3200" b="1" dirty="0">
              <a:effectLst>
                <a:outerShdw blurRad="38100" dist="38100" dir="2700000" algn="tl">
                  <a:srgbClr val="C0C0C0"/>
                </a:outerShdw>
              </a:effectLst>
            </a:endParaRPr>
          </a:p>
        </p:txBody>
      </p:sp>
      <p:graphicFrame>
        <p:nvGraphicFramePr>
          <p:cNvPr id="3" name="Table 2">
            <a:extLst>
              <a:ext uri="{FF2B5EF4-FFF2-40B4-BE49-F238E27FC236}">
                <a16:creationId xmlns:a16="http://schemas.microsoft.com/office/drawing/2014/main" id="{7D9A1058-8F90-4E5A-A7BA-4E1148FF9908}"/>
              </a:ext>
            </a:extLst>
          </p:cNvPr>
          <p:cNvGraphicFramePr>
            <a:graphicFrameLocks noGrp="1"/>
          </p:cNvGraphicFramePr>
          <p:nvPr/>
        </p:nvGraphicFramePr>
        <p:xfrm>
          <a:off x="1025525" y="1789113"/>
          <a:ext cx="3605213" cy="2179637"/>
        </p:xfrm>
        <a:graphic>
          <a:graphicData uri="http://schemas.openxmlformats.org/drawingml/2006/table">
            <a:tbl>
              <a:tblPr>
                <a:tableStyleId>{B301B821-A1FF-4177-AEE7-76D212191A09}</a:tableStyleId>
              </a:tblPr>
              <a:tblGrid>
                <a:gridCol w="1794373">
                  <a:extLst>
                    <a:ext uri="{9D8B030D-6E8A-4147-A177-3AD203B41FA5}">
                      <a16:colId xmlns:a16="http://schemas.microsoft.com/office/drawing/2014/main" val="20000"/>
                    </a:ext>
                  </a:extLst>
                </a:gridCol>
                <a:gridCol w="1810840">
                  <a:extLst>
                    <a:ext uri="{9D8B030D-6E8A-4147-A177-3AD203B41FA5}">
                      <a16:colId xmlns:a16="http://schemas.microsoft.com/office/drawing/2014/main" val="20001"/>
                    </a:ext>
                  </a:extLst>
                </a:gridCol>
              </a:tblGrid>
              <a:tr h="1098836">
                <a:tc>
                  <a:txBody>
                    <a:bodyPr/>
                    <a:lstStyle/>
                    <a:p>
                      <a:endParaRPr lang="en-US" sz="1800" dirty="0"/>
                    </a:p>
                  </a:txBody>
                  <a:tcPr marL="91453" marR="91453" marT="45713" marB="45713"/>
                </a:tc>
                <a:tc>
                  <a:txBody>
                    <a:bodyPr/>
                    <a:lstStyle/>
                    <a:p>
                      <a:endParaRPr lang="en-US" sz="1800" dirty="0"/>
                    </a:p>
                  </a:txBody>
                  <a:tcPr marL="91453" marR="91453" marT="45713" marB="45713"/>
                </a:tc>
                <a:extLst>
                  <a:ext uri="{0D108BD9-81ED-4DB2-BD59-A6C34878D82A}">
                    <a16:rowId xmlns:a16="http://schemas.microsoft.com/office/drawing/2014/main" val="10000"/>
                  </a:ext>
                </a:extLst>
              </a:tr>
              <a:tr h="1080801">
                <a:tc>
                  <a:txBody>
                    <a:bodyPr/>
                    <a:lstStyle/>
                    <a:p>
                      <a:endParaRPr lang="en-US" sz="1800" dirty="0"/>
                    </a:p>
                  </a:txBody>
                  <a:tcPr marL="91453" marR="91453" marT="45713" marB="45713"/>
                </a:tc>
                <a:tc>
                  <a:txBody>
                    <a:bodyPr/>
                    <a:lstStyle/>
                    <a:p>
                      <a:endParaRPr lang="en-US" sz="1800" dirty="0"/>
                    </a:p>
                  </a:txBody>
                  <a:tcPr marL="91453" marR="91453" marT="45713" marB="45713"/>
                </a:tc>
                <a:extLst>
                  <a:ext uri="{0D108BD9-81ED-4DB2-BD59-A6C34878D82A}">
                    <a16:rowId xmlns:a16="http://schemas.microsoft.com/office/drawing/2014/main" val="10001"/>
                  </a:ext>
                </a:extLst>
              </a:tr>
            </a:tbl>
          </a:graphicData>
        </a:graphic>
      </p:graphicFrame>
      <p:pic>
        <p:nvPicPr>
          <p:cNvPr id="107533" name="Picture 3">
            <a:extLst>
              <a:ext uri="{FF2B5EF4-FFF2-40B4-BE49-F238E27FC236}">
                <a16:creationId xmlns:a16="http://schemas.microsoft.com/office/drawing/2014/main" id="{5F8A4B8F-647B-4B39-90E3-304D70A25CB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49400" y="2046288"/>
            <a:ext cx="2019300" cy="192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34" name="Picture 4">
            <a:extLst>
              <a:ext uri="{FF2B5EF4-FFF2-40B4-BE49-F238E27FC236}">
                <a16:creationId xmlns:a16="http://schemas.microsoft.com/office/drawing/2014/main" id="{3039E5A3-4F5D-4987-9A3B-C90B029FFA1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78488" y="1666875"/>
            <a:ext cx="2636837" cy="275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35" name="TextBox 5">
            <a:extLst>
              <a:ext uri="{FF2B5EF4-FFF2-40B4-BE49-F238E27FC236}">
                <a16:creationId xmlns:a16="http://schemas.microsoft.com/office/drawing/2014/main" id="{1404731E-CA59-4CBA-89B5-594A83D85C26}"/>
              </a:ext>
            </a:extLst>
          </p:cNvPr>
          <p:cNvSpPr txBox="1">
            <a:spLocks noChangeArrowheads="1"/>
          </p:cNvSpPr>
          <p:nvPr/>
        </p:nvSpPr>
        <p:spPr bwMode="auto">
          <a:xfrm>
            <a:off x="1025525" y="4171950"/>
            <a:ext cx="35115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b="1" dirty="0">
                <a:latin typeface="+mj-lt"/>
                <a:ea typeface="MS PGothic" panose="020B0600070205080204" pitchFamily="34" charset="-128"/>
              </a:rPr>
              <a:t>Student work samples and artifacts</a:t>
            </a:r>
          </a:p>
        </p:txBody>
      </p:sp>
      <p:sp>
        <p:nvSpPr>
          <p:cNvPr id="107536" name="TextBox 6">
            <a:extLst>
              <a:ext uri="{FF2B5EF4-FFF2-40B4-BE49-F238E27FC236}">
                <a16:creationId xmlns:a16="http://schemas.microsoft.com/office/drawing/2014/main" id="{0F587D51-DA93-43C6-8EC1-876459F3105F}"/>
              </a:ext>
            </a:extLst>
          </p:cNvPr>
          <p:cNvSpPr txBox="1">
            <a:spLocks noChangeArrowheads="1"/>
          </p:cNvSpPr>
          <p:nvPr/>
        </p:nvSpPr>
        <p:spPr bwMode="auto">
          <a:xfrm>
            <a:off x="4630739" y="4297363"/>
            <a:ext cx="43862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b="1" dirty="0">
                <a:latin typeface="+mj-lt"/>
                <a:ea typeface="MS PGothic" panose="020B0600070205080204" pitchFamily="34" charset="-128"/>
              </a:rPr>
              <a:t>Student discourse and discussion</a:t>
            </a:r>
          </a:p>
        </p:txBody>
      </p:sp>
      <p:pic>
        <p:nvPicPr>
          <p:cNvPr id="107537" name="Picture 7">
            <a:extLst>
              <a:ext uri="{FF2B5EF4-FFF2-40B4-BE49-F238E27FC236}">
                <a16:creationId xmlns:a16="http://schemas.microsoft.com/office/drawing/2014/main" id="{6AB483E8-1852-4307-B569-B79202F9CEA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55875" y="4991100"/>
            <a:ext cx="1639888" cy="171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38" name="TextBox 8">
            <a:extLst>
              <a:ext uri="{FF2B5EF4-FFF2-40B4-BE49-F238E27FC236}">
                <a16:creationId xmlns:a16="http://schemas.microsoft.com/office/drawing/2014/main" id="{0A2E86D4-F61E-4B0E-916D-FF5E94B802BC}"/>
              </a:ext>
            </a:extLst>
          </p:cNvPr>
          <p:cNvSpPr txBox="1">
            <a:spLocks noChangeArrowheads="1"/>
          </p:cNvSpPr>
          <p:nvPr/>
        </p:nvSpPr>
        <p:spPr bwMode="auto">
          <a:xfrm>
            <a:off x="4195763" y="5691188"/>
            <a:ext cx="493321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b="1" dirty="0">
                <a:latin typeface="+mj-lt"/>
                <a:ea typeface="MS PGothic" panose="020B0600070205080204" pitchFamily="34" charset="-128"/>
              </a:rPr>
              <a:t>Teacher and parent observation</a:t>
            </a:r>
          </a:p>
          <a:p>
            <a:pPr eaLnBrk="1" hangingPunct="1">
              <a:spcBef>
                <a:spcPct val="0"/>
              </a:spcBef>
              <a:buClrTx/>
              <a:buSzTx/>
              <a:buFontTx/>
              <a:buNone/>
            </a:pPr>
            <a:r>
              <a:rPr lang="en-US" altLang="en-US" sz="2400" b="1" dirty="0" smtClean="0">
                <a:latin typeface="+mj-lt"/>
                <a:ea typeface="MS PGothic" panose="020B0600070205080204" pitchFamily="34" charset="-128"/>
              </a:rPr>
              <a:t> Document feedback/Add to PLP</a:t>
            </a:r>
            <a:endParaRPr lang="en-US" altLang="en-US" sz="2400" b="1" dirty="0">
              <a:latin typeface="+mj-lt"/>
              <a:ea typeface="MS PGothic" panose="020B0600070205080204" pitchFamily="34" charset="-128"/>
            </a:endParaRPr>
          </a:p>
        </p:txBody>
      </p:sp>
      <p:sp>
        <p:nvSpPr>
          <p:cNvPr id="10" name="Right Arrow 9"/>
          <p:cNvSpPr/>
          <p:nvPr/>
        </p:nvSpPr>
        <p:spPr>
          <a:xfrm>
            <a:off x="6629400" y="2495771"/>
            <a:ext cx="533400" cy="411481"/>
          </a:xfrm>
          <a:prstGeom prst="rightArrow">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pic>
        <p:nvPicPr>
          <p:cNvPr id="11" name="Picture 7" descr="C:\Users\michele.ahkuoi\AppData\Local\Microsoft\Windows\Temporary Internet Files\Content.IE5\AHJTWU6G\Heart-13604-large[1].png">
            <a:extLst>
              <a:ext uri="{FF2B5EF4-FFF2-40B4-BE49-F238E27FC236}">
                <a16:creationId xmlns:a16="http://schemas.microsoft.com/office/drawing/2014/main" id="{1729F356-D1FB-4655-B22A-C53292807CC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34591" y="457200"/>
            <a:ext cx="995423" cy="935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796307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4390E1AD-A9AB-44B8-9985-8ADA9D503340}"/>
              </a:ext>
            </a:extLst>
          </p:cNvPr>
          <p:cNvSpPr>
            <a:spLocks noGrp="1" noChangeArrowheads="1"/>
          </p:cNvSpPr>
          <p:nvPr>
            <p:ph type="title"/>
          </p:nvPr>
        </p:nvSpPr>
        <p:spPr>
          <a:xfrm>
            <a:off x="457200" y="609600"/>
            <a:ext cx="8382000" cy="990600"/>
          </a:xfrm>
        </p:spPr>
        <p:txBody>
          <a:bodyPr/>
          <a:lstStyle/>
          <a:p>
            <a:pPr eaLnBrk="1" hangingPunct="1"/>
            <a:r>
              <a:rPr lang="en-US" altLang="en-US" sz="3600" b="1" dirty="0" smtClean="0"/>
              <a:t>PLP Areas for Students</a:t>
            </a:r>
            <a:br>
              <a:rPr lang="en-US" altLang="en-US" sz="3600" b="1" dirty="0" smtClean="0"/>
            </a:br>
            <a:r>
              <a:rPr lang="en-US" altLang="en-US" sz="3600" b="1" dirty="0" smtClean="0"/>
              <a:t>on General Education Curriculum </a:t>
            </a:r>
            <a:endParaRPr lang="en-US" altLang="en-US" sz="3600" b="1" dirty="0"/>
          </a:p>
        </p:txBody>
      </p:sp>
      <p:sp>
        <p:nvSpPr>
          <p:cNvPr id="91139" name="Rectangle 3">
            <a:extLst>
              <a:ext uri="{FF2B5EF4-FFF2-40B4-BE49-F238E27FC236}">
                <a16:creationId xmlns:a16="http://schemas.microsoft.com/office/drawing/2014/main" id="{196754B4-50C4-417A-B588-C12CF4E6F8D7}"/>
              </a:ext>
            </a:extLst>
          </p:cNvPr>
          <p:cNvSpPr>
            <a:spLocks noGrp="1" noChangeArrowheads="1"/>
          </p:cNvSpPr>
          <p:nvPr>
            <p:ph type="body" idx="1"/>
          </p:nvPr>
        </p:nvSpPr>
        <p:spPr>
          <a:xfrm>
            <a:off x="457200" y="1981200"/>
            <a:ext cx="8229600" cy="4419600"/>
          </a:xfrm>
        </p:spPr>
        <p:txBody>
          <a:bodyPr/>
          <a:lstStyle/>
          <a:p>
            <a:pPr eaLnBrk="1" hangingPunct="1"/>
            <a:r>
              <a:rPr lang="en-US" altLang="en-US" b="1" dirty="0">
                <a:solidFill>
                  <a:schemeClr val="accent5">
                    <a:lumMod val="50000"/>
                  </a:schemeClr>
                </a:solidFill>
              </a:rPr>
              <a:t>May be written in following areas:</a:t>
            </a:r>
          </a:p>
          <a:p>
            <a:pPr lvl="1" eaLnBrk="1" hangingPunct="1"/>
            <a:r>
              <a:rPr lang="en-US" altLang="en-US" dirty="0"/>
              <a:t>Reading</a:t>
            </a:r>
          </a:p>
          <a:p>
            <a:pPr lvl="1" eaLnBrk="1" hangingPunct="1"/>
            <a:r>
              <a:rPr lang="en-US" altLang="en-US" dirty="0"/>
              <a:t>Writing</a:t>
            </a:r>
          </a:p>
          <a:p>
            <a:pPr lvl="1" eaLnBrk="1" hangingPunct="1"/>
            <a:r>
              <a:rPr lang="en-US" altLang="en-US" dirty="0"/>
              <a:t>Math </a:t>
            </a:r>
          </a:p>
          <a:p>
            <a:pPr lvl="1" eaLnBrk="1" hangingPunct="1"/>
            <a:r>
              <a:rPr lang="en-US" altLang="en-US" dirty="0"/>
              <a:t>English Language Development</a:t>
            </a:r>
          </a:p>
          <a:p>
            <a:pPr lvl="1" eaLnBrk="1" hangingPunct="1"/>
            <a:r>
              <a:rPr lang="en-US" altLang="en-US" dirty="0" smtClean="0"/>
              <a:t>Career and Transition</a:t>
            </a:r>
            <a:endParaRPr lang="en-US" altLang="en-US" dirty="0"/>
          </a:p>
          <a:p>
            <a:pPr lvl="1" eaLnBrk="1" hangingPunct="1"/>
            <a:r>
              <a:rPr lang="en-US" altLang="en-US" dirty="0"/>
              <a:t>Behavior</a:t>
            </a:r>
          </a:p>
          <a:p>
            <a:pPr lvl="1" eaLnBrk="1" hangingPunct="1"/>
            <a:r>
              <a:rPr lang="en-US" altLang="en-US" dirty="0"/>
              <a:t>Related Services, as necessary</a:t>
            </a:r>
            <a:endParaRPr lang="en-US" altLang="en-US" dirty="0">
              <a:solidFill>
                <a:srgbClr val="FF0000"/>
              </a:solidFill>
            </a:endParaRPr>
          </a:p>
        </p:txBody>
      </p:sp>
      <p:pic>
        <p:nvPicPr>
          <p:cNvPr id="4" name="Picture 7" descr="C:\Users\michele.ahkuoi\AppData\Local\Microsoft\Windows\Temporary Internet Files\Content.IE5\AHJTWU6G\Heart-13604-large[1].png">
            <a:extLst>
              <a:ext uri="{FF2B5EF4-FFF2-40B4-BE49-F238E27FC236}">
                <a16:creationId xmlns:a16="http://schemas.microsoft.com/office/drawing/2014/main" id="{1729F356-D1FB-4655-B22A-C53292807C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7422" y="807291"/>
            <a:ext cx="829378"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3073948"/>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E05309F2-9DF3-4251-A48C-E6A7A1BD679D}"/>
              </a:ext>
            </a:extLst>
          </p:cNvPr>
          <p:cNvSpPr>
            <a:spLocks noGrp="1" noChangeArrowheads="1"/>
          </p:cNvSpPr>
          <p:nvPr>
            <p:ph type="title"/>
          </p:nvPr>
        </p:nvSpPr>
        <p:spPr>
          <a:xfrm>
            <a:off x="457200" y="152400"/>
            <a:ext cx="8458200" cy="1828800"/>
          </a:xfrm>
        </p:spPr>
        <p:txBody>
          <a:bodyPr/>
          <a:lstStyle/>
          <a:p>
            <a:pPr eaLnBrk="1" hangingPunct="1"/>
            <a:r>
              <a:rPr lang="en-US" altLang="en-US" sz="3600" b="1" dirty="0" smtClean="0"/>
              <a:t>PLP Areas </a:t>
            </a:r>
            <a:r>
              <a:rPr lang="en-US" altLang="en-US" sz="3600" b="1" dirty="0"/>
              <a:t>for Students </a:t>
            </a:r>
            <a:r>
              <a:rPr lang="en-US" altLang="en-US" sz="3600" b="1" dirty="0" smtClean="0"/>
              <a:t>Instructed with the Alternate Curriculum          </a:t>
            </a:r>
            <a:endParaRPr lang="en-US" altLang="en-US" sz="3600" b="1" dirty="0"/>
          </a:p>
        </p:txBody>
      </p:sp>
      <p:sp>
        <p:nvSpPr>
          <p:cNvPr id="93187" name="Rectangle 3">
            <a:extLst>
              <a:ext uri="{FF2B5EF4-FFF2-40B4-BE49-F238E27FC236}">
                <a16:creationId xmlns:a16="http://schemas.microsoft.com/office/drawing/2014/main" id="{6F32344C-3832-4FC4-8074-104F42D08E0F}"/>
              </a:ext>
            </a:extLst>
          </p:cNvPr>
          <p:cNvSpPr>
            <a:spLocks noGrp="1" noChangeArrowheads="1"/>
          </p:cNvSpPr>
          <p:nvPr>
            <p:ph type="body" idx="1"/>
          </p:nvPr>
        </p:nvSpPr>
        <p:spPr>
          <a:xfrm>
            <a:off x="457200" y="1828800"/>
            <a:ext cx="7772400" cy="4800600"/>
          </a:xfrm>
        </p:spPr>
        <p:txBody>
          <a:bodyPr/>
          <a:lstStyle/>
          <a:p>
            <a:pPr eaLnBrk="1" hangingPunct="1">
              <a:lnSpc>
                <a:spcPct val="90000"/>
              </a:lnSpc>
            </a:pPr>
            <a:r>
              <a:rPr lang="en-US" altLang="en-US" sz="2400" b="1" dirty="0">
                <a:solidFill>
                  <a:schemeClr val="accent5">
                    <a:lumMod val="50000"/>
                  </a:schemeClr>
                </a:solidFill>
              </a:rPr>
              <a:t>Mandatory Goal Areas</a:t>
            </a:r>
          </a:p>
          <a:p>
            <a:pPr lvl="1" eaLnBrk="1" hangingPunct="1">
              <a:lnSpc>
                <a:spcPct val="90000"/>
              </a:lnSpc>
            </a:pPr>
            <a:r>
              <a:rPr lang="en-US" altLang="en-US" sz="2400" dirty="0"/>
              <a:t>Functional Math  	</a:t>
            </a:r>
          </a:p>
          <a:p>
            <a:pPr lvl="1" eaLnBrk="1" hangingPunct="1">
              <a:lnSpc>
                <a:spcPct val="90000"/>
              </a:lnSpc>
            </a:pPr>
            <a:r>
              <a:rPr lang="en-US" altLang="en-US" sz="2400" dirty="0"/>
              <a:t>Functional Reading  	</a:t>
            </a:r>
          </a:p>
          <a:p>
            <a:pPr lvl="1" eaLnBrk="1" hangingPunct="1">
              <a:lnSpc>
                <a:spcPct val="90000"/>
              </a:lnSpc>
            </a:pPr>
            <a:r>
              <a:rPr lang="en-US" altLang="en-US" sz="2400" dirty="0"/>
              <a:t>Functional Writing</a:t>
            </a:r>
          </a:p>
          <a:p>
            <a:pPr lvl="1" eaLnBrk="1" hangingPunct="1">
              <a:lnSpc>
                <a:spcPct val="90000"/>
              </a:lnSpc>
            </a:pPr>
            <a:r>
              <a:rPr lang="en-US" altLang="en-US" sz="2400" dirty="0"/>
              <a:t>Communication</a:t>
            </a:r>
          </a:p>
          <a:p>
            <a:pPr eaLnBrk="1" hangingPunct="1">
              <a:lnSpc>
                <a:spcPct val="90000"/>
              </a:lnSpc>
            </a:pPr>
            <a:r>
              <a:rPr lang="en-US" altLang="en-US" sz="2400" b="1" dirty="0">
                <a:solidFill>
                  <a:schemeClr val="accent5">
                    <a:lumMod val="50000"/>
                  </a:schemeClr>
                </a:solidFill>
              </a:rPr>
              <a:t>Student Specific Goal Areas</a:t>
            </a:r>
          </a:p>
          <a:p>
            <a:pPr lvl="1" eaLnBrk="1" hangingPunct="1">
              <a:lnSpc>
                <a:spcPct val="90000"/>
              </a:lnSpc>
            </a:pPr>
            <a:r>
              <a:rPr lang="en-US" altLang="en-US" sz="2400" dirty="0" smtClean="0"/>
              <a:t>Career/</a:t>
            </a:r>
            <a:r>
              <a:rPr lang="en-US" altLang="en-US" sz="2400" dirty="0" err="1" smtClean="0"/>
              <a:t>Transitionl</a:t>
            </a:r>
            <a:r>
              <a:rPr lang="en-US" altLang="en-US" sz="2400" dirty="0" smtClean="0"/>
              <a:t> </a:t>
            </a:r>
            <a:endParaRPr lang="en-US" altLang="en-US" sz="2400" dirty="0"/>
          </a:p>
          <a:p>
            <a:pPr lvl="1" eaLnBrk="1" hangingPunct="1">
              <a:lnSpc>
                <a:spcPct val="90000"/>
              </a:lnSpc>
            </a:pPr>
            <a:r>
              <a:rPr lang="en-US" altLang="en-US" sz="2400" dirty="0"/>
              <a:t>Social/Emotional </a:t>
            </a:r>
          </a:p>
          <a:p>
            <a:pPr lvl="1" eaLnBrk="1" hangingPunct="1">
              <a:lnSpc>
                <a:spcPct val="90000"/>
              </a:lnSpc>
            </a:pPr>
            <a:r>
              <a:rPr lang="en-US" altLang="en-US" sz="2400" dirty="0"/>
              <a:t>Self Care/Independent Living </a:t>
            </a:r>
          </a:p>
          <a:p>
            <a:pPr lvl="1" eaLnBrk="1" hangingPunct="1">
              <a:lnSpc>
                <a:spcPct val="90000"/>
              </a:lnSpc>
            </a:pPr>
            <a:r>
              <a:rPr lang="en-US" altLang="en-US" sz="2400" dirty="0"/>
              <a:t>Motor Skills/Mobility </a:t>
            </a:r>
          </a:p>
          <a:p>
            <a:pPr lvl="1" eaLnBrk="1" hangingPunct="1">
              <a:lnSpc>
                <a:spcPct val="90000"/>
              </a:lnSpc>
            </a:pPr>
            <a:r>
              <a:rPr lang="en-US" altLang="en-US" sz="2400" dirty="0"/>
              <a:t>Recreation/Leisure </a:t>
            </a:r>
          </a:p>
          <a:p>
            <a:pPr eaLnBrk="1" hangingPunct="1">
              <a:lnSpc>
                <a:spcPct val="90000"/>
              </a:lnSpc>
            </a:pPr>
            <a:r>
              <a:rPr lang="en-US" altLang="en-US" sz="2400" b="1" dirty="0">
                <a:solidFill>
                  <a:schemeClr val="accent5">
                    <a:lumMod val="50000"/>
                  </a:schemeClr>
                </a:solidFill>
              </a:rPr>
              <a:t>Related Services, as necessary</a:t>
            </a:r>
          </a:p>
        </p:txBody>
      </p:sp>
      <p:pic>
        <p:nvPicPr>
          <p:cNvPr id="4" name="Picture 7" descr="C:\Users\michele.ahkuoi\AppData\Local\Microsoft\Windows\Temporary Internet Files\Content.IE5\AHJTWU6G\Heart-13604-large[1].png">
            <a:extLst>
              <a:ext uri="{FF2B5EF4-FFF2-40B4-BE49-F238E27FC236}">
                <a16:creationId xmlns:a16="http://schemas.microsoft.com/office/drawing/2014/main" id="{1729F356-D1FB-4655-B22A-C53292807C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4911" y="1049338"/>
            <a:ext cx="829378"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212695"/>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A692E9B4-A54F-48AE-ABCB-555C830E40B9}"/>
              </a:ext>
            </a:extLst>
          </p:cNvPr>
          <p:cNvSpPr>
            <a:spLocks noGrp="1"/>
          </p:cNvSpPr>
          <p:nvPr>
            <p:ph type="title"/>
          </p:nvPr>
        </p:nvSpPr>
        <p:spPr>
          <a:xfrm>
            <a:off x="304800" y="152400"/>
            <a:ext cx="8343900" cy="1828799"/>
          </a:xfrm>
        </p:spPr>
        <p:txBody>
          <a:bodyPr>
            <a:noAutofit/>
          </a:bodyPr>
          <a:lstStyle/>
          <a:p>
            <a:pPr>
              <a:defRPr/>
            </a:pPr>
            <a:r>
              <a:rPr lang="en-US" altLang="en-US" sz="3600" b="1" dirty="0" smtClean="0"/>
              <a:t>PLP Areas for Preschool Curriculum</a:t>
            </a:r>
            <a:br>
              <a:rPr lang="en-US" altLang="en-US" sz="3600" b="1" dirty="0" smtClean="0"/>
            </a:br>
            <a:r>
              <a:rPr lang="en-US" altLang="en-US" sz="3600" b="1" dirty="0" smtClean="0"/>
              <a:t>Students May </a:t>
            </a:r>
            <a:r>
              <a:rPr lang="en-US" altLang="en-US" sz="3600" b="1" dirty="0"/>
              <a:t>Include:</a:t>
            </a:r>
          </a:p>
        </p:txBody>
      </p:sp>
      <p:sp>
        <p:nvSpPr>
          <p:cNvPr id="3" name="Content Placeholder 2">
            <a:extLst>
              <a:ext uri="{FF2B5EF4-FFF2-40B4-BE49-F238E27FC236}">
                <a16:creationId xmlns:a16="http://schemas.microsoft.com/office/drawing/2014/main" id="{F9846924-4259-4C8C-9A6D-EE37F37379DB}"/>
              </a:ext>
            </a:extLst>
          </p:cNvPr>
          <p:cNvSpPr>
            <a:spLocks noGrp="1"/>
          </p:cNvSpPr>
          <p:nvPr>
            <p:ph idx="1"/>
          </p:nvPr>
        </p:nvSpPr>
        <p:spPr>
          <a:xfrm>
            <a:off x="457200" y="1981200"/>
            <a:ext cx="8610600" cy="4572000"/>
          </a:xfrm>
        </p:spPr>
        <p:txBody>
          <a:bodyPr/>
          <a:lstStyle/>
          <a:p>
            <a:pPr marL="457200" lvl="1" indent="0" eaLnBrk="1" hangingPunct="1">
              <a:lnSpc>
                <a:spcPct val="90000"/>
              </a:lnSpc>
              <a:buFont typeface="Wingdings" panose="05000000000000000000" pitchFamily="2" charset="2"/>
              <a:buNone/>
              <a:defRPr/>
            </a:pPr>
            <a:endParaRPr lang="en-US" altLang="en-US" sz="1800" dirty="0"/>
          </a:p>
          <a:p>
            <a:pPr>
              <a:defRPr/>
            </a:pPr>
            <a:endParaRPr lang="en-US" dirty="0"/>
          </a:p>
        </p:txBody>
      </p:sp>
      <p:sp>
        <p:nvSpPr>
          <p:cNvPr id="2" name="TextBox 1"/>
          <p:cNvSpPr txBox="1"/>
          <p:nvPr/>
        </p:nvSpPr>
        <p:spPr>
          <a:xfrm>
            <a:off x="876300" y="1813560"/>
            <a:ext cx="7772400" cy="5262979"/>
          </a:xfrm>
          <a:prstGeom prst="rect">
            <a:avLst/>
          </a:prstGeom>
          <a:noFill/>
        </p:spPr>
        <p:txBody>
          <a:bodyPr wrap="square" rtlCol="0">
            <a:spAutoFit/>
          </a:bodyPr>
          <a:lstStyle/>
          <a:p>
            <a:r>
              <a:rPr lang="en-US" sz="2800" dirty="0"/>
              <a:t>1.       Social Emotional</a:t>
            </a:r>
          </a:p>
          <a:p>
            <a:r>
              <a:rPr lang="en-US" sz="2800" dirty="0"/>
              <a:t>2.       Physical  </a:t>
            </a:r>
          </a:p>
          <a:p>
            <a:r>
              <a:rPr lang="en-US" sz="2800" dirty="0"/>
              <a:t>3.       Communication/Language</a:t>
            </a:r>
          </a:p>
          <a:p>
            <a:r>
              <a:rPr lang="en-US" sz="2800" dirty="0"/>
              <a:t>4.       Cognitive Development</a:t>
            </a:r>
          </a:p>
          <a:p>
            <a:r>
              <a:rPr lang="en-US" sz="2800" dirty="0"/>
              <a:t>5.       Literacy</a:t>
            </a:r>
          </a:p>
          <a:p>
            <a:r>
              <a:rPr lang="en-US" sz="2800" dirty="0"/>
              <a:t>6.       Mathematics</a:t>
            </a:r>
          </a:p>
          <a:p>
            <a:r>
              <a:rPr lang="en-US" sz="2800" dirty="0"/>
              <a:t>7.       Health and Development</a:t>
            </a:r>
          </a:p>
          <a:p>
            <a:r>
              <a:rPr lang="en-US" sz="2800" dirty="0"/>
              <a:t>8.       School Readiness</a:t>
            </a:r>
          </a:p>
          <a:p>
            <a:r>
              <a:rPr lang="en-US" sz="2800" dirty="0"/>
              <a:t>9.       Adaptive behavior/Self-Help</a:t>
            </a:r>
          </a:p>
          <a:p>
            <a:endParaRPr lang="en-US" sz="2800" dirty="0"/>
          </a:p>
          <a:p>
            <a:r>
              <a:rPr lang="en-US" sz="2800" dirty="0"/>
              <a:t> </a:t>
            </a:r>
          </a:p>
          <a:p>
            <a:endParaRPr lang="en-US" sz="2800" dirty="0"/>
          </a:p>
        </p:txBody>
      </p:sp>
      <p:pic>
        <p:nvPicPr>
          <p:cNvPr id="5" name="Picture 7" descr="C:\Users\michele.ahkuoi\AppData\Local\Microsoft\Windows\Temporary Internet Files\Content.IE5\AHJTWU6G\Heart-13604-large[1].png">
            <a:extLst>
              <a:ext uri="{FF2B5EF4-FFF2-40B4-BE49-F238E27FC236}">
                <a16:creationId xmlns:a16="http://schemas.microsoft.com/office/drawing/2014/main" id="{1729F356-D1FB-4655-B22A-C53292807C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1073820"/>
            <a:ext cx="876300" cy="823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033183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7924800" cy="838200"/>
          </a:xfrm>
        </p:spPr>
        <p:txBody>
          <a:bodyPr>
            <a:noAutofit/>
            <a:scene3d>
              <a:camera prst="orthographicFront"/>
              <a:lightRig rig="soft" dir="t"/>
            </a:scene3d>
            <a:sp3d prstMaterial="softEdge">
              <a:bevelT w="25400" h="25400"/>
              <a:bevelB w="38100" h="38100"/>
            </a:sp3d>
          </a:bodyPr>
          <a:lstStyle/>
          <a:p>
            <a:r>
              <a:rPr lang="en-US" sz="3600" b="1" dirty="0" smtClean="0">
                <a:solidFill>
                  <a:srgbClr val="000000"/>
                </a:solidFill>
              </a:rPr>
              <a:t>Related Services </a:t>
            </a:r>
            <a:endParaRPr lang="en-US" sz="3600" b="1" dirty="0">
              <a:solidFill>
                <a:srgbClr val="000000"/>
              </a:solidFill>
            </a:endParaRPr>
          </a:p>
        </p:txBody>
      </p:sp>
      <p:sp>
        <p:nvSpPr>
          <p:cNvPr id="3" name="Content Placeholder 2"/>
          <p:cNvSpPr>
            <a:spLocks noGrp="1"/>
          </p:cNvSpPr>
          <p:nvPr>
            <p:ph idx="1"/>
          </p:nvPr>
        </p:nvSpPr>
        <p:spPr>
          <a:xfrm>
            <a:off x="228600" y="1371600"/>
            <a:ext cx="8610600" cy="5334000"/>
          </a:xfrm>
        </p:spPr>
        <p:txBody>
          <a:bodyPr>
            <a:normAutofit fontScale="85000" lnSpcReduction="20000"/>
            <a:scene3d>
              <a:camera prst="orthographicFront"/>
              <a:lightRig rig="threePt" dir="t"/>
            </a:scene3d>
            <a:sp3d extrusionH="57150">
              <a:bevelT w="38100" h="38100"/>
              <a:bevelB w="38100" h="38100"/>
            </a:sp3d>
          </a:bodyPr>
          <a:lstStyle/>
          <a:p>
            <a:pPr>
              <a:buFont typeface="Wingdings" pitchFamily="2" charset="2"/>
              <a:buChar char="q"/>
            </a:pPr>
            <a:r>
              <a:rPr lang="en-US" dirty="0" smtClean="0">
                <a:solidFill>
                  <a:schemeClr val="tx1"/>
                </a:solidFill>
              </a:rPr>
              <a:t>Audiology Services</a:t>
            </a:r>
          </a:p>
          <a:p>
            <a:pPr>
              <a:buFont typeface="Wingdings" pitchFamily="2" charset="2"/>
              <a:buChar char="q"/>
            </a:pPr>
            <a:r>
              <a:rPr lang="en-US" dirty="0" smtClean="0">
                <a:solidFill>
                  <a:schemeClr val="tx1"/>
                </a:solidFill>
              </a:rPr>
              <a:t>Behavior Intervention Therapy</a:t>
            </a:r>
          </a:p>
          <a:p>
            <a:pPr>
              <a:buFont typeface="Wingdings" pitchFamily="2" charset="2"/>
              <a:buChar char="q"/>
            </a:pPr>
            <a:r>
              <a:rPr lang="en-US" dirty="0" smtClean="0">
                <a:solidFill>
                  <a:schemeClr val="tx1"/>
                </a:solidFill>
              </a:rPr>
              <a:t>Counseling Services</a:t>
            </a:r>
          </a:p>
          <a:p>
            <a:pPr>
              <a:buFont typeface="Wingdings" pitchFamily="2" charset="2"/>
              <a:buChar char="q"/>
            </a:pPr>
            <a:r>
              <a:rPr lang="en-US" dirty="0" smtClean="0">
                <a:solidFill>
                  <a:schemeClr val="tx1"/>
                </a:solidFill>
              </a:rPr>
              <a:t>Health and Nursing Services</a:t>
            </a:r>
          </a:p>
          <a:p>
            <a:pPr>
              <a:buFont typeface="Wingdings" pitchFamily="2" charset="2"/>
              <a:buChar char="q"/>
            </a:pPr>
            <a:r>
              <a:rPr lang="en-US" dirty="0" smtClean="0">
                <a:solidFill>
                  <a:schemeClr val="tx1"/>
                </a:solidFill>
              </a:rPr>
              <a:t>Language and Speech Therapy</a:t>
            </a:r>
          </a:p>
          <a:p>
            <a:pPr>
              <a:buFont typeface="Wingdings" pitchFamily="2" charset="2"/>
              <a:buChar char="q"/>
            </a:pPr>
            <a:r>
              <a:rPr lang="en-US" dirty="0" smtClean="0">
                <a:solidFill>
                  <a:schemeClr val="tx1"/>
                </a:solidFill>
              </a:rPr>
              <a:t>Occupational Therapy</a:t>
            </a:r>
          </a:p>
          <a:p>
            <a:pPr>
              <a:buFont typeface="Wingdings" pitchFamily="2" charset="2"/>
              <a:buChar char="q"/>
            </a:pPr>
            <a:r>
              <a:rPr lang="en-US" dirty="0" smtClean="0">
                <a:solidFill>
                  <a:schemeClr val="tx1"/>
                </a:solidFill>
              </a:rPr>
              <a:t>Orientation and Mobility Services</a:t>
            </a:r>
          </a:p>
          <a:p>
            <a:pPr>
              <a:buFont typeface="Wingdings" pitchFamily="2" charset="2"/>
              <a:buChar char="q"/>
            </a:pPr>
            <a:r>
              <a:rPr lang="en-US" dirty="0" smtClean="0">
                <a:solidFill>
                  <a:schemeClr val="tx1"/>
                </a:solidFill>
              </a:rPr>
              <a:t>Physical Therapy</a:t>
            </a:r>
          </a:p>
          <a:p>
            <a:pPr>
              <a:buFont typeface="Wingdings" pitchFamily="2" charset="2"/>
              <a:buChar char="q"/>
            </a:pPr>
            <a:r>
              <a:rPr lang="en-US" dirty="0" smtClean="0">
                <a:solidFill>
                  <a:schemeClr val="tx1"/>
                </a:solidFill>
              </a:rPr>
              <a:t>Psychological Services</a:t>
            </a:r>
          </a:p>
          <a:p>
            <a:pPr>
              <a:buFont typeface="Wingdings" pitchFamily="2" charset="2"/>
              <a:buChar char="q"/>
            </a:pPr>
            <a:r>
              <a:rPr lang="en-US" dirty="0" smtClean="0">
                <a:solidFill>
                  <a:schemeClr val="tx1"/>
                </a:solidFill>
              </a:rPr>
              <a:t>Rehabilitation Counseling Services</a:t>
            </a:r>
          </a:p>
          <a:p>
            <a:pPr>
              <a:buFont typeface="Wingdings" pitchFamily="2" charset="2"/>
              <a:buChar char="q"/>
            </a:pPr>
            <a:r>
              <a:rPr lang="en-US" dirty="0" smtClean="0">
                <a:solidFill>
                  <a:schemeClr val="tx1"/>
                </a:solidFill>
              </a:rPr>
              <a:t>Social Work Services</a:t>
            </a:r>
          </a:p>
          <a:p>
            <a:pPr>
              <a:buFont typeface="Wingdings" pitchFamily="2" charset="2"/>
              <a:buChar char="q"/>
            </a:pPr>
            <a:r>
              <a:rPr lang="en-US" dirty="0" smtClean="0">
                <a:solidFill>
                  <a:schemeClr val="tx1"/>
                </a:solidFill>
              </a:rPr>
              <a:t>Transportation</a:t>
            </a:r>
            <a:endParaRPr lang="en-US" dirty="0">
              <a:solidFill>
                <a:schemeClr val="tx1"/>
              </a:solidFill>
            </a:endParaRPr>
          </a:p>
        </p:txBody>
      </p:sp>
    </p:spTree>
    <p:extLst>
      <p:ext uri="{BB962C8B-B14F-4D97-AF65-F5344CB8AC3E}">
        <p14:creationId xmlns:p14="http://schemas.microsoft.com/office/powerpoint/2010/main" val="751761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mph" presetSubtype="0" fill="hold" grpId="0" nodeType="withEffect">
                                  <p:stCondLst>
                                    <p:cond delay="0"/>
                                  </p:stCondLst>
                                  <p:childTnLst>
                                    <p:anim calcmode="discrete" valueType="str">
                                      <p:cBhvr override="childStyle">
                                        <p:cTn id="6" dur="2000" fill="hold"/>
                                        <p:tgtEl>
                                          <p:spTgt spid="2"/>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924800" cy="685800"/>
          </a:xfrm>
        </p:spPr>
        <p:txBody>
          <a:bodyPr>
            <a:normAutofit fontScale="90000"/>
          </a:bodyPr>
          <a:lstStyle/>
          <a:p>
            <a:r>
              <a:rPr lang="en-US" sz="3600" b="1" dirty="0" smtClean="0">
                <a:latin typeface="Arial" panose="020B0604020202020204" pitchFamily="34" charset="0"/>
                <a:cs typeface="Arial" panose="020B0604020202020204" pitchFamily="34" charset="0"/>
              </a:rPr>
              <a:t/>
            </a:r>
            <a:br>
              <a:rPr lang="en-US" sz="3600" b="1" dirty="0" smtClean="0">
                <a:latin typeface="Arial" panose="020B0604020202020204" pitchFamily="34" charset="0"/>
                <a:cs typeface="Arial" panose="020B0604020202020204" pitchFamily="34" charset="0"/>
              </a:rPr>
            </a:br>
            <a:r>
              <a:rPr lang="en-US" sz="3600" b="1" dirty="0" err="1" smtClean="0">
                <a:latin typeface="Arial" panose="020B0604020202020204" pitchFamily="34" charset="0"/>
                <a:cs typeface="Arial" panose="020B0604020202020204" pitchFamily="34" charset="0"/>
              </a:rPr>
              <a:t>MyLAUSD</a:t>
            </a:r>
            <a:r>
              <a:rPr lang="en-US" sz="3600" b="1" dirty="0" smtClean="0"/>
              <a:t/>
            </a:r>
            <a:br>
              <a:rPr lang="en-US" sz="3600" b="1" dirty="0" smtClean="0"/>
            </a:br>
            <a:endParaRPr lang="en-US" dirty="0"/>
          </a:p>
        </p:txBody>
      </p:sp>
      <p:sp>
        <p:nvSpPr>
          <p:cNvPr id="3" name="Subtitle 2"/>
          <p:cNvSpPr>
            <a:spLocks noGrp="1"/>
          </p:cNvSpPr>
          <p:nvPr>
            <p:ph idx="1"/>
          </p:nvPr>
        </p:nvSpPr>
        <p:spPr>
          <a:xfrm>
            <a:off x="457200" y="1066800"/>
            <a:ext cx="8229600" cy="5791200"/>
          </a:xfrm>
        </p:spPr>
        <p:txBody>
          <a:bodyPr/>
          <a:lstStyle/>
          <a:p>
            <a:pPr>
              <a:buFont typeface="Wingdings" panose="05000000000000000000" pitchFamily="2" charset="2"/>
              <a:buChar char="§"/>
            </a:pPr>
            <a:r>
              <a:rPr lang="en-US" sz="2400" b="1" dirty="0" err="1" smtClean="0">
                <a:solidFill>
                  <a:schemeClr val="tx1"/>
                </a:solidFill>
                <a:latin typeface="Arial" panose="020B0604020202020204" pitchFamily="34" charset="0"/>
                <a:cs typeface="Arial" panose="020B0604020202020204" pitchFamily="34" charset="0"/>
              </a:rPr>
              <a:t>MyLAUSD</a:t>
            </a:r>
            <a:r>
              <a:rPr lang="en-US" sz="2400" b="1" dirty="0" smtClean="0">
                <a:solidFill>
                  <a:schemeClr val="tx1"/>
                </a:solidFill>
                <a:latin typeface="Arial" panose="020B0604020202020204" pitchFamily="34" charset="0"/>
                <a:cs typeface="Arial" panose="020B0604020202020204" pitchFamily="34" charset="0"/>
              </a:rPr>
              <a:t> is the name of the District e-Library and replaces Inside LAUSD. </a:t>
            </a:r>
          </a:p>
          <a:p>
            <a:pPr marL="342900" indent="-342900" algn="l">
              <a:buFont typeface="Wingdings" panose="05000000000000000000" pitchFamily="2" charset="2"/>
              <a:buChar char="q"/>
            </a:pPr>
            <a:r>
              <a:rPr lang="en-US" sz="2400" b="1" dirty="0" smtClean="0">
                <a:solidFill>
                  <a:schemeClr val="tx1"/>
                </a:solidFill>
                <a:latin typeface="Arial" panose="020B0604020202020204" pitchFamily="34" charset="0"/>
                <a:cs typeface="Arial" panose="020B0604020202020204" pitchFamily="34" charset="0"/>
              </a:rPr>
              <a:t>The system was upgraded during the 2017-18 school year. </a:t>
            </a:r>
          </a:p>
          <a:p>
            <a:pPr marL="342900" indent="-342900" algn="l">
              <a:buFont typeface="Wingdings" panose="05000000000000000000" pitchFamily="2" charset="2"/>
              <a:buChar char="q"/>
            </a:pPr>
            <a:r>
              <a:rPr lang="en-US" sz="2400" b="1" dirty="0" smtClean="0">
                <a:latin typeface="Arial" panose="020B0604020202020204" pitchFamily="34" charset="0"/>
                <a:cs typeface="Arial" panose="020B0604020202020204" pitchFamily="34" charset="0"/>
              </a:rPr>
              <a:t>“Classic View” of website used for this visual aid. </a:t>
            </a:r>
            <a:endParaRPr lang="en-US" sz="2400" b="1" dirty="0" smtClean="0">
              <a:solidFill>
                <a:schemeClr val="tx1"/>
              </a:solidFill>
              <a:latin typeface="Arial" panose="020B0604020202020204" pitchFamily="34" charset="0"/>
              <a:cs typeface="Arial" panose="020B0604020202020204" pitchFamily="34" charset="0"/>
            </a:endParaRPr>
          </a:p>
          <a:p>
            <a:endParaRPr lang="en-US" dirty="0">
              <a:solidFill>
                <a:schemeClr val="tx1"/>
              </a:solidFill>
            </a:endParaRPr>
          </a:p>
          <a:p>
            <a:endParaRPr lang="en-US" dirty="0">
              <a:solidFill>
                <a:schemeClr val="tx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124200"/>
            <a:ext cx="7620000"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2256507"/>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4815505-032A-443F-ADAB-954E8C666EC1}"/>
              </a:ext>
            </a:extLst>
          </p:cNvPr>
          <p:cNvSpPr>
            <a:spLocks noGrp="1"/>
          </p:cNvSpPr>
          <p:nvPr>
            <p:ph type="title"/>
          </p:nvPr>
        </p:nvSpPr>
        <p:spPr>
          <a:xfrm>
            <a:off x="457200" y="304800"/>
            <a:ext cx="8305800" cy="1112839"/>
          </a:xfrm>
        </p:spPr>
        <p:txBody>
          <a:bodyPr/>
          <a:lstStyle/>
          <a:p>
            <a:r>
              <a:rPr lang="en-US" sz="3600" b="1" dirty="0"/>
              <a:t>Related Services – Performance Area headers  </a:t>
            </a:r>
          </a:p>
        </p:txBody>
      </p:sp>
      <p:sp>
        <p:nvSpPr>
          <p:cNvPr id="5" name="Text Placeholder 4">
            <a:extLst>
              <a:ext uri="{FF2B5EF4-FFF2-40B4-BE49-F238E27FC236}">
                <a16:creationId xmlns:a16="http://schemas.microsoft.com/office/drawing/2014/main" id="{5C130AFD-98CD-4719-8C56-07975B8389B5}"/>
              </a:ext>
            </a:extLst>
          </p:cNvPr>
          <p:cNvSpPr>
            <a:spLocks noGrp="1"/>
          </p:cNvSpPr>
          <p:nvPr>
            <p:ph type="body" idx="1"/>
          </p:nvPr>
        </p:nvSpPr>
        <p:spPr>
          <a:xfrm>
            <a:off x="381000" y="1219201"/>
            <a:ext cx="2362200" cy="660104"/>
          </a:xfrm>
        </p:spPr>
        <p:txBody>
          <a:bodyPr/>
          <a:lstStyle/>
          <a:p>
            <a:r>
              <a:rPr lang="en-US" dirty="0">
                <a:solidFill>
                  <a:srgbClr val="C00000"/>
                </a:solidFill>
              </a:rPr>
              <a:t>LAS and APE </a:t>
            </a:r>
          </a:p>
        </p:txBody>
      </p:sp>
      <p:sp>
        <p:nvSpPr>
          <p:cNvPr id="3" name="Content Placeholder 2">
            <a:extLst>
              <a:ext uri="{FF2B5EF4-FFF2-40B4-BE49-F238E27FC236}">
                <a16:creationId xmlns:a16="http://schemas.microsoft.com/office/drawing/2014/main" id="{90A7D76A-CE8E-49CA-9146-C30C676C80AE}"/>
              </a:ext>
            </a:extLst>
          </p:cNvPr>
          <p:cNvSpPr>
            <a:spLocks noGrp="1"/>
          </p:cNvSpPr>
          <p:nvPr>
            <p:ph sz="half" idx="2"/>
          </p:nvPr>
        </p:nvSpPr>
        <p:spPr>
          <a:xfrm>
            <a:off x="0" y="1981200"/>
            <a:ext cx="4497388" cy="4602161"/>
          </a:xfrm>
        </p:spPr>
        <p:txBody>
          <a:bodyPr/>
          <a:lstStyle/>
          <a:p>
            <a:r>
              <a:rPr lang="en-US" sz="2000" b="1" dirty="0">
                <a:solidFill>
                  <a:srgbClr val="212121"/>
                </a:solidFill>
                <a:latin typeface="Calibri,sans-serif"/>
              </a:rPr>
              <a:t> Language and Speech</a:t>
            </a:r>
            <a:endParaRPr lang="en-US" sz="2000" b="1" dirty="0">
              <a:solidFill>
                <a:srgbClr val="212121"/>
              </a:solidFill>
              <a:latin typeface="&amp;quot"/>
            </a:endParaRPr>
          </a:p>
          <a:p>
            <a:pPr lvl="1"/>
            <a:r>
              <a:rPr lang="en-US" sz="2000" dirty="0">
                <a:solidFill>
                  <a:srgbClr val="212121"/>
                </a:solidFill>
                <a:latin typeface="&amp;quot"/>
              </a:rPr>
              <a:t>Voice </a:t>
            </a:r>
          </a:p>
          <a:p>
            <a:pPr lvl="1"/>
            <a:r>
              <a:rPr lang="en-US" sz="2000" dirty="0">
                <a:solidFill>
                  <a:srgbClr val="212121"/>
                </a:solidFill>
                <a:latin typeface="Calibri,sans-serif"/>
              </a:rPr>
              <a:t> Fluency</a:t>
            </a:r>
            <a:endParaRPr lang="en-US" sz="2000" dirty="0">
              <a:solidFill>
                <a:srgbClr val="212121"/>
              </a:solidFill>
              <a:latin typeface="&amp;quot"/>
            </a:endParaRPr>
          </a:p>
          <a:p>
            <a:pPr lvl="1"/>
            <a:r>
              <a:rPr lang="en-US" sz="2000" dirty="0">
                <a:solidFill>
                  <a:srgbClr val="212121"/>
                </a:solidFill>
                <a:latin typeface="Calibri,sans-serif"/>
              </a:rPr>
              <a:t>Articulation</a:t>
            </a:r>
            <a:endParaRPr lang="en-US" sz="2000" dirty="0">
              <a:solidFill>
                <a:srgbClr val="212121"/>
              </a:solidFill>
              <a:latin typeface="&amp;quot"/>
            </a:endParaRPr>
          </a:p>
          <a:p>
            <a:pPr lvl="1"/>
            <a:r>
              <a:rPr lang="en-US" sz="2000" dirty="0">
                <a:solidFill>
                  <a:srgbClr val="212121"/>
                </a:solidFill>
                <a:latin typeface="Calibri,sans-serif"/>
              </a:rPr>
              <a:t>Language – 3 sub areas </a:t>
            </a:r>
          </a:p>
          <a:p>
            <a:pPr lvl="1"/>
            <a:r>
              <a:rPr lang="en-US" sz="2000" dirty="0">
                <a:solidFill>
                  <a:srgbClr val="212121"/>
                </a:solidFill>
                <a:latin typeface="Calibri,sans-serif"/>
              </a:rPr>
              <a:t>Communication</a:t>
            </a:r>
          </a:p>
          <a:p>
            <a:r>
              <a:rPr lang="en-US" sz="2000" b="1" dirty="0">
                <a:solidFill>
                  <a:srgbClr val="212121"/>
                </a:solidFill>
                <a:latin typeface="Calibri,sans-serif"/>
              </a:rPr>
              <a:t>Adapted Physical Education</a:t>
            </a:r>
          </a:p>
          <a:p>
            <a:pPr lvl="1"/>
            <a:r>
              <a:rPr lang="en-US" sz="2000" dirty="0">
                <a:solidFill>
                  <a:srgbClr val="212121"/>
                </a:solidFill>
                <a:latin typeface="Calibri" panose="020F0502020204030204" pitchFamily="34" charset="0"/>
              </a:rPr>
              <a:t>Perceptual Motor</a:t>
            </a:r>
            <a:endParaRPr lang="en-US" sz="2000" dirty="0">
              <a:solidFill>
                <a:srgbClr val="212121"/>
              </a:solidFill>
              <a:latin typeface="&amp;quot"/>
            </a:endParaRPr>
          </a:p>
          <a:p>
            <a:pPr lvl="1"/>
            <a:r>
              <a:rPr lang="en-US" sz="2000" dirty="0">
                <a:solidFill>
                  <a:srgbClr val="212121"/>
                </a:solidFill>
                <a:latin typeface="Calibri" panose="020F0502020204030204" pitchFamily="34" charset="0"/>
              </a:rPr>
              <a:t>Locomotor </a:t>
            </a:r>
            <a:endParaRPr lang="en-US" sz="2000" dirty="0">
              <a:solidFill>
                <a:srgbClr val="212121"/>
              </a:solidFill>
              <a:latin typeface="&amp;quot"/>
            </a:endParaRPr>
          </a:p>
          <a:p>
            <a:pPr lvl="1"/>
            <a:r>
              <a:rPr lang="en-US" sz="2000" dirty="0">
                <a:solidFill>
                  <a:srgbClr val="212121"/>
                </a:solidFill>
                <a:latin typeface="Calibri" panose="020F0502020204030204" pitchFamily="34" charset="0"/>
              </a:rPr>
              <a:t>Object Control </a:t>
            </a:r>
            <a:endParaRPr lang="en-US" sz="2000" dirty="0">
              <a:solidFill>
                <a:srgbClr val="212121"/>
              </a:solidFill>
              <a:latin typeface="&amp;quot"/>
            </a:endParaRPr>
          </a:p>
          <a:p>
            <a:pPr lvl="1"/>
            <a:r>
              <a:rPr lang="en-US" sz="2000" dirty="0">
                <a:solidFill>
                  <a:srgbClr val="212121"/>
                </a:solidFill>
                <a:latin typeface="Calibri" panose="020F0502020204030204" pitchFamily="34" charset="0"/>
              </a:rPr>
              <a:t>Physical Fitness</a:t>
            </a:r>
          </a:p>
          <a:p>
            <a:pPr lvl="1"/>
            <a:r>
              <a:rPr lang="en-US" sz="2000" dirty="0">
                <a:solidFill>
                  <a:srgbClr val="212121"/>
                </a:solidFill>
                <a:latin typeface="Calibri" panose="020F0502020204030204" pitchFamily="34" charset="0"/>
              </a:rPr>
              <a:t>Adaptive Behaviors</a:t>
            </a:r>
            <a:endParaRPr lang="en-US" sz="2000" dirty="0">
              <a:solidFill>
                <a:srgbClr val="212121"/>
              </a:solidFill>
              <a:latin typeface="&amp;quot"/>
            </a:endParaRPr>
          </a:p>
          <a:p>
            <a:pPr marL="0" indent="0">
              <a:buNone/>
            </a:pPr>
            <a:endParaRPr lang="en-US" dirty="0"/>
          </a:p>
        </p:txBody>
      </p:sp>
      <p:sp>
        <p:nvSpPr>
          <p:cNvPr id="6" name="Text Placeholder 5">
            <a:extLst>
              <a:ext uri="{FF2B5EF4-FFF2-40B4-BE49-F238E27FC236}">
                <a16:creationId xmlns:a16="http://schemas.microsoft.com/office/drawing/2014/main" id="{F4B85AD2-11D6-4EF2-BF2F-D7FFE1A9EF13}"/>
              </a:ext>
            </a:extLst>
          </p:cNvPr>
          <p:cNvSpPr>
            <a:spLocks noGrp="1"/>
          </p:cNvSpPr>
          <p:nvPr>
            <p:ph type="body" sz="quarter" idx="3"/>
          </p:nvPr>
        </p:nvSpPr>
        <p:spPr>
          <a:xfrm>
            <a:off x="3657601" y="1066801"/>
            <a:ext cx="2590799" cy="808038"/>
          </a:xfrm>
        </p:spPr>
        <p:txBody>
          <a:bodyPr/>
          <a:lstStyle/>
          <a:p>
            <a:r>
              <a:rPr lang="en-US" dirty="0">
                <a:solidFill>
                  <a:srgbClr val="C00000"/>
                </a:solidFill>
              </a:rPr>
              <a:t>OT and PT </a:t>
            </a:r>
          </a:p>
        </p:txBody>
      </p:sp>
      <p:sp>
        <p:nvSpPr>
          <p:cNvPr id="7" name="Content Placeholder 6">
            <a:extLst>
              <a:ext uri="{FF2B5EF4-FFF2-40B4-BE49-F238E27FC236}">
                <a16:creationId xmlns:a16="http://schemas.microsoft.com/office/drawing/2014/main" id="{0780D207-D316-4B4E-8779-7982984BE084}"/>
              </a:ext>
            </a:extLst>
          </p:cNvPr>
          <p:cNvSpPr>
            <a:spLocks noGrp="1"/>
          </p:cNvSpPr>
          <p:nvPr>
            <p:ph sz="quarter" idx="4"/>
          </p:nvPr>
        </p:nvSpPr>
        <p:spPr>
          <a:xfrm>
            <a:off x="3505201" y="1752600"/>
            <a:ext cx="3200400" cy="4724400"/>
          </a:xfrm>
        </p:spPr>
        <p:txBody>
          <a:bodyPr/>
          <a:lstStyle/>
          <a:p>
            <a:r>
              <a:rPr lang="en-US" sz="2000" b="1" dirty="0">
                <a:latin typeface="Calibri,sans-serif"/>
              </a:rPr>
              <a:t>Occupational Therapy</a:t>
            </a:r>
          </a:p>
          <a:p>
            <a:pPr lvl="1"/>
            <a:r>
              <a:rPr lang="en-US" dirty="0">
                <a:latin typeface="Calibri,sans-serif"/>
              </a:rPr>
              <a:t>Sensorimotor </a:t>
            </a:r>
          </a:p>
          <a:p>
            <a:pPr lvl="1"/>
            <a:r>
              <a:rPr lang="en-US" dirty="0">
                <a:latin typeface="Calibri,sans-serif"/>
              </a:rPr>
              <a:t>Fine Motor</a:t>
            </a:r>
          </a:p>
          <a:p>
            <a:pPr lvl="1"/>
            <a:r>
              <a:rPr lang="en-US" dirty="0">
                <a:latin typeface="Calibri,sans-serif"/>
              </a:rPr>
              <a:t>Visual Motor</a:t>
            </a:r>
          </a:p>
          <a:p>
            <a:pPr lvl="1"/>
            <a:r>
              <a:rPr lang="en-US" dirty="0">
                <a:latin typeface="Calibri,sans-serif"/>
              </a:rPr>
              <a:t>Visual Perceptual</a:t>
            </a:r>
          </a:p>
          <a:p>
            <a:pPr lvl="1"/>
            <a:r>
              <a:rPr lang="en-US" dirty="0">
                <a:latin typeface="Calibri,sans-serif"/>
              </a:rPr>
              <a:t>Social Participation</a:t>
            </a:r>
          </a:p>
          <a:p>
            <a:pPr lvl="1"/>
            <a:r>
              <a:rPr lang="en-US" dirty="0">
                <a:latin typeface="Calibri,sans-serif"/>
              </a:rPr>
              <a:t>Activities of Daily Living</a:t>
            </a:r>
          </a:p>
          <a:p>
            <a:r>
              <a:rPr lang="en-US" sz="2000" b="1" dirty="0">
                <a:latin typeface="Calibri,sans-serif"/>
              </a:rPr>
              <a:t>Physical Therapy</a:t>
            </a:r>
          </a:p>
          <a:p>
            <a:pPr lvl="1"/>
            <a:r>
              <a:rPr lang="en-US" dirty="0">
                <a:solidFill>
                  <a:srgbClr val="212121"/>
                </a:solidFill>
                <a:latin typeface="Calibri,sans-serif"/>
              </a:rPr>
              <a:t>Gross Motor</a:t>
            </a:r>
            <a:endParaRPr lang="en-US" dirty="0">
              <a:solidFill>
                <a:srgbClr val="212121"/>
              </a:solidFill>
              <a:latin typeface="&amp;quot"/>
            </a:endParaRPr>
          </a:p>
          <a:p>
            <a:pPr lvl="1"/>
            <a:r>
              <a:rPr lang="en-US" dirty="0">
                <a:solidFill>
                  <a:srgbClr val="212121"/>
                </a:solidFill>
                <a:latin typeface="Calibri,sans-serif"/>
              </a:rPr>
              <a:t>Mobility</a:t>
            </a:r>
            <a:endParaRPr lang="en-US" dirty="0">
              <a:solidFill>
                <a:srgbClr val="212121"/>
              </a:solidFill>
              <a:latin typeface="&amp;quot"/>
            </a:endParaRPr>
          </a:p>
          <a:p>
            <a:pPr lvl="1"/>
            <a:r>
              <a:rPr lang="en-US" dirty="0">
                <a:solidFill>
                  <a:srgbClr val="212121"/>
                </a:solidFill>
                <a:latin typeface="Calibri,sans-serif"/>
              </a:rPr>
              <a:t>Physical Accessibility</a:t>
            </a:r>
            <a:endParaRPr lang="en-US" dirty="0">
              <a:solidFill>
                <a:srgbClr val="212121"/>
              </a:solidFill>
              <a:latin typeface="&amp;quot"/>
            </a:endParaRPr>
          </a:p>
          <a:p>
            <a:pPr lvl="1"/>
            <a:endParaRPr lang="en-US" sz="1600" b="1" dirty="0"/>
          </a:p>
          <a:p>
            <a:endParaRPr lang="en-US" dirty="0"/>
          </a:p>
        </p:txBody>
      </p:sp>
      <p:sp>
        <p:nvSpPr>
          <p:cNvPr id="8" name="TextBox 7">
            <a:extLst>
              <a:ext uri="{FF2B5EF4-FFF2-40B4-BE49-F238E27FC236}">
                <a16:creationId xmlns:a16="http://schemas.microsoft.com/office/drawing/2014/main" id="{7BB11F91-0CA4-4DBF-A901-EDC55E6DBC99}"/>
              </a:ext>
            </a:extLst>
          </p:cNvPr>
          <p:cNvSpPr txBox="1"/>
          <p:nvPr/>
        </p:nvSpPr>
        <p:spPr>
          <a:xfrm>
            <a:off x="6858000" y="1417639"/>
            <a:ext cx="2184400" cy="461665"/>
          </a:xfrm>
          <a:prstGeom prst="rect">
            <a:avLst/>
          </a:prstGeom>
          <a:noFill/>
        </p:spPr>
        <p:txBody>
          <a:bodyPr wrap="square" rtlCol="0">
            <a:spAutoFit/>
          </a:bodyPr>
          <a:lstStyle/>
          <a:p>
            <a:r>
              <a:rPr lang="en-US" sz="2400" b="1" dirty="0">
                <a:solidFill>
                  <a:srgbClr val="C00000"/>
                </a:solidFill>
                <a:latin typeface="Calibri,sans-serif"/>
              </a:rPr>
              <a:t>REC Therapy </a:t>
            </a:r>
          </a:p>
        </p:txBody>
      </p:sp>
      <p:sp>
        <p:nvSpPr>
          <p:cNvPr id="9" name="TextBox 8">
            <a:extLst>
              <a:ext uri="{FF2B5EF4-FFF2-40B4-BE49-F238E27FC236}">
                <a16:creationId xmlns:a16="http://schemas.microsoft.com/office/drawing/2014/main" id="{D5FF2E96-5DA8-4ABD-970D-D7F871BB37E4}"/>
              </a:ext>
            </a:extLst>
          </p:cNvPr>
          <p:cNvSpPr txBox="1"/>
          <p:nvPr/>
        </p:nvSpPr>
        <p:spPr>
          <a:xfrm>
            <a:off x="6705600" y="1879304"/>
            <a:ext cx="2336800" cy="3693319"/>
          </a:xfrm>
          <a:prstGeom prst="rect">
            <a:avLst/>
          </a:prstGeom>
          <a:noFill/>
        </p:spPr>
        <p:txBody>
          <a:bodyPr wrap="square" rtlCol="0">
            <a:spAutoFit/>
          </a:bodyPr>
          <a:lstStyle/>
          <a:p>
            <a:pPr marL="285750" indent="-285750">
              <a:buFont typeface="Wingdings" panose="05000000000000000000" pitchFamily="2" charset="2"/>
              <a:buChar char="§"/>
            </a:pPr>
            <a:r>
              <a:rPr lang="en-US" b="1" dirty="0"/>
              <a:t>Recreational Therapy</a:t>
            </a:r>
          </a:p>
          <a:p>
            <a:pPr marL="742950" lvl="1" indent="-285750">
              <a:buFont typeface="Wingdings" panose="05000000000000000000" pitchFamily="2" charset="2"/>
              <a:buChar char="q"/>
            </a:pPr>
            <a:r>
              <a:rPr lang="en-US" dirty="0"/>
              <a:t>Recreation Behavior</a:t>
            </a:r>
          </a:p>
          <a:p>
            <a:pPr marL="742950" lvl="1" indent="-285750">
              <a:buFont typeface="Wingdings" panose="05000000000000000000" pitchFamily="2" charset="2"/>
              <a:buChar char="q"/>
            </a:pPr>
            <a:r>
              <a:rPr lang="en-US" dirty="0"/>
              <a:t>Independent Recreation Involvement</a:t>
            </a:r>
          </a:p>
          <a:p>
            <a:pPr marL="742950" lvl="1" indent="-285750">
              <a:buFont typeface="Wingdings" panose="05000000000000000000" pitchFamily="2" charset="2"/>
              <a:buChar char="q"/>
            </a:pPr>
            <a:r>
              <a:rPr lang="en-US" dirty="0"/>
              <a:t>Social Functioning</a:t>
            </a:r>
          </a:p>
          <a:p>
            <a:pPr marL="742950" lvl="1" indent="-285750">
              <a:buFont typeface="Wingdings" panose="05000000000000000000" pitchFamily="2" charset="2"/>
              <a:buChar char="q"/>
            </a:pPr>
            <a:r>
              <a:rPr lang="en-US" dirty="0"/>
              <a:t>Leisure Education</a:t>
            </a:r>
          </a:p>
          <a:p>
            <a:pPr marL="742950" lvl="1" indent="-285750">
              <a:buFont typeface="Wingdings" panose="05000000000000000000" pitchFamily="2" charset="2"/>
              <a:buChar char="q"/>
            </a:pPr>
            <a:r>
              <a:rPr lang="en-US" dirty="0"/>
              <a:t>Adaptive Behaviors </a:t>
            </a:r>
          </a:p>
        </p:txBody>
      </p:sp>
    </p:spTree>
    <p:extLst>
      <p:ext uri="{BB962C8B-B14F-4D97-AF65-F5344CB8AC3E}">
        <p14:creationId xmlns:p14="http://schemas.microsoft.com/office/powerpoint/2010/main" val="146288416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457200"/>
            <a:ext cx="8229600" cy="762000"/>
          </a:xfrm>
        </p:spPr>
        <p:txBody>
          <a:bodyPr/>
          <a:lstStyle/>
          <a:p>
            <a:r>
              <a:rPr lang="en-US" sz="3600" b="1" dirty="0" smtClean="0"/>
              <a:t>Considerations of the IEP Team</a:t>
            </a:r>
            <a:endParaRPr lang="en-US" sz="3600" b="1" dirty="0"/>
          </a:p>
        </p:txBody>
      </p:sp>
      <p:sp>
        <p:nvSpPr>
          <p:cNvPr id="8" name="Content Placeholder 7"/>
          <p:cNvSpPr>
            <a:spLocks noGrp="1"/>
          </p:cNvSpPr>
          <p:nvPr>
            <p:ph idx="1"/>
          </p:nvPr>
        </p:nvSpPr>
        <p:spPr>
          <a:xfrm>
            <a:off x="152400" y="1219200"/>
            <a:ext cx="8839200" cy="5410200"/>
          </a:xfrm>
        </p:spPr>
        <p:txBody>
          <a:bodyPr/>
          <a:lstStyle/>
          <a:p>
            <a:r>
              <a:rPr lang="en-US" sz="2200" dirty="0">
                <a:latin typeface="+mj-lt"/>
              </a:rPr>
              <a:t>The IEP team should consider the following questions when writing the </a:t>
            </a:r>
            <a:r>
              <a:rPr lang="en-US" sz="2200" dirty="0" smtClean="0">
                <a:latin typeface="+mj-lt"/>
              </a:rPr>
              <a:t>PLPs</a:t>
            </a:r>
            <a:r>
              <a:rPr lang="en-US" sz="2200" dirty="0">
                <a:latin typeface="+mj-lt"/>
              </a:rPr>
              <a:t>: </a:t>
            </a:r>
          </a:p>
          <a:p>
            <a:pPr lvl="1"/>
            <a:r>
              <a:rPr lang="en-US" sz="2000" dirty="0" smtClean="0">
                <a:latin typeface="+mj-lt"/>
              </a:rPr>
              <a:t>In </a:t>
            </a:r>
            <a:r>
              <a:rPr lang="en-US" sz="2000" dirty="0">
                <a:latin typeface="+mj-lt"/>
              </a:rPr>
              <a:t>areas of concern, what is the child's present level of performance in relationship to district standards and benchmarks in the general education curriculum (or to the extended standards</a:t>
            </a:r>
            <a:r>
              <a:rPr lang="en-US" sz="2000" dirty="0" smtClean="0">
                <a:latin typeface="+mj-lt"/>
              </a:rPr>
              <a:t>)?</a:t>
            </a:r>
          </a:p>
          <a:p>
            <a:pPr lvl="1"/>
            <a:r>
              <a:rPr lang="en-US" sz="2000" dirty="0" smtClean="0">
                <a:latin typeface="+mj-lt"/>
              </a:rPr>
              <a:t> In </a:t>
            </a:r>
            <a:r>
              <a:rPr lang="en-US" sz="2000" dirty="0">
                <a:latin typeface="+mj-lt"/>
              </a:rPr>
              <a:t>areas of concern, what is the child's present level of performance in relationship to level of performance that will be required to achieve the postsecondary goals</a:t>
            </a:r>
            <a:r>
              <a:rPr lang="en-US" sz="2000" dirty="0" smtClean="0">
                <a:latin typeface="+mj-lt"/>
              </a:rPr>
              <a:t>?</a:t>
            </a:r>
          </a:p>
          <a:p>
            <a:pPr lvl="1"/>
            <a:r>
              <a:rPr lang="en-US" sz="2000" dirty="0" smtClean="0">
                <a:latin typeface="+mj-lt"/>
              </a:rPr>
              <a:t> Are </a:t>
            </a:r>
            <a:r>
              <a:rPr lang="en-US" sz="2000" dirty="0">
                <a:latin typeface="+mj-lt"/>
              </a:rPr>
              <a:t>there functional areas of concern related to the disability not reflected in the general education curriculum (e.g., self-care skills, social skills, classroom survival, etc.)? </a:t>
            </a:r>
          </a:p>
          <a:p>
            <a:pPr lvl="1"/>
            <a:r>
              <a:rPr lang="en-US" sz="2000" dirty="0" smtClean="0">
                <a:latin typeface="+mj-lt"/>
              </a:rPr>
              <a:t>What </a:t>
            </a:r>
            <a:r>
              <a:rPr lang="en-US" sz="2000" dirty="0">
                <a:latin typeface="+mj-lt"/>
              </a:rPr>
              <a:t>is the degree of match between the skills of the child and the instructional environment? </a:t>
            </a:r>
          </a:p>
          <a:p>
            <a:pPr lvl="1"/>
            <a:r>
              <a:rPr lang="en-US" sz="2000" dirty="0" smtClean="0">
                <a:latin typeface="+mj-lt"/>
              </a:rPr>
              <a:t>What </a:t>
            </a:r>
            <a:r>
              <a:rPr lang="en-US" sz="2000" dirty="0">
                <a:latin typeface="+mj-lt"/>
              </a:rPr>
              <a:t>strengths of the child are relevant to address the identified concerns? </a:t>
            </a:r>
          </a:p>
          <a:p>
            <a:endParaRPr lang="en-US" sz="1800" dirty="0">
              <a:latin typeface="+mj-lt"/>
            </a:endParaRPr>
          </a:p>
        </p:txBody>
      </p:sp>
    </p:spTree>
    <p:extLst>
      <p:ext uri="{BB962C8B-B14F-4D97-AF65-F5344CB8AC3E}">
        <p14:creationId xmlns:p14="http://schemas.microsoft.com/office/powerpoint/2010/main" val="135578362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F540522A-D7EE-4ADC-8C8F-5FB89B0AB2D5}"/>
              </a:ext>
            </a:extLst>
          </p:cNvPr>
          <p:cNvSpPr>
            <a:spLocks noGrp="1" noChangeArrowheads="1"/>
          </p:cNvSpPr>
          <p:nvPr>
            <p:ph type="title"/>
          </p:nvPr>
        </p:nvSpPr>
        <p:spPr>
          <a:xfrm>
            <a:off x="457200" y="457200"/>
            <a:ext cx="8229600" cy="1371600"/>
          </a:xfrm>
        </p:spPr>
        <p:txBody>
          <a:bodyPr/>
          <a:lstStyle/>
          <a:p>
            <a:pPr eaLnBrk="1" hangingPunct="1"/>
            <a:r>
              <a:rPr lang="en-US" altLang="en-US" sz="3600" b="1" dirty="0"/>
              <a:t>Section E: Present </a:t>
            </a:r>
            <a:r>
              <a:rPr lang="en-US" altLang="en-US" sz="3600" b="1" dirty="0" smtClean="0"/>
              <a:t>Level </a:t>
            </a:r>
            <a:r>
              <a:rPr lang="en-US" altLang="en-US" sz="3600" b="1" dirty="0"/>
              <a:t>of </a:t>
            </a:r>
            <a:r>
              <a:rPr lang="en-US" altLang="en-US" sz="3600" b="1" dirty="0" smtClean="0"/>
              <a:t>Performance (</a:t>
            </a:r>
            <a:r>
              <a:rPr lang="en-US" altLang="en-US" sz="3600" b="1" dirty="0"/>
              <a:t>PLP) </a:t>
            </a:r>
          </a:p>
        </p:txBody>
      </p:sp>
      <p:sp>
        <p:nvSpPr>
          <p:cNvPr id="40963" name="Rectangle 3">
            <a:extLst>
              <a:ext uri="{FF2B5EF4-FFF2-40B4-BE49-F238E27FC236}">
                <a16:creationId xmlns:a16="http://schemas.microsoft.com/office/drawing/2014/main" id="{695EF630-4A49-4174-AF0C-6D4F35F5AB59}"/>
              </a:ext>
            </a:extLst>
          </p:cNvPr>
          <p:cNvSpPr>
            <a:spLocks noGrp="1" noChangeArrowheads="1"/>
          </p:cNvSpPr>
          <p:nvPr>
            <p:ph sz="half" idx="1"/>
          </p:nvPr>
        </p:nvSpPr>
        <p:spPr>
          <a:xfrm>
            <a:off x="152400" y="1981200"/>
            <a:ext cx="4437529" cy="4495800"/>
          </a:xfrm>
        </p:spPr>
        <p:txBody>
          <a:bodyPr/>
          <a:lstStyle/>
          <a:p>
            <a:pPr marL="0" indent="0" algn="ctr" eaLnBrk="1" hangingPunct="1">
              <a:buNone/>
              <a:defRPr/>
            </a:pPr>
            <a:r>
              <a:rPr lang="en-US" altLang="en-US" sz="3600" b="1" dirty="0" smtClean="0">
                <a:solidFill>
                  <a:srgbClr val="C00000"/>
                </a:solidFill>
              </a:rPr>
              <a:t>THREE REQUIRED ELEMENTS</a:t>
            </a:r>
          </a:p>
          <a:p>
            <a:pPr marL="0" indent="0" algn="ctr" eaLnBrk="1" hangingPunct="1">
              <a:buNone/>
              <a:defRPr/>
            </a:pPr>
            <a:endParaRPr lang="en-US" altLang="en-US" b="1" dirty="0" smtClean="0">
              <a:solidFill>
                <a:srgbClr val="C00000"/>
              </a:solidFill>
            </a:endParaRPr>
          </a:p>
          <a:p>
            <a:pPr marL="514350" indent="-514350" eaLnBrk="1" hangingPunct="1">
              <a:buFont typeface="+mj-lt"/>
              <a:buAutoNum type="arabicPeriod"/>
              <a:defRPr/>
            </a:pPr>
            <a:r>
              <a:rPr lang="en-US" altLang="en-US" sz="3200" b="1" dirty="0" smtClean="0">
                <a:solidFill>
                  <a:srgbClr val="008000"/>
                </a:solidFill>
              </a:rPr>
              <a:t>Strengths</a:t>
            </a:r>
          </a:p>
          <a:p>
            <a:pPr marL="514350" indent="-514350" eaLnBrk="1" hangingPunct="1">
              <a:buFont typeface="+mj-lt"/>
              <a:buAutoNum type="arabicPeriod"/>
              <a:defRPr/>
            </a:pPr>
            <a:r>
              <a:rPr lang="en-US" altLang="en-US" sz="3200" b="1" dirty="0" smtClean="0">
                <a:solidFill>
                  <a:srgbClr val="FF0000"/>
                </a:solidFill>
              </a:rPr>
              <a:t>Area(s) of Need</a:t>
            </a:r>
          </a:p>
          <a:p>
            <a:pPr marL="514350" indent="-514350" eaLnBrk="1" hangingPunct="1">
              <a:buFont typeface="+mj-lt"/>
              <a:buAutoNum type="arabicPeriod"/>
              <a:defRPr/>
            </a:pPr>
            <a:r>
              <a:rPr lang="en-US" altLang="en-US" sz="3200" b="1" dirty="0" smtClean="0">
                <a:solidFill>
                  <a:schemeClr val="bg2">
                    <a:lumMod val="40000"/>
                    <a:lumOff val="60000"/>
                  </a:schemeClr>
                </a:solidFill>
              </a:rPr>
              <a:t>Impact </a:t>
            </a:r>
            <a:r>
              <a:rPr lang="en-US" altLang="en-US" sz="3200" b="1" dirty="0">
                <a:solidFill>
                  <a:schemeClr val="bg2">
                    <a:lumMod val="40000"/>
                    <a:lumOff val="60000"/>
                  </a:schemeClr>
                </a:solidFill>
              </a:rPr>
              <a:t>of </a:t>
            </a:r>
            <a:r>
              <a:rPr lang="en-US" altLang="en-US" sz="3200" b="1" dirty="0" smtClean="0">
                <a:solidFill>
                  <a:schemeClr val="bg2">
                    <a:lumMod val="40000"/>
                    <a:lumOff val="60000"/>
                  </a:schemeClr>
                </a:solidFill>
              </a:rPr>
              <a:t>Disability</a:t>
            </a:r>
          </a:p>
          <a:p>
            <a:pPr eaLnBrk="1" hangingPunct="1">
              <a:defRPr/>
            </a:pPr>
            <a:endParaRPr lang="en-US" altLang="en-US" dirty="0"/>
          </a:p>
          <a:p>
            <a:pPr marL="0" indent="0" eaLnBrk="1" hangingPunct="1">
              <a:buNone/>
              <a:defRPr/>
            </a:pPr>
            <a:endParaRPr lang="en-US" altLang="en-US" dirty="0"/>
          </a:p>
          <a:p>
            <a:pPr marL="0" indent="0" eaLnBrk="1" hangingPunct="1">
              <a:buFont typeface="Wingdings" panose="05000000000000000000" pitchFamily="2" charset="2"/>
              <a:buNone/>
              <a:defRPr/>
            </a:pPr>
            <a:endParaRPr lang="en-US" altLang="en-US" dirty="0"/>
          </a:p>
        </p:txBody>
      </p:sp>
      <p:pic>
        <p:nvPicPr>
          <p:cNvPr id="109572" name="Picture 5" descr="j0236214">
            <a:extLst>
              <a:ext uri="{FF2B5EF4-FFF2-40B4-BE49-F238E27FC236}">
                <a16:creationId xmlns:a16="http://schemas.microsoft.com/office/drawing/2014/main" id="{57AC7305-B1AB-4D52-836C-E834B0AAF002}"/>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2971800"/>
            <a:ext cx="1576388"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73" name="Picture 7">
            <a:extLst>
              <a:ext uri="{FF2B5EF4-FFF2-40B4-BE49-F238E27FC236}">
                <a16:creationId xmlns:a16="http://schemas.microsoft.com/office/drawing/2014/main" id="{B7788D84-86F1-4BC2-9E06-2F73799C6A9C}"/>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589929" y="2098442"/>
            <a:ext cx="4401671" cy="4378558"/>
          </a:xfrm>
          <a:noFill/>
        </p:spPr>
      </p:pic>
      <p:pic>
        <p:nvPicPr>
          <p:cNvPr id="109574" name="Picture 7" descr="C:\Users\michele.ahkuoi\AppData\Local\Microsoft\Windows\Temporary Internet Files\Content.IE5\AHJTWU6G\Heart-13604-large[1].png">
            <a:extLst>
              <a:ext uri="{FF2B5EF4-FFF2-40B4-BE49-F238E27FC236}">
                <a16:creationId xmlns:a16="http://schemas.microsoft.com/office/drawing/2014/main" id="{1729F356-D1FB-4655-B22A-C53292807CC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0505" y="600869"/>
            <a:ext cx="829378"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209530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Shape 569">
            <a:extLst>
              <a:ext uri="{FF2B5EF4-FFF2-40B4-BE49-F238E27FC236}">
                <a16:creationId xmlns:a16="http://schemas.microsoft.com/office/drawing/2014/main" id="{DF52973C-4368-42E0-AB1A-89EE405716E7}"/>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0"/>
            <a:ext cx="9067800" cy="6781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19" name="Shape 570">
            <a:extLst>
              <a:ext uri="{FF2B5EF4-FFF2-40B4-BE49-F238E27FC236}">
                <a16:creationId xmlns:a16="http://schemas.microsoft.com/office/drawing/2014/main" id="{ACF46FFE-852C-4840-99BB-21685E211B3E}"/>
              </a:ext>
            </a:extLst>
          </p:cNvPr>
          <p:cNvSpPr>
            <a:spLocks noChangeArrowheads="1"/>
          </p:cNvSpPr>
          <p:nvPr/>
        </p:nvSpPr>
        <p:spPr bwMode="auto">
          <a:xfrm>
            <a:off x="521167" y="3582708"/>
            <a:ext cx="6049962"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marL="457200" indent="-457200">
              <a:spcBef>
                <a:spcPct val="0"/>
              </a:spcBef>
              <a:buClr>
                <a:srgbClr val="262626"/>
              </a:buClr>
              <a:buSzPct val="25000"/>
              <a:buFont typeface="Courier New" panose="02070309020205020404" pitchFamily="49" charset="0"/>
              <a:buChar char="o"/>
            </a:pPr>
            <a:endParaRPr lang="en-US" altLang="en-US" sz="2800" b="1" dirty="0">
              <a:solidFill>
                <a:srgbClr val="262626"/>
              </a:solidFill>
              <a:cs typeface="Arial" panose="020B0604020202020204" pitchFamily="34" charset="0"/>
              <a:sym typeface="Arial" panose="020B0604020202020204" pitchFamily="34" charset="0"/>
            </a:endParaRPr>
          </a:p>
        </p:txBody>
      </p:sp>
      <p:sp>
        <p:nvSpPr>
          <p:cNvPr id="111620" name="Shape 571">
            <a:extLst>
              <a:ext uri="{FF2B5EF4-FFF2-40B4-BE49-F238E27FC236}">
                <a16:creationId xmlns:a16="http://schemas.microsoft.com/office/drawing/2014/main" id="{8F34DDFA-D066-4C0E-8D2D-AF9C78FA8BAB}"/>
              </a:ext>
            </a:extLst>
          </p:cNvPr>
          <p:cNvSpPr>
            <a:spLocks noChangeArrowheads="1"/>
          </p:cNvSpPr>
          <p:nvPr/>
        </p:nvSpPr>
        <p:spPr bwMode="auto">
          <a:xfrm>
            <a:off x="503238" y="2971801"/>
            <a:ext cx="635476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Pct val="25000"/>
              <a:buFontTx/>
              <a:buNone/>
            </a:pPr>
            <a:r>
              <a:rPr lang="en-US" altLang="en-US" b="1" dirty="0">
                <a:solidFill>
                  <a:srgbClr val="008000"/>
                </a:solidFill>
                <a:latin typeface="+mj-lt"/>
                <a:cs typeface="Times New Roman" panose="02020603050405020304" pitchFamily="18" charset="0"/>
                <a:sym typeface="Times New Roman" panose="02020603050405020304" pitchFamily="18" charset="0"/>
              </a:rPr>
              <a:t>Strengths</a:t>
            </a:r>
            <a:r>
              <a:rPr lang="en-US" altLang="en-US" dirty="0" smtClean="0">
                <a:solidFill>
                  <a:srgbClr val="008000"/>
                </a:solidFill>
                <a:latin typeface="Times New Roman" panose="02020603050405020304" pitchFamily="18" charset="0"/>
                <a:cs typeface="Times New Roman" panose="02020603050405020304" pitchFamily="18" charset="0"/>
                <a:sym typeface="Times New Roman" panose="02020603050405020304" pitchFamily="18" charset="0"/>
              </a:rPr>
              <a:t>:</a:t>
            </a:r>
          </a:p>
          <a:p>
            <a:pPr marL="571500" indent="-571500">
              <a:spcBef>
                <a:spcPct val="0"/>
              </a:spcBef>
              <a:buClrTx/>
              <a:buSzPct val="25000"/>
            </a:pPr>
            <a:r>
              <a:rPr lang="en-US" sz="2400" b="1" dirty="0">
                <a:latin typeface="+mj-lt"/>
              </a:rPr>
              <a:t>Reflect specific skills or behaviors the student has mastered</a:t>
            </a:r>
            <a:r>
              <a:rPr lang="en-US" sz="2400" b="1" dirty="0" smtClean="0">
                <a:latin typeface="+mj-lt"/>
              </a:rPr>
              <a:t>.</a:t>
            </a:r>
          </a:p>
          <a:p>
            <a:pPr marL="571500" indent="-571500">
              <a:spcBef>
                <a:spcPct val="0"/>
              </a:spcBef>
              <a:buClrTx/>
              <a:buSzPct val="25000"/>
            </a:pPr>
            <a:endParaRPr lang="en-US" sz="2400" b="1" dirty="0" smtClean="0">
              <a:latin typeface="+mj-lt"/>
            </a:endParaRPr>
          </a:p>
          <a:p>
            <a:pPr marL="571500" indent="-571500">
              <a:spcBef>
                <a:spcPct val="0"/>
              </a:spcBef>
              <a:buClrTx/>
              <a:buSzPct val="25000"/>
            </a:pPr>
            <a:r>
              <a:rPr lang="en-US" sz="2400" b="1" dirty="0" smtClean="0">
                <a:latin typeface="+mj-lt"/>
              </a:rPr>
              <a:t>Reflect </a:t>
            </a:r>
            <a:r>
              <a:rPr lang="en-US" sz="2400" b="1" dirty="0">
                <a:latin typeface="+mj-lt"/>
              </a:rPr>
              <a:t>specific skills in which the student performs well for the domain or area targeted.</a:t>
            </a:r>
            <a:endParaRPr lang="en-US" altLang="en-US" sz="2400" b="1" dirty="0" smtClean="0">
              <a:solidFill>
                <a:srgbClr val="000000"/>
              </a:solidFill>
              <a:latin typeface="+mj-lt"/>
              <a:cs typeface="Times New Roman" panose="02020603050405020304" pitchFamily="18" charset="0"/>
              <a:sym typeface="Times New Roman" panose="02020603050405020304" pitchFamily="18" charset="0"/>
            </a:endParaRPr>
          </a:p>
          <a:p>
            <a:pPr marL="2628900" lvl="4" indent="-571500">
              <a:spcBef>
                <a:spcPct val="0"/>
              </a:spcBef>
              <a:buClrTx/>
              <a:buSzPct val="25000"/>
            </a:pPr>
            <a:endParaRPr lang="en-US" altLang="en-US" sz="2400" dirty="0">
              <a:solidFill>
                <a:srgbClr val="000000"/>
              </a:solidFill>
              <a:latin typeface="Times New Roman" panose="02020603050405020304" pitchFamily="18" charset="0"/>
              <a:cs typeface="Times New Roman" panose="02020603050405020304" pitchFamily="18" charset="0"/>
              <a:sym typeface="Times New Roman" panose="02020603050405020304" pitchFamily="18" charset="0"/>
            </a:endParaRPr>
          </a:p>
          <a:p>
            <a:pPr marL="571500" indent="-571500">
              <a:spcBef>
                <a:spcPct val="0"/>
              </a:spcBef>
              <a:buClrTx/>
              <a:buSzPct val="25000"/>
            </a:pPr>
            <a:r>
              <a:rPr lang="en-US" altLang="en-US" sz="3600" dirty="0">
                <a:solidFill>
                  <a:srgbClr val="000000"/>
                </a:solidFill>
                <a:latin typeface="Times New Roman" panose="02020603050405020304" pitchFamily="18" charset="0"/>
                <a:cs typeface="Times New Roman" panose="02020603050405020304" pitchFamily="18" charset="0"/>
                <a:sym typeface="Times New Roman" panose="02020603050405020304" pitchFamily="18" charset="0"/>
              </a:rPr>
              <a:t/>
            </a:r>
            <a:br>
              <a:rPr lang="en-US" altLang="en-US" sz="3600" dirty="0">
                <a:solidFill>
                  <a:srgbClr val="000000"/>
                </a:solidFill>
                <a:latin typeface="Times New Roman" panose="02020603050405020304" pitchFamily="18" charset="0"/>
                <a:cs typeface="Times New Roman" panose="02020603050405020304" pitchFamily="18" charset="0"/>
                <a:sym typeface="Times New Roman" panose="02020603050405020304" pitchFamily="18" charset="0"/>
              </a:rPr>
            </a:br>
            <a:endParaRPr lang="en-US" altLang="en-US" sz="1800" dirty="0">
              <a:solidFill>
                <a:srgbClr val="000000"/>
              </a:solidFill>
              <a:latin typeface="Times New Roman" panose="02020603050405020304" pitchFamily="18" charset="0"/>
              <a:cs typeface="Times New Roman" panose="02020603050405020304" pitchFamily="18" charset="0"/>
              <a:sym typeface="Times New Roman" panose="02020603050405020304" pitchFamily="18" charset="0"/>
            </a:endParaRPr>
          </a:p>
        </p:txBody>
      </p:sp>
      <p:pic>
        <p:nvPicPr>
          <p:cNvPr id="111622" name="Picture 4" descr="MC900078746[1]">
            <a:extLst>
              <a:ext uri="{FF2B5EF4-FFF2-40B4-BE49-F238E27FC236}">
                <a16:creationId xmlns:a16="http://schemas.microsoft.com/office/drawing/2014/main" id="{612727D9-83DB-4D84-985F-DAD786C233A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0" y="2858435"/>
            <a:ext cx="1295400" cy="1662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3631450"/>
      </p:ext>
    </p:extLst>
  </p:cSld>
  <p:clrMapOvr>
    <a:masterClrMapping/>
  </p:clrMapOvr>
  <p:transition spd="slow">
    <p:cut/>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Shape 578">
            <a:extLst>
              <a:ext uri="{FF2B5EF4-FFF2-40B4-BE49-F238E27FC236}">
                <a16:creationId xmlns:a16="http://schemas.microsoft.com/office/drawing/2014/main" id="{F51029B5-1DB7-4570-963C-53877E736DED}"/>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47" y="-22413"/>
            <a:ext cx="9739313"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15" name="Shape 579">
            <a:extLst>
              <a:ext uri="{FF2B5EF4-FFF2-40B4-BE49-F238E27FC236}">
                <a16:creationId xmlns:a16="http://schemas.microsoft.com/office/drawing/2014/main" id="{8628A636-C80D-4254-B6CE-499CBCE09440}"/>
              </a:ext>
            </a:extLst>
          </p:cNvPr>
          <p:cNvSpPr>
            <a:spLocks noChangeArrowheads="1"/>
          </p:cNvSpPr>
          <p:nvPr/>
        </p:nvSpPr>
        <p:spPr bwMode="auto">
          <a:xfrm>
            <a:off x="228601" y="2890838"/>
            <a:ext cx="6858000"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Pct val="25000"/>
              <a:buFontTx/>
              <a:buNone/>
            </a:pPr>
            <a:r>
              <a:rPr lang="en-US" altLang="en-US" b="1" dirty="0" smtClean="0">
                <a:solidFill>
                  <a:srgbClr val="FF0000"/>
                </a:solidFill>
                <a:latin typeface="+mj-lt"/>
                <a:cs typeface="Times New Roman" panose="02020603050405020304" pitchFamily="18" charset="0"/>
                <a:sym typeface="Times New Roman" panose="02020603050405020304" pitchFamily="18" charset="0"/>
              </a:rPr>
              <a:t>Area(s</a:t>
            </a:r>
            <a:r>
              <a:rPr lang="en-US" altLang="en-US" b="1" dirty="0">
                <a:solidFill>
                  <a:srgbClr val="FF0000"/>
                </a:solidFill>
                <a:latin typeface="+mj-lt"/>
                <a:cs typeface="Times New Roman" panose="02020603050405020304" pitchFamily="18" charset="0"/>
                <a:sym typeface="Times New Roman" panose="02020603050405020304" pitchFamily="18" charset="0"/>
              </a:rPr>
              <a:t>) of Need</a:t>
            </a:r>
            <a:r>
              <a:rPr lang="en-US" altLang="en-US" dirty="0">
                <a:solidFill>
                  <a:srgbClr val="FF0000"/>
                </a:solidFill>
                <a:latin typeface="Times New Roman" panose="02020603050405020304" pitchFamily="18" charset="0"/>
                <a:cs typeface="Times New Roman" panose="02020603050405020304" pitchFamily="18" charset="0"/>
                <a:sym typeface="Times New Roman" panose="02020603050405020304" pitchFamily="18" charset="0"/>
              </a:rPr>
              <a:t>:</a:t>
            </a:r>
          </a:p>
        </p:txBody>
      </p:sp>
      <p:sp>
        <p:nvSpPr>
          <p:cNvPr id="115717" name="Shape 581">
            <a:extLst>
              <a:ext uri="{FF2B5EF4-FFF2-40B4-BE49-F238E27FC236}">
                <a16:creationId xmlns:a16="http://schemas.microsoft.com/office/drawing/2014/main" id="{EFA8CC78-57AE-4704-B0EA-27831A1C8BFC}"/>
              </a:ext>
            </a:extLst>
          </p:cNvPr>
          <p:cNvSpPr>
            <a:spLocks noChangeArrowheads="1"/>
          </p:cNvSpPr>
          <p:nvPr/>
        </p:nvSpPr>
        <p:spPr bwMode="auto">
          <a:xfrm>
            <a:off x="76200" y="3505200"/>
            <a:ext cx="89916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285750" indent="-28575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
                <a:srgbClr val="0C0C0C"/>
              </a:buClr>
              <a:buSzPct val="100000"/>
              <a:buFont typeface="Courier New" panose="02070309020205020404" pitchFamily="49" charset="0"/>
              <a:buChar char="o"/>
            </a:pPr>
            <a:r>
              <a:rPr lang="en-US" sz="2400" b="1" dirty="0"/>
              <a:t>Needs are determined by consideration </a:t>
            </a:r>
            <a:r>
              <a:rPr lang="en-US" sz="2400" b="1" dirty="0" smtClean="0"/>
              <a:t>of…</a:t>
            </a:r>
          </a:p>
          <a:p>
            <a:pPr lvl="1">
              <a:spcBef>
                <a:spcPct val="0"/>
              </a:spcBef>
              <a:buClr>
                <a:srgbClr val="0C0C0C"/>
              </a:buClr>
              <a:buSzPct val="100000"/>
              <a:buFont typeface="Courier New" panose="02070309020205020404" pitchFamily="49" charset="0"/>
              <a:buChar char="o"/>
            </a:pPr>
            <a:r>
              <a:rPr lang="en-US" sz="2400" b="1" dirty="0" smtClean="0"/>
              <a:t>The </a:t>
            </a:r>
            <a:r>
              <a:rPr lang="en-US" sz="2400" b="1" dirty="0"/>
              <a:t>important skills and behaviors that are critical for the student to learn in order to be able to participate and make progress in the general </a:t>
            </a:r>
            <a:r>
              <a:rPr lang="en-US" sz="2400" b="1" dirty="0" smtClean="0"/>
              <a:t>curriculum</a:t>
            </a:r>
            <a:r>
              <a:rPr lang="en-US" sz="2400" b="1" dirty="0"/>
              <a:t> </a:t>
            </a:r>
            <a:r>
              <a:rPr lang="en-US" sz="2400" b="1" dirty="0" smtClean="0"/>
              <a:t>for the specific performance area.</a:t>
            </a:r>
          </a:p>
          <a:p>
            <a:pPr lvl="1">
              <a:spcBef>
                <a:spcPct val="0"/>
              </a:spcBef>
              <a:buClr>
                <a:srgbClr val="0C0C0C"/>
              </a:buClr>
              <a:buSzPct val="100000"/>
              <a:buFont typeface="Courier New" panose="02070309020205020404" pitchFamily="49" charset="0"/>
              <a:buChar char="o"/>
            </a:pPr>
            <a:endParaRPr lang="en-US" sz="2400" b="1" dirty="0" smtClean="0"/>
          </a:p>
          <a:p>
            <a:pPr>
              <a:spcBef>
                <a:spcPct val="0"/>
              </a:spcBef>
              <a:buClr>
                <a:srgbClr val="0C0C0C"/>
              </a:buClr>
              <a:buSzPct val="100000"/>
              <a:buFont typeface="Courier New" panose="02070309020205020404" pitchFamily="49" charset="0"/>
              <a:buChar char="o"/>
            </a:pPr>
            <a:r>
              <a:rPr lang="en-US" sz="2400" b="1" dirty="0"/>
              <a:t>Needs are addressed through goals, supports and services, and/or accommodations.</a:t>
            </a:r>
            <a:endParaRPr lang="en-US" altLang="en-US" sz="2400" b="1" dirty="0">
              <a:solidFill>
                <a:srgbClr val="0C0C0C"/>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455809949"/>
      </p:ext>
    </p:extLst>
  </p:cSld>
  <p:clrMapOvr>
    <a:masterClrMapping/>
  </p:clrMapOvr>
  <p:transition spd="slow">
    <p:cut/>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Shape 587">
            <a:extLst>
              <a:ext uri="{FF2B5EF4-FFF2-40B4-BE49-F238E27FC236}">
                <a16:creationId xmlns:a16="http://schemas.microsoft.com/office/drawing/2014/main" id="{520ABCAD-D77B-4AE8-885E-5F3BA06431DF}"/>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76200"/>
            <a:ext cx="9144000"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859" name="Shape 588">
            <a:extLst>
              <a:ext uri="{FF2B5EF4-FFF2-40B4-BE49-F238E27FC236}">
                <a16:creationId xmlns:a16="http://schemas.microsoft.com/office/drawing/2014/main" id="{90C107E0-2032-46A9-9794-073A055F0A23}"/>
              </a:ext>
            </a:extLst>
          </p:cNvPr>
          <p:cNvSpPr>
            <a:spLocks noChangeArrowheads="1"/>
          </p:cNvSpPr>
          <p:nvPr/>
        </p:nvSpPr>
        <p:spPr bwMode="auto">
          <a:xfrm>
            <a:off x="407988" y="2819400"/>
            <a:ext cx="8355012"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Pct val="25000"/>
              <a:buFontTx/>
              <a:buNone/>
            </a:pPr>
            <a:r>
              <a:rPr lang="en-US" altLang="en-US" b="1" dirty="0" smtClean="0">
                <a:solidFill>
                  <a:schemeClr val="accent5">
                    <a:lumMod val="50000"/>
                  </a:schemeClr>
                </a:solidFill>
                <a:latin typeface="+mn-lt"/>
                <a:cs typeface="Times New Roman" panose="02020603050405020304" pitchFamily="18" charset="0"/>
                <a:sym typeface="Times New Roman" panose="02020603050405020304" pitchFamily="18" charset="0"/>
              </a:rPr>
              <a:t>Understanding the Impact </a:t>
            </a:r>
            <a:r>
              <a:rPr lang="en-US" altLang="en-US" b="1" dirty="0">
                <a:solidFill>
                  <a:schemeClr val="accent5">
                    <a:lumMod val="50000"/>
                  </a:schemeClr>
                </a:solidFill>
                <a:latin typeface="+mn-lt"/>
                <a:cs typeface="Times New Roman" panose="02020603050405020304" pitchFamily="18" charset="0"/>
                <a:sym typeface="Times New Roman" panose="02020603050405020304" pitchFamily="18" charset="0"/>
              </a:rPr>
              <a:t>of </a:t>
            </a:r>
            <a:r>
              <a:rPr lang="en-US" altLang="en-US" b="1" dirty="0" smtClean="0">
                <a:solidFill>
                  <a:schemeClr val="accent5">
                    <a:lumMod val="50000"/>
                  </a:schemeClr>
                </a:solidFill>
                <a:latin typeface="+mn-lt"/>
                <a:cs typeface="Times New Roman" panose="02020603050405020304" pitchFamily="18" charset="0"/>
                <a:sym typeface="Times New Roman" panose="02020603050405020304" pitchFamily="18" charset="0"/>
              </a:rPr>
              <a:t>Disability Statement:</a:t>
            </a:r>
            <a:endParaRPr lang="en-US" altLang="en-US" sz="3600" dirty="0">
              <a:solidFill>
                <a:srgbClr val="000000"/>
              </a:solidFill>
              <a:latin typeface="Times New Roman" panose="02020603050405020304" pitchFamily="18" charset="0"/>
              <a:cs typeface="Times New Roman" panose="02020603050405020304" pitchFamily="18" charset="0"/>
              <a:sym typeface="Times New Roman" panose="02020603050405020304" pitchFamily="18" charset="0"/>
            </a:endParaRPr>
          </a:p>
          <a:p>
            <a:pPr marL="342900" indent="-342900">
              <a:spcBef>
                <a:spcPct val="0"/>
              </a:spcBef>
              <a:buClrTx/>
              <a:buSzPct val="25000"/>
            </a:pPr>
            <a:r>
              <a:rPr lang="en-US" sz="2400" b="1" dirty="0" smtClean="0"/>
              <a:t>Convey </a:t>
            </a:r>
            <a:r>
              <a:rPr lang="en-US" sz="2400" b="1" dirty="0"/>
              <a:t>the unique challenges or barriers that exist for the student as a result of the </a:t>
            </a:r>
            <a:r>
              <a:rPr lang="en-US" sz="2400" b="1" dirty="0" smtClean="0"/>
              <a:t>disability.</a:t>
            </a:r>
            <a:endParaRPr lang="en-US" sz="2400" dirty="0"/>
          </a:p>
          <a:p>
            <a:pPr marL="342900" indent="-342900">
              <a:spcBef>
                <a:spcPct val="0"/>
              </a:spcBef>
              <a:buClrTx/>
              <a:buSzPct val="25000"/>
            </a:pPr>
            <a:r>
              <a:rPr lang="en-US" sz="2400" b="1" dirty="0"/>
              <a:t>Describe how the disability impacts the student’s involvement in the general curriculum. </a:t>
            </a:r>
            <a:endParaRPr lang="en-US" sz="2400" b="1" dirty="0" smtClean="0"/>
          </a:p>
          <a:p>
            <a:pPr marL="342900" indent="-342900">
              <a:spcBef>
                <a:spcPct val="0"/>
              </a:spcBef>
              <a:buClrTx/>
              <a:buSzPct val="25000"/>
            </a:pPr>
            <a:r>
              <a:rPr lang="en-US" sz="2400" b="1" dirty="0" smtClean="0"/>
              <a:t>Describe the </a:t>
            </a:r>
            <a:r>
              <a:rPr lang="en-US" sz="2400" b="1" dirty="0"/>
              <a:t>impact the disability has on the student’s academic and functional performance in school. </a:t>
            </a:r>
            <a:endParaRPr lang="en-US" altLang="en-US" sz="3600" b="1" dirty="0">
              <a:solidFill>
                <a:srgbClr val="000000"/>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121860" name="Shape 589">
            <a:extLst>
              <a:ext uri="{FF2B5EF4-FFF2-40B4-BE49-F238E27FC236}">
                <a16:creationId xmlns:a16="http://schemas.microsoft.com/office/drawing/2014/main" id="{55FB746B-7C5E-4E84-94FF-8E64CDEF9B8A}"/>
              </a:ext>
            </a:extLst>
          </p:cNvPr>
          <p:cNvSpPr>
            <a:spLocks noChangeArrowheads="1"/>
          </p:cNvSpPr>
          <p:nvPr/>
        </p:nvSpPr>
        <p:spPr bwMode="auto">
          <a:xfrm>
            <a:off x="407988" y="3800475"/>
            <a:ext cx="64500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Pct val="25000"/>
              <a:buFontTx/>
              <a:buNone/>
            </a:pPr>
            <a:r>
              <a:rPr lang="en-US" altLang="en-US" sz="1800" dirty="0" smtClean="0">
                <a:solidFill>
                  <a:srgbClr val="000000"/>
                </a:solidFill>
                <a:latin typeface="Times New Roman" panose="02020603050405020304" pitchFamily="18" charset="0"/>
                <a:cs typeface="Times New Roman" panose="02020603050405020304" pitchFamily="18" charset="0"/>
                <a:sym typeface="Times New Roman" panose="02020603050405020304" pitchFamily="18" charset="0"/>
              </a:rPr>
              <a:t>           </a:t>
            </a:r>
            <a:endParaRPr lang="en-US" altLang="en-US" sz="1800" dirty="0">
              <a:solidFill>
                <a:srgbClr val="000000"/>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121862" name="Shape 591">
            <a:extLst>
              <a:ext uri="{FF2B5EF4-FFF2-40B4-BE49-F238E27FC236}">
                <a16:creationId xmlns:a16="http://schemas.microsoft.com/office/drawing/2014/main" id="{0A593237-0BF4-4C96-BBF5-9B35ABA0FE2B}"/>
              </a:ext>
            </a:extLst>
          </p:cNvPr>
          <p:cNvSpPr>
            <a:spLocks noChangeArrowheads="1"/>
          </p:cNvSpPr>
          <p:nvPr/>
        </p:nvSpPr>
        <p:spPr bwMode="auto">
          <a:xfrm>
            <a:off x="584200" y="3730625"/>
            <a:ext cx="7610475" cy="311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342900" indent="-3429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
                <a:srgbClr val="0C0C0C"/>
              </a:buClr>
              <a:buSzPct val="100000"/>
              <a:buFont typeface="Arial" panose="020B0604020202020204" pitchFamily="34" charset="0"/>
              <a:buChar char="•"/>
            </a:pPr>
            <a:endParaRPr lang="en-US" altLang="en-US" sz="2400" b="1" dirty="0">
              <a:solidFill>
                <a:schemeClr val="accent5">
                  <a:lumMod val="50000"/>
                </a:schemeClr>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375240792"/>
      </p:ext>
    </p:extLst>
  </p:cSld>
  <p:clrMapOvr>
    <a:masterClrMapping/>
  </p:clrMapOvr>
  <p:transition spd="slow">
    <p:cut/>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Shape 587">
            <a:extLst>
              <a:ext uri="{FF2B5EF4-FFF2-40B4-BE49-F238E27FC236}">
                <a16:creationId xmlns:a16="http://schemas.microsoft.com/office/drawing/2014/main" id="{520ABCAD-D77B-4AE8-885E-5F3BA06431DF}"/>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8100"/>
            <a:ext cx="9144000"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859" name="Shape 588">
            <a:extLst>
              <a:ext uri="{FF2B5EF4-FFF2-40B4-BE49-F238E27FC236}">
                <a16:creationId xmlns:a16="http://schemas.microsoft.com/office/drawing/2014/main" id="{90C107E0-2032-46A9-9794-073A055F0A23}"/>
              </a:ext>
            </a:extLst>
          </p:cNvPr>
          <p:cNvSpPr>
            <a:spLocks noChangeArrowheads="1"/>
          </p:cNvSpPr>
          <p:nvPr/>
        </p:nvSpPr>
        <p:spPr bwMode="auto">
          <a:xfrm>
            <a:off x="407988" y="2895600"/>
            <a:ext cx="79740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Pct val="25000"/>
              <a:buFontTx/>
              <a:buNone/>
            </a:pPr>
            <a:r>
              <a:rPr lang="en-US" altLang="en-US" b="1" dirty="0" smtClean="0">
                <a:solidFill>
                  <a:schemeClr val="tx1">
                    <a:lumMod val="85000"/>
                    <a:lumOff val="15000"/>
                  </a:schemeClr>
                </a:solidFill>
                <a:latin typeface="+mn-lt"/>
                <a:cs typeface="Times New Roman" panose="02020603050405020304" pitchFamily="18" charset="0"/>
                <a:sym typeface="Times New Roman" panose="02020603050405020304" pitchFamily="18" charset="0"/>
              </a:rPr>
              <a:t>Required Elements of the </a:t>
            </a:r>
          </a:p>
          <a:p>
            <a:pPr>
              <a:spcBef>
                <a:spcPct val="0"/>
              </a:spcBef>
              <a:buClrTx/>
              <a:buSzPct val="25000"/>
              <a:buFontTx/>
              <a:buNone/>
            </a:pPr>
            <a:r>
              <a:rPr lang="en-US" altLang="en-US" b="1" dirty="0" smtClean="0">
                <a:solidFill>
                  <a:schemeClr val="accent5">
                    <a:lumMod val="50000"/>
                  </a:schemeClr>
                </a:solidFill>
                <a:latin typeface="+mn-lt"/>
                <a:cs typeface="Times New Roman" panose="02020603050405020304" pitchFamily="18" charset="0"/>
                <a:sym typeface="Times New Roman" panose="02020603050405020304" pitchFamily="18" charset="0"/>
              </a:rPr>
              <a:t>Impact </a:t>
            </a:r>
            <a:r>
              <a:rPr lang="en-US" altLang="en-US" b="1" dirty="0">
                <a:solidFill>
                  <a:schemeClr val="accent5">
                    <a:lumMod val="50000"/>
                  </a:schemeClr>
                </a:solidFill>
                <a:latin typeface="+mn-lt"/>
                <a:cs typeface="Times New Roman" panose="02020603050405020304" pitchFamily="18" charset="0"/>
                <a:sym typeface="Times New Roman" panose="02020603050405020304" pitchFamily="18" charset="0"/>
              </a:rPr>
              <a:t>of </a:t>
            </a:r>
            <a:r>
              <a:rPr lang="en-US" altLang="en-US" b="1" dirty="0" smtClean="0">
                <a:solidFill>
                  <a:schemeClr val="accent5">
                    <a:lumMod val="50000"/>
                  </a:schemeClr>
                </a:solidFill>
                <a:latin typeface="+mn-lt"/>
                <a:cs typeface="Times New Roman" panose="02020603050405020304" pitchFamily="18" charset="0"/>
                <a:sym typeface="Times New Roman" panose="02020603050405020304" pitchFamily="18" charset="0"/>
              </a:rPr>
              <a:t>Disability Statement: </a:t>
            </a:r>
          </a:p>
          <a:p>
            <a:pPr>
              <a:spcBef>
                <a:spcPct val="0"/>
              </a:spcBef>
              <a:buClrTx/>
              <a:buSzPct val="25000"/>
              <a:buFontTx/>
              <a:buNone/>
            </a:pPr>
            <a:endParaRPr lang="en-US" altLang="en-US" b="1" dirty="0">
              <a:solidFill>
                <a:schemeClr val="accent5">
                  <a:lumMod val="50000"/>
                </a:schemeClr>
              </a:solidFill>
              <a:latin typeface="+mn-lt"/>
              <a:cs typeface="Times New Roman" panose="02020603050405020304" pitchFamily="18" charset="0"/>
              <a:sym typeface="Times New Roman" panose="02020603050405020304" pitchFamily="18" charset="0"/>
            </a:endParaRPr>
          </a:p>
          <a:p>
            <a:pPr>
              <a:spcBef>
                <a:spcPct val="0"/>
              </a:spcBef>
              <a:buClrTx/>
              <a:buSzTx/>
              <a:buFontTx/>
              <a:buNone/>
            </a:pPr>
            <a:endParaRPr lang="en-US" altLang="en-US" sz="3600" dirty="0">
              <a:solidFill>
                <a:srgbClr val="000000"/>
              </a:solidFill>
              <a:latin typeface="Times New Roman" panose="02020603050405020304" pitchFamily="18" charset="0"/>
              <a:cs typeface="Times New Roman" panose="02020603050405020304" pitchFamily="18" charset="0"/>
              <a:sym typeface="Times New Roman" panose="02020603050405020304" pitchFamily="18" charset="0"/>
            </a:endParaRPr>
          </a:p>
          <a:p>
            <a:pPr>
              <a:spcBef>
                <a:spcPct val="0"/>
              </a:spcBef>
              <a:buClrTx/>
              <a:buSzPct val="25000"/>
              <a:buFontTx/>
              <a:buNone/>
            </a:pPr>
            <a:r>
              <a:rPr lang="en-US" altLang="en-US" sz="3600" dirty="0">
                <a:solidFill>
                  <a:srgbClr val="000000"/>
                </a:solidFill>
                <a:latin typeface="Times New Roman" panose="02020603050405020304" pitchFamily="18" charset="0"/>
                <a:cs typeface="Times New Roman" panose="02020603050405020304" pitchFamily="18" charset="0"/>
                <a:sym typeface="Times New Roman" panose="02020603050405020304" pitchFamily="18" charset="0"/>
              </a:rPr>
              <a:t> </a:t>
            </a:r>
          </a:p>
        </p:txBody>
      </p:sp>
      <p:sp>
        <p:nvSpPr>
          <p:cNvPr id="121860" name="Shape 589">
            <a:extLst>
              <a:ext uri="{FF2B5EF4-FFF2-40B4-BE49-F238E27FC236}">
                <a16:creationId xmlns:a16="http://schemas.microsoft.com/office/drawing/2014/main" id="{55FB746B-7C5E-4E84-94FF-8E64CDEF9B8A}"/>
              </a:ext>
            </a:extLst>
          </p:cNvPr>
          <p:cNvSpPr>
            <a:spLocks noChangeArrowheads="1"/>
          </p:cNvSpPr>
          <p:nvPr/>
        </p:nvSpPr>
        <p:spPr bwMode="auto">
          <a:xfrm>
            <a:off x="407988" y="3800475"/>
            <a:ext cx="64500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Pct val="25000"/>
              <a:buFontTx/>
              <a:buNone/>
            </a:pPr>
            <a:r>
              <a:rPr lang="en-US" altLang="en-US" sz="1800" dirty="0" smtClean="0">
                <a:solidFill>
                  <a:srgbClr val="000000"/>
                </a:solidFill>
                <a:latin typeface="Times New Roman" panose="02020603050405020304" pitchFamily="18" charset="0"/>
                <a:cs typeface="Times New Roman" panose="02020603050405020304" pitchFamily="18" charset="0"/>
                <a:sym typeface="Times New Roman" panose="02020603050405020304" pitchFamily="18" charset="0"/>
              </a:rPr>
              <a:t>           </a:t>
            </a:r>
            <a:endParaRPr lang="en-US" altLang="en-US" sz="1800" dirty="0">
              <a:solidFill>
                <a:srgbClr val="000000"/>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121862" name="Shape 591">
            <a:extLst>
              <a:ext uri="{FF2B5EF4-FFF2-40B4-BE49-F238E27FC236}">
                <a16:creationId xmlns:a16="http://schemas.microsoft.com/office/drawing/2014/main" id="{0A593237-0BF4-4C96-BBF5-9B35ABA0FE2B}"/>
              </a:ext>
            </a:extLst>
          </p:cNvPr>
          <p:cNvSpPr>
            <a:spLocks noChangeArrowheads="1"/>
          </p:cNvSpPr>
          <p:nvPr/>
        </p:nvSpPr>
        <p:spPr bwMode="auto">
          <a:xfrm>
            <a:off x="407988" y="4170363"/>
            <a:ext cx="7786687" cy="267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342900" indent="-3429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
                <a:srgbClr val="0C0C0C"/>
              </a:buClr>
              <a:buSzPct val="100000"/>
              <a:buFont typeface="Arial" panose="020B0604020202020204" pitchFamily="34" charset="0"/>
              <a:buChar char="•"/>
            </a:pPr>
            <a:r>
              <a:rPr lang="en-US" altLang="en-US" sz="2400" b="1" dirty="0">
                <a:solidFill>
                  <a:srgbClr val="008000"/>
                </a:solidFill>
                <a:cs typeface="Arial" panose="020B0604020202020204" pitchFamily="34" charset="0"/>
                <a:sym typeface="Arial" panose="020B0604020202020204" pitchFamily="34" charset="0"/>
              </a:rPr>
              <a:t>Name the disability/( IEP eligibility)</a:t>
            </a:r>
          </a:p>
          <a:p>
            <a:pPr>
              <a:spcBef>
                <a:spcPct val="0"/>
              </a:spcBef>
              <a:buClr>
                <a:srgbClr val="0C0C0C"/>
              </a:buClr>
              <a:buSzPct val="100000"/>
              <a:buFont typeface="Arial" panose="020B0604020202020204" pitchFamily="34" charset="0"/>
              <a:buChar char="•"/>
            </a:pPr>
            <a:r>
              <a:rPr lang="en-US" altLang="en-US" sz="2400" b="1" dirty="0">
                <a:solidFill>
                  <a:srgbClr val="C00000"/>
                </a:solidFill>
                <a:cs typeface="Arial" panose="020B0604020202020204" pitchFamily="34" charset="0"/>
                <a:sym typeface="Arial" panose="020B0604020202020204" pitchFamily="34" charset="0"/>
              </a:rPr>
              <a:t>Describe how the disability </a:t>
            </a:r>
            <a:r>
              <a:rPr lang="en-US" altLang="en-US" sz="2400" b="1" dirty="0" smtClean="0">
                <a:solidFill>
                  <a:srgbClr val="C00000"/>
                </a:solidFill>
                <a:cs typeface="Arial" panose="020B0604020202020204" pitchFamily="34" charset="0"/>
                <a:sym typeface="Arial" panose="020B0604020202020204" pitchFamily="34" charset="0"/>
              </a:rPr>
              <a:t>impacts the student in </a:t>
            </a:r>
            <a:r>
              <a:rPr lang="en-US" altLang="en-US" sz="2400" b="1" dirty="0">
                <a:solidFill>
                  <a:srgbClr val="C00000"/>
                </a:solidFill>
                <a:cs typeface="Arial" panose="020B0604020202020204" pitchFamily="34" charset="0"/>
                <a:sym typeface="Arial" panose="020B0604020202020204" pitchFamily="34" charset="0"/>
              </a:rPr>
              <a:t>the specific performance area</a:t>
            </a:r>
          </a:p>
          <a:p>
            <a:pPr>
              <a:spcBef>
                <a:spcPct val="0"/>
              </a:spcBef>
              <a:buClr>
                <a:srgbClr val="0C0C0C"/>
              </a:buClr>
              <a:buSzPct val="100000"/>
              <a:buFont typeface="Arial" panose="020B0604020202020204" pitchFamily="34" charset="0"/>
              <a:buChar char="•"/>
            </a:pPr>
            <a:r>
              <a:rPr lang="en-US" altLang="en-US" sz="2400" b="1" dirty="0">
                <a:solidFill>
                  <a:schemeClr val="accent5">
                    <a:lumMod val="50000"/>
                  </a:schemeClr>
                </a:solidFill>
                <a:cs typeface="Arial" panose="020B0604020202020204" pitchFamily="34" charset="0"/>
                <a:sym typeface="Arial" panose="020B0604020202020204" pitchFamily="34" charset="0"/>
              </a:rPr>
              <a:t>State that the disability impacts the student’s involvement and progress in the general education curriculum</a:t>
            </a:r>
          </a:p>
        </p:txBody>
      </p:sp>
    </p:spTree>
    <p:extLst>
      <p:ext uri="{BB962C8B-B14F-4D97-AF65-F5344CB8AC3E}">
        <p14:creationId xmlns:p14="http://schemas.microsoft.com/office/powerpoint/2010/main" val="1797314881"/>
      </p:ext>
    </p:extLst>
  </p:cSld>
  <p:clrMapOvr>
    <a:masterClrMapping/>
  </p:clrMapOvr>
  <p:transition spd="slow">
    <p:cut/>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hape 619">
            <a:extLst>
              <a:ext uri="{FF2B5EF4-FFF2-40B4-BE49-F238E27FC236}">
                <a16:creationId xmlns:a16="http://schemas.microsoft.com/office/drawing/2014/main" id="{398EC89C-7E79-41DF-8AAF-0F8E8631A05C}"/>
              </a:ext>
            </a:extLst>
          </p:cNvPr>
          <p:cNvSpPr>
            <a:spLocks noGrp="1"/>
          </p:cNvSpPr>
          <p:nvPr>
            <p:ph type="title"/>
          </p:nvPr>
        </p:nvSpPr>
        <p:spPr>
          <a:xfrm>
            <a:off x="457200" y="381000"/>
            <a:ext cx="8534400" cy="1066800"/>
          </a:xfrm>
        </p:spPr>
        <p:txBody>
          <a:bodyPr lIns="91425" tIns="45700" rIns="91425" bIns="45700"/>
          <a:lstStyle/>
          <a:p>
            <a:pPr>
              <a:buClr>
                <a:srgbClr val="000000"/>
              </a:buClr>
              <a:buSzPct val="25000"/>
              <a:buFont typeface="Calibri" panose="020F0502020204030204" pitchFamily="34" charset="0"/>
              <a:buNone/>
            </a:pPr>
            <a:r>
              <a:rPr lang="en-US" altLang="en-US" sz="3600" b="1" dirty="0" smtClean="0">
                <a:solidFill>
                  <a:srgbClr val="000000"/>
                </a:solidFill>
                <a:ea typeface="Calibri" panose="020F0502020204030204" pitchFamily="34" charset="0"/>
                <a:cs typeface="Calibri" panose="020F0502020204030204" pitchFamily="34" charset="0"/>
                <a:sym typeface="Calibri" panose="020F0502020204030204" pitchFamily="34" charset="0"/>
              </a:rPr>
              <a:t>What if the Student’s disability does NOT impact this performance area? </a:t>
            </a:r>
            <a:endParaRPr lang="en-US" altLang="en-US" sz="3600" b="1" dirty="0">
              <a:solidFill>
                <a:srgbClr val="000000"/>
              </a:solidFill>
              <a:ea typeface="Calibri" panose="020F0502020204030204" pitchFamily="34" charset="0"/>
              <a:cs typeface="Calibri" panose="020F0502020204030204" pitchFamily="34" charset="0"/>
              <a:sym typeface="Calibri" panose="020F0502020204030204" pitchFamily="34" charset="0"/>
            </a:endParaRPr>
          </a:p>
        </p:txBody>
      </p:sp>
      <p:sp>
        <p:nvSpPr>
          <p:cNvPr id="134147" name="Shape 620">
            <a:extLst>
              <a:ext uri="{FF2B5EF4-FFF2-40B4-BE49-F238E27FC236}">
                <a16:creationId xmlns:a16="http://schemas.microsoft.com/office/drawing/2014/main" id="{7D1451D7-862E-470D-91DA-6C9AAEB61A36}"/>
              </a:ext>
            </a:extLst>
          </p:cNvPr>
          <p:cNvSpPr>
            <a:spLocks noGrp="1"/>
          </p:cNvSpPr>
          <p:nvPr>
            <p:ph type="body" idx="1"/>
          </p:nvPr>
        </p:nvSpPr>
        <p:spPr>
          <a:xfrm>
            <a:off x="0" y="3047421"/>
            <a:ext cx="9144000" cy="3505780"/>
          </a:xfrm>
        </p:spPr>
        <p:txBody>
          <a:bodyPr lIns="91425" tIns="45700" rIns="91425" bIns="45700"/>
          <a:lstStyle/>
          <a:p>
            <a:pPr>
              <a:spcBef>
                <a:spcPct val="0"/>
              </a:spcBef>
              <a:buClr>
                <a:srgbClr val="000000"/>
              </a:buClr>
              <a:buSzPct val="100000"/>
              <a:buFont typeface="Arial" panose="020B0604020202020204" pitchFamily="34" charset="0"/>
              <a:buChar char="•"/>
            </a:pPr>
            <a:r>
              <a:rPr lang="en-US" altLang="en-US" sz="2800" b="1" dirty="0">
                <a:solidFill>
                  <a:srgbClr val="C00000"/>
                </a:solidFill>
                <a:latin typeface="+mj-lt"/>
                <a:ea typeface="Calibri" panose="020F0502020204030204" pitchFamily="34" charset="0"/>
                <a:cs typeface="Calibri" panose="020F0502020204030204" pitchFamily="34" charset="0"/>
                <a:sym typeface="Calibri" panose="020F0502020204030204" pitchFamily="34" charset="0"/>
              </a:rPr>
              <a:t>Write the student’s strengths as you would with any PLP.</a:t>
            </a:r>
          </a:p>
          <a:p>
            <a:pPr>
              <a:spcBef>
                <a:spcPts val="638"/>
              </a:spcBef>
              <a:buClr>
                <a:srgbClr val="000000"/>
              </a:buClr>
              <a:buSzPct val="100000"/>
              <a:buFont typeface="Arial" panose="020B0604020202020204" pitchFamily="34" charset="0"/>
              <a:buChar char="•"/>
            </a:pPr>
            <a:r>
              <a:rPr lang="en-US" altLang="en-US" sz="2800" dirty="0">
                <a:solidFill>
                  <a:srgbClr val="000000"/>
                </a:solidFill>
                <a:latin typeface="+mj-lt"/>
                <a:ea typeface="Calibri" panose="020F0502020204030204" pitchFamily="34" charset="0"/>
                <a:cs typeface="Calibri" panose="020F0502020204030204" pitchFamily="34" charset="0"/>
                <a:sym typeface="Calibri" panose="020F0502020204030204" pitchFamily="34" charset="0"/>
              </a:rPr>
              <a:t>For the impact of disability statement, write that </a:t>
            </a:r>
            <a:r>
              <a:rPr lang="en-US" altLang="en-US" sz="2800" dirty="0" smtClean="0">
                <a:solidFill>
                  <a:srgbClr val="000000"/>
                </a:solidFill>
                <a:latin typeface="+mj-lt"/>
                <a:ea typeface="Calibri" panose="020F0502020204030204" pitchFamily="34" charset="0"/>
                <a:cs typeface="Calibri" panose="020F0502020204030204" pitchFamily="34" charset="0"/>
                <a:sym typeface="Calibri" panose="020F0502020204030204" pitchFamily="34" charset="0"/>
              </a:rPr>
              <a:t>there is </a:t>
            </a:r>
            <a:r>
              <a:rPr lang="en-US" altLang="en-US" sz="2800" b="1" dirty="0" smtClean="0">
                <a:solidFill>
                  <a:srgbClr val="000000"/>
                </a:solidFill>
                <a:latin typeface="+mj-lt"/>
                <a:ea typeface="Calibri" panose="020F0502020204030204" pitchFamily="34" charset="0"/>
                <a:cs typeface="Calibri" panose="020F0502020204030204" pitchFamily="34" charset="0"/>
                <a:sym typeface="Calibri" panose="020F0502020204030204" pitchFamily="34" charset="0"/>
              </a:rPr>
              <a:t>no </a:t>
            </a:r>
            <a:r>
              <a:rPr lang="en-US" altLang="en-US" sz="2800" b="1" dirty="0">
                <a:solidFill>
                  <a:srgbClr val="000000"/>
                </a:solidFill>
                <a:latin typeface="+mj-lt"/>
                <a:ea typeface="Calibri" panose="020F0502020204030204" pitchFamily="34" charset="0"/>
                <a:cs typeface="Calibri" panose="020F0502020204030204" pitchFamily="34" charset="0"/>
                <a:sym typeface="Calibri" panose="020F0502020204030204" pitchFamily="34" charset="0"/>
              </a:rPr>
              <a:t>impact of disability </a:t>
            </a:r>
            <a:r>
              <a:rPr lang="en-US" altLang="en-US" sz="2800" dirty="0">
                <a:solidFill>
                  <a:srgbClr val="000000"/>
                </a:solidFill>
                <a:latin typeface="+mj-lt"/>
                <a:ea typeface="Calibri" panose="020F0502020204030204" pitchFamily="34" charset="0"/>
                <a:cs typeface="Calibri" panose="020F0502020204030204" pitchFamily="34" charset="0"/>
                <a:sym typeface="Calibri" panose="020F0502020204030204" pitchFamily="34" charset="0"/>
              </a:rPr>
              <a:t>in that area at this time.</a:t>
            </a:r>
          </a:p>
          <a:p>
            <a:pPr>
              <a:spcBef>
                <a:spcPts val="638"/>
              </a:spcBef>
              <a:buClr>
                <a:srgbClr val="000000"/>
              </a:buClr>
              <a:buSzPct val="100000"/>
              <a:buFont typeface="Arial" panose="020B0604020202020204" pitchFamily="34" charset="0"/>
              <a:buChar char="•"/>
            </a:pPr>
            <a:r>
              <a:rPr lang="en-US" altLang="en-US" sz="2800" b="1" dirty="0">
                <a:solidFill>
                  <a:srgbClr val="C00000"/>
                </a:solidFill>
                <a:latin typeface="+mj-lt"/>
                <a:ea typeface="Calibri" panose="020F0502020204030204" pitchFamily="34" charset="0"/>
                <a:cs typeface="Calibri" panose="020F0502020204030204" pitchFamily="34" charset="0"/>
                <a:sym typeface="Calibri" panose="020F0502020204030204" pitchFamily="34" charset="0"/>
              </a:rPr>
              <a:t>Remember, there would be no need for a goal for that specific area. </a:t>
            </a:r>
          </a:p>
        </p:txBody>
      </p:sp>
      <p:pic>
        <p:nvPicPr>
          <p:cNvPr id="6" name="Picture 4" descr="MCj04344110000[1]">
            <a:extLst>
              <a:ext uri="{FF2B5EF4-FFF2-40B4-BE49-F238E27FC236}">
                <a16:creationId xmlns:a16="http://schemas.microsoft.com/office/drawing/2014/main" id="{82615D3D-3BD1-44C1-8456-4D27B122852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373033">
            <a:off x="3721185" y="1553769"/>
            <a:ext cx="1397497" cy="14221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483787"/>
      </p:ext>
    </p:extLst>
  </p:cSld>
  <p:clrMapOvr>
    <a:masterClrMapping/>
  </p:clrMapOvr>
  <p:transition spd="slow">
    <p:cut/>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0336F-7EC1-4A6F-8776-03DB2FDF8AAC}"/>
              </a:ext>
            </a:extLst>
          </p:cNvPr>
          <p:cNvSpPr>
            <a:spLocks noGrp="1"/>
          </p:cNvSpPr>
          <p:nvPr>
            <p:ph type="title"/>
          </p:nvPr>
        </p:nvSpPr>
        <p:spPr>
          <a:xfrm>
            <a:off x="381000" y="228600"/>
            <a:ext cx="8153400" cy="914400"/>
          </a:xfrm>
        </p:spPr>
        <p:txBody>
          <a:bodyPr/>
          <a:lstStyle/>
          <a:p>
            <a:pPr>
              <a:defRPr/>
            </a:pPr>
            <a:r>
              <a:rPr lang="en-US" sz="2800" dirty="0" smtClean="0">
                <a:effectLst>
                  <a:outerShdw blurRad="38100" dist="38100" dir="2700000" algn="tl">
                    <a:srgbClr val="C0C0C0"/>
                  </a:outerShdw>
                </a:effectLst>
              </a:rPr>
              <a:t/>
            </a:r>
            <a:br>
              <a:rPr lang="en-US" sz="2800" dirty="0" smtClean="0">
                <a:effectLst>
                  <a:outerShdw blurRad="38100" dist="38100" dir="2700000" algn="tl">
                    <a:srgbClr val="C0C0C0"/>
                  </a:outerShdw>
                </a:effectLst>
              </a:rPr>
            </a:br>
            <a:r>
              <a:rPr lang="en-US" sz="3600" b="1" dirty="0" smtClean="0">
                <a:effectLst>
                  <a:outerShdw blurRad="38100" dist="38100" dir="2700000" algn="tl">
                    <a:srgbClr val="C0C0C0"/>
                  </a:outerShdw>
                </a:effectLst>
              </a:rPr>
              <a:t>SAMPLE </a:t>
            </a:r>
            <a:r>
              <a:rPr lang="en-US" sz="3600" b="1" dirty="0" smtClean="0">
                <a:solidFill>
                  <a:srgbClr val="008000"/>
                </a:solidFill>
                <a:effectLst>
                  <a:outerShdw blurRad="38100" dist="38100" dir="2700000" algn="tl">
                    <a:srgbClr val="C0C0C0"/>
                  </a:outerShdw>
                </a:effectLst>
              </a:rPr>
              <a:t>STRENGTHS</a:t>
            </a:r>
            <a:r>
              <a:rPr lang="en-US" sz="2800" dirty="0">
                <a:solidFill>
                  <a:srgbClr val="008000"/>
                </a:solidFill>
                <a:effectLst>
                  <a:outerShdw blurRad="38100" dist="38100" dir="2700000" algn="tl">
                    <a:srgbClr val="C0C0C0"/>
                  </a:outerShdw>
                </a:effectLst>
              </a:rPr>
              <a:t/>
            </a:r>
            <a:br>
              <a:rPr lang="en-US" sz="2800" dirty="0">
                <a:solidFill>
                  <a:srgbClr val="008000"/>
                </a:solidFill>
                <a:effectLst>
                  <a:outerShdw blurRad="38100" dist="38100" dir="2700000" algn="tl">
                    <a:srgbClr val="C0C0C0"/>
                  </a:outerShdw>
                </a:effectLst>
              </a:rPr>
            </a:br>
            <a:endParaRPr lang="en-US" sz="2800" dirty="0">
              <a:solidFill>
                <a:srgbClr val="008000"/>
              </a:solidFill>
              <a:effectLst>
                <a:outerShdw blurRad="38100" dist="38100" dir="2700000" algn="tl">
                  <a:srgbClr val="C0C0C0"/>
                </a:outerShdw>
              </a:effectLst>
            </a:endParaRPr>
          </a:p>
        </p:txBody>
      </p:sp>
      <p:sp>
        <p:nvSpPr>
          <p:cNvPr id="113667" name="Content Placeholder 2">
            <a:extLst>
              <a:ext uri="{FF2B5EF4-FFF2-40B4-BE49-F238E27FC236}">
                <a16:creationId xmlns:a16="http://schemas.microsoft.com/office/drawing/2014/main" id="{753BE8C4-72C9-4824-91BF-D5E08A9B78D3}"/>
              </a:ext>
            </a:extLst>
          </p:cNvPr>
          <p:cNvSpPr>
            <a:spLocks noGrp="1"/>
          </p:cNvSpPr>
          <p:nvPr>
            <p:ph idx="1"/>
          </p:nvPr>
        </p:nvSpPr>
        <p:spPr>
          <a:xfrm>
            <a:off x="381000" y="1447800"/>
            <a:ext cx="8153400" cy="4419600"/>
          </a:xfrm>
        </p:spPr>
        <p:txBody>
          <a:bodyPr/>
          <a:lstStyle/>
          <a:p>
            <a:r>
              <a:rPr lang="en-US" sz="2800" b="1" dirty="0">
                <a:solidFill>
                  <a:srgbClr val="008000"/>
                </a:solidFill>
              </a:rPr>
              <a:t>STRENGTHS</a:t>
            </a:r>
            <a:r>
              <a:rPr lang="en-US" sz="2800" dirty="0"/>
              <a:t>: </a:t>
            </a:r>
          </a:p>
          <a:p>
            <a:pPr lvl="1"/>
            <a:r>
              <a:rPr lang="en-US" dirty="0" smtClean="0"/>
              <a:t>Donald </a:t>
            </a:r>
            <a:r>
              <a:rPr lang="en-US" dirty="0"/>
              <a:t>is able to recognize and name numbers to twenty. He is also able to count objects to twenty when they are arranged in a random order. </a:t>
            </a:r>
            <a:r>
              <a:rPr lang="en-US" dirty="0" smtClean="0"/>
              <a:t>When </a:t>
            </a:r>
            <a:r>
              <a:rPr lang="en-US" dirty="0"/>
              <a:t>given counters, </a:t>
            </a:r>
            <a:r>
              <a:rPr lang="en-US" dirty="0" smtClean="0"/>
              <a:t>Donald </a:t>
            </a:r>
            <a:r>
              <a:rPr lang="en-US" dirty="0"/>
              <a:t>is able to add and subtract numbers to ten. Teacher also noted that one to one correspondence is improving. </a:t>
            </a:r>
          </a:p>
          <a:p>
            <a:pPr marL="0" indent="0">
              <a:buFont typeface="Arial" panose="020B0604020202020204" pitchFamily="34" charset="0"/>
              <a:buNone/>
            </a:pPr>
            <a:endParaRPr lang="en-US" altLang="en-US" dirty="0"/>
          </a:p>
        </p:txBody>
      </p:sp>
    </p:spTree>
    <p:extLst>
      <p:ext uri="{BB962C8B-B14F-4D97-AF65-F5344CB8AC3E}">
        <p14:creationId xmlns:p14="http://schemas.microsoft.com/office/powerpoint/2010/main" val="111070904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4699D-31FD-417B-8222-71DC8997F3CF}"/>
              </a:ext>
            </a:extLst>
          </p:cNvPr>
          <p:cNvSpPr>
            <a:spLocks noGrp="1"/>
          </p:cNvSpPr>
          <p:nvPr>
            <p:ph type="title"/>
          </p:nvPr>
        </p:nvSpPr>
        <p:spPr>
          <a:xfrm>
            <a:off x="457200" y="457200"/>
            <a:ext cx="8077200" cy="762000"/>
          </a:xfrm>
        </p:spPr>
        <p:txBody>
          <a:bodyPr/>
          <a:lstStyle/>
          <a:p>
            <a:pPr>
              <a:defRPr/>
            </a:pPr>
            <a:r>
              <a:rPr lang="en-US" sz="3600" b="1" dirty="0" smtClean="0">
                <a:effectLst>
                  <a:outerShdw blurRad="38100" dist="38100" dir="2700000" algn="tl">
                    <a:srgbClr val="C0C0C0"/>
                  </a:outerShdw>
                </a:effectLst>
              </a:rPr>
              <a:t>SAMPLE </a:t>
            </a:r>
            <a:r>
              <a:rPr lang="en-US" sz="3600" b="1" dirty="0" smtClean="0">
                <a:solidFill>
                  <a:srgbClr val="C00000"/>
                </a:solidFill>
                <a:effectLst>
                  <a:outerShdw blurRad="38100" dist="38100" dir="2700000" algn="tl">
                    <a:srgbClr val="C0C0C0"/>
                  </a:outerShdw>
                </a:effectLst>
              </a:rPr>
              <a:t>NEEDS</a:t>
            </a:r>
            <a:r>
              <a:rPr lang="en-US" sz="3600" b="1" dirty="0" smtClean="0">
                <a:effectLst>
                  <a:outerShdw blurRad="38100" dist="38100" dir="2700000" algn="tl">
                    <a:srgbClr val="C0C0C0"/>
                  </a:outerShdw>
                </a:effectLst>
              </a:rPr>
              <a:t> </a:t>
            </a:r>
            <a:endParaRPr lang="en-US" sz="3600" b="1" dirty="0">
              <a:effectLst>
                <a:outerShdw blurRad="38100" dist="38100" dir="2700000" algn="tl">
                  <a:srgbClr val="C0C0C0"/>
                </a:outerShdw>
              </a:effectLst>
            </a:endParaRPr>
          </a:p>
        </p:txBody>
      </p:sp>
      <p:sp>
        <p:nvSpPr>
          <p:cNvPr id="80898" name="Content Placeholder 2">
            <a:extLst>
              <a:ext uri="{FF2B5EF4-FFF2-40B4-BE49-F238E27FC236}">
                <a16:creationId xmlns:a16="http://schemas.microsoft.com/office/drawing/2014/main" id="{FE2C0237-2E13-47FC-BAD1-D2BE98CF9515}"/>
              </a:ext>
            </a:extLst>
          </p:cNvPr>
          <p:cNvSpPr>
            <a:spLocks noGrp="1"/>
          </p:cNvSpPr>
          <p:nvPr>
            <p:ph idx="1"/>
          </p:nvPr>
        </p:nvSpPr>
        <p:spPr>
          <a:xfrm>
            <a:off x="152400" y="1371600"/>
            <a:ext cx="8534400" cy="4953000"/>
          </a:xfrm>
        </p:spPr>
        <p:txBody>
          <a:bodyPr>
            <a:normAutofit/>
          </a:bodyPr>
          <a:lstStyle/>
          <a:p>
            <a:r>
              <a:rPr lang="en-US" sz="2800" b="1" dirty="0">
                <a:solidFill>
                  <a:srgbClr val="C00000"/>
                </a:solidFill>
              </a:rPr>
              <a:t>NEEDS</a:t>
            </a:r>
            <a:r>
              <a:rPr lang="en-US" sz="2800" dirty="0"/>
              <a:t>: </a:t>
            </a:r>
            <a:endParaRPr lang="en-US" sz="2800" dirty="0" smtClean="0"/>
          </a:p>
          <a:p>
            <a:pPr lvl="1"/>
            <a:r>
              <a:rPr lang="en-US" dirty="0" smtClean="0">
                <a:latin typeface="+mj-lt"/>
              </a:rPr>
              <a:t>Donald </a:t>
            </a:r>
            <a:r>
              <a:rPr lang="en-US" dirty="0">
                <a:latin typeface="+mj-lt"/>
              </a:rPr>
              <a:t>has difficulty with comparing numbers based on their value. </a:t>
            </a:r>
            <a:r>
              <a:rPr lang="en-US" dirty="0" smtClean="0">
                <a:latin typeface="+mj-lt"/>
              </a:rPr>
              <a:t>He </a:t>
            </a:r>
            <a:r>
              <a:rPr lang="en-US" dirty="0">
                <a:latin typeface="+mj-lt"/>
              </a:rPr>
              <a:t>is </a:t>
            </a:r>
            <a:r>
              <a:rPr lang="en-US" dirty="0" smtClean="0">
                <a:latin typeface="+mj-lt"/>
              </a:rPr>
              <a:t>having </a:t>
            </a:r>
            <a:r>
              <a:rPr lang="en-US" dirty="0">
                <a:latin typeface="+mj-lt"/>
              </a:rPr>
              <a:t>difficulty with </a:t>
            </a:r>
            <a:r>
              <a:rPr lang="en-US" dirty="0" smtClean="0">
                <a:latin typeface="+mj-lt"/>
              </a:rPr>
              <a:t>addition </a:t>
            </a:r>
            <a:r>
              <a:rPr lang="en-US" dirty="0">
                <a:latin typeface="+mj-lt"/>
              </a:rPr>
              <a:t>and subtraction of single digit numbers to twenty. He does not demonstrate fluency and automaticity with solving number sentences </a:t>
            </a:r>
            <a:r>
              <a:rPr lang="en-US" dirty="0" smtClean="0">
                <a:latin typeface="+mj-lt"/>
              </a:rPr>
              <a:t>with a sum up to </a:t>
            </a:r>
            <a:r>
              <a:rPr lang="en-US" dirty="0">
                <a:latin typeface="+mj-lt"/>
              </a:rPr>
              <a:t>twenty. </a:t>
            </a:r>
            <a:endParaRPr lang="en-US" dirty="0"/>
          </a:p>
        </p:txBody>
      </p:sp>
    </p:spTree>
    <p:extLst>
      <p:ext uri="{BB962C8B-B14F-4D97-AF65-F5344CB8AC3E}">
        <p14:creationId xmlns:p14="http://schemas.microsoft.com/office/powerpoint/2010/main" val="28283576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err="1">
                <a:latin typeface="Arial" panose="020B0604020202020204" pitchFamily="34" charset="0"/>
                <a:cs typeface="Arial" panose="020B0604020202020204" pitchFamily="34" charset="0"/>
              </a:rPr>
              <a:t>MyLAUSD</a:t>
            </a:r>
            <a:r>
              <a:rPr lang="en-US" sz="3600" b="1" dirty="0"/>
              <a:t/>
            </a:r>
            <a:br>
              <a:rPr lang="en-US" sz="3600" b="1" dirty="0"/>
            </a:br>
            <a:endParaRPr lang="en-US" dirty="0"/>
          </a:p>
        </p:txBody>
      </p:sp>
      <p:sp>
        <p:nvSpPr>
          <p:cNvPr id="3" name="Subtitle 2"/>
          <p:cNvSpPr>
            <a:spLocks noGrp="1"/>
          </p:cNvSpPr>
          <p:nvPr>
            <p:ph idx="1"/>
          </p:nvPr>
        </p:nvSpPr>
        <p:spPr/>
        <p:txBody>
          <a:bodyPr/>
          <a:lstStyle/>
          <a:p>
            <a:pPr marL="0" indent="0">
              <a:buNone/>
            </a:pPr>
            <a:endParaRPr lang="en-US" dirty="0">
              <a:solidFill>
                <a:schemeClr val="tx1"/>
              </a:solidFill>
            </a:endParaRPr>
          </a:p>
          <a:p>
            <a:endParaRPr lang="en-US" dirty="0">
              <a:solidFill>
                <a:schemeClr val="tx1"/>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0"/>
            <a:ext cx="8870576" cy="49010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6701711"/>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4E024-5349-43E6-978D-1BFC3183A9AB}"/>
              </a:ext>
            </a:extLst>
          </p:cNvPr>
          <p:cNvSpPr>
            <a:spLocks noGrp="1"/>
          </p:cNvSpPr>
          <p:nvPr>
            <p:ph type="title"/>
          </p:nvPr>
        </p:nvSpPr>
        <p:spPr>
          <a:xfrm>
            <a:off x="457200" y="457200"/>
            <a:ext cx="8610600" cy="1371600"/>
          </a:xfrm>
        </p:spPr>
        <p:txBody>
          <a:bodyPr/>
          <a:lstStyle/>
          <a:p>
            <a:pPr>
              <a:defRPr/>
            </a:pPr>
            <a:r>
              <a:rPr lang="en-US" sz="3600" b="1" dirty="0" smtClean="0">
                <a:effectLst>
                  <a:outerShdw blurRad="38100" dist="38100" dir="2700000" algn="tl">
                    <a:srgbClr val="C0C0C0"/>
                  </a:outerShdw>
                </a:effectLst>
              </a:rPr>
              <a:t>SAMPLE </a:t>
            </a:r>
            <a:r>
              <a:rPr lang="en-US" sz="3600" b="1" dirty="0" smtClean="0">
                <a:solidFill>
                  <a:schemeClr val="accent5">
                    <a:lumMod val="50000"/>
                  </a:schemeClr>
                </a:solidFill>
                <a:effectLst>
                  <a:outerShdw blurRad="38100" dist="38100" dir="2700000" algn="tl">
                    <a:srgbClr val="C0C0C0"/>
                  </a:outerShdw>
                </a:effectLst>
              </a:rPr>
              <a:t>IMPACT OF DISABILITY STATEMENT</a:t>
            </a:r>
            <a:endParaRPr lang="en-US" sz="3600" b="1" dirty="0">
              <a:solidFill>
                <a:schemeClr val="accent5">
                  <a:lumMod val="50000"/>
                </a:schemeClr>
              </a:solidFill>
              <a:effectLst>
                <a:outerShdw blurRad="38100" dist="38100" dir="2700000" algn="tl">
                  <a:srgbClr val="C0C0C0"/>
                </a:outerShdw>
              </a:effectLst>
            </a:endParaRPr>
          </a:p>
        </p:txBody>
      </p:sp>
      <p:sp>
        <p:nvSpPr>
          <p:cNvPr id="3" name="TextBox 2">
            <a:extLst>
              <a:ext uri="{FF2B5EF4-FFF2-40B4-BE49-F238E27FC236}">
                <a16:creationId xmlns:a16="http://schemas.microsoft.com/office/drawing/2014/main" id="{38E4C8B6-866E-4B53-9CFB-97C4BFEF4A61}"/>
              </a:ext>
            </a:extLst>
          </p:cNvPr>
          <p:cNvSpPr txBox="1">
            <a:spLocks noChangeArrowheads="1"/>
          </p:cNvSpPr>
          <p:nvPr/>
        </p:nvSpPr>
        <p:spPr bwMode="auto">
          <a:xfrm>
            <a:off x="273050" y="2025650"/>
            <a:ext cx="8609013" cy="39703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457200" indent="-457200">
              <a:buFont typeface="Wingdings" panose="05000000000000000000" pitchFamily="2" charset="2"/>
              <a:buChar char="§"/>
            </a:pPr>
            <a:r>
              <a:rPr lang="en-US" sz="2800" b="1" dirty="0">
                <a:solidFill>
                  <a:schemeClr val="accent5">
                    <a:lumMod val="50000"/>
                  </a:schemeClr>
                </a:solidFill>
              </a:rPr>
              <a:t>IMPACT OF </a:t>
            </a:r>
            <a:r>
              <a:rPr lang="en-US" sz="2800" b="1" dirty="0" smtClean="0">
                <a:solidFill>
                  <a:schemeClr val="accent5">
                    <a:lumMod val="50000"/>
                  </a:schemeClr>
                </a:solidFill>
              </a:rPr>
              <a:t>DISABILITY</a:t>
            </a:r>
            <a:r>
              <a:rPr lang="en-US" sz="2800" dirty="0" smtClean="0">
                <a:solidFill>
                  <a:schemeClr val="accent5">
                    <a:lumMod val="50000"/>
                  </a:schemeClr>
                </a:solidFill>
              </a:rPr>
              <a:t>:</a:t>
            </a:r>
          </a:p>
          <a:p>
            <a:pPr marL="1200150" lvl="1" indent="-457200">
              <a:buFont typeface="Wingdings" panose="05000000000000000000" pitchFamily="2" charset="2"/>
              <a:buChar char="§"/>
            </a:pPr>
            <a:r>
              <a:rPr lang="en-US" sz="3200" b="1" dirty="0" smtClean="0">
                <a:solidFill>
                  <a:srgbClr val="008000"/>
                </a:solidFill>
              </a:rPr>
              <a:t>Donald’s Intellectual Disability </a:t>
            </a:r>
            <a:r>
              <a:rPr lang="en-US" sz="3200" b="1" dirty="0" smtClean="0">
                <a:solidFill>
                  <a:srgbClr val="C00000"/>
                </a:solidFill>
              </a:rPr>
              <a:t>impairs his </a:t>
            </a:r>
            <a:r>
              <a:rPr lang="en-US" sz="3200" b="1" dirty="0">
                <a:solidFill>
                  <a:srgbClr val="C00000"/>
                </a:solidFill>
              </a:rPr>
              <a:t>ability </a:t>
            </a:r>
            <a:r>
              <a:rPr lang="en-US" sz="3200" b="1" dirty="0" smtClean="0">
                <a:solidFill>
                  <a:srgbClr val="C00000"/>
                </a:solidFill>
              </a:rPr>
              <a:t>to fully participate in tasks and activities related to solving math calculations </a:t>
            </a:r>
            <a:r>
              <a:rPr lang="en-US" sz="3200" b="1" dirty="0" smtClean="0">
                <a:solidFill>
                  <a:schemeClr val="accent5">
                    <a:lumMod val="50000"/>
                  </a:schemeClr>
                </a:solidFill>
              </a:rPr>
              <a:t>which impacts his involvement and progress in </a:t>
            </a:r>
            <a:r>
              <a:rPr lang="en-US" sz="3200" b="1" dirty="0">
                <a:solidFill>
                  <a:schemeClr val="accent5">
                    <a:lumMod val="50000"/>
                  </a:schemeClr>
                </a:solidFill>
              </a:rPr>
              <a:t>the general education </a:t>
            </a:r>
            <a:r>
              <a:rPr lang="en-US" sz="3200" b="1" dirty="0" smtClean="0">
                <a:solidFill>
                  <a:schemeClr val="accent5">
                    <a:lumMod val="50000"/>
                  </a:schemeClr>
                </a:solidFill>
              </a:rPr>
              <a:t>curriculum</a:t>
            </a:r>
            <a:r>
              <a:rPr lang="en-US" sz="3200" b="1" dirty="0">
                <a:solidFill>
                  <a:schemeClr val="accent5">
                    <a:lumMod val="50000"/>
                  </a:schemeClr>
                </a:solidFill>
              </a:rPr>
              <a:t>. </a:t>
            </a:r>
            <a:endParaRPr lang="en-US" sz="3200" b="1" dirty="0" smtClean="0">
              <a:solidFill>
                <a:schemeClr val="accent5">
                  <a:lumMod val="50000"/>
                </a:schemeClr>
              </a:solidFill>
            </a:endParaRPr>
          </a:p>
        </p:txBody>
      </p:sp>
    </p:spTree>
    <p:extLst>
      <p:ext uri="{BB962C8B-B14F-4D97-AF65-F5344CB8AC3E}">
        <p14:creationId xmlns:p14="http://schemas.microsoft.com/office/powerpoint/2010/main" val="12096977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88A0D-09E9-4EB8-A9EF-70EF86C11FF6}"/>
              </a:ext>
            </a:extLst>
          </p:cNvPr>
          <p:cNvSpPr>
            <a:spLocks noGrp="1"/>
          </p:cNvSpPr>
          <p:nvPr>
            <p:ph type="title"/>
          </p:nvPr>
        </p:nvSpPr>
        <p:spPr>
          <a:xfrm>
            <a:off x="228600" y="304800"/>
            <a:ext cx="8686800" cy="1143000"/>
          </a:xfrm>
        </p:spPr>
        <p:txBody>
          <a:bodyPr>
            <a:noAutofit/>
          </a:bodyPr>
          <a:lstStyle/>
          <a:p>
            <a:pPr eaLnBrk="1" hangingPunct="1">
              <a:defRPr/>
            </a:pPr>
            <a:r>
              <a:rPr lang="en-US" sz="3600" b="1" dirty="0" smtClean="0">
                <a:effectLst>
                  <a:outerShdw blurRad="38100" dist="38100" dir="2700000" algn="tl">
                    <a:srgbClr val="C0C0C0"/>
                  </a:outerShdw>
                </a:effectLst>
              </a:rPr>
              <a:t>Other Examples of Impact of Disability Statements</a:t>
            </a:r>
            <a:endParaRPr lang="en-US" sz="3600" b="1" dirty="0">
              <a:effectLst>
                <a:outerShdw blurRad="38100" dist="38100" dir="2700000" algn="tl">
                  <a:srgbClr val="C0C0C0"/>
                </a:outerShdw>
              </a:effectLst>
            </a:endParaRPr>
          </a:p>
        </p:txBody>
      </p:sp>
      <p:sp>
        <p:nvSpPr>
          <p:cNvPr id="49155" name="Content Placeholder 2">
            <a:extLst>
              <a:ext uri="{FF2B5EF4-FFF2-40B4-BE49-F238E27FC236}">
                <a16:creationId xmlns:a16="http://schemas.microsoft.com/office/drawing/2014/main" id="{46C191E4-4563-4C93-BCC1-C774087C565A}"/>
              </a:ext>
            </a:extLst>
          </p:cNvPr>
          <p:cNvSpPr>
            <a:spLocks noGrp="1"/>
          </p:cNvSpPr>
          <p:nvPr>
            <p:ph idx="1"/>
          </p:nvPr>
        </p:nvSpPr>
        <p:spPr>
          <a:xfrm>
            <a:off x="228600" y="1447800"/>
            <a:ext cx="8229600" cy="4419600"/>
          </a:xfrm>
        </p:spPr>
        <p:txBody>
          <a:bodyPr/>
          <a:lstStyle/>
          <a:p>
            <a:pPr eaLnBrk="1" hangingPunct="1"/>
            <a:r>
              <a:rPr lang="en-US" altLang="en-US" sz="2800" b="1" dirty="0" smtClean="0">
                <a:solidFill>
                  <a:srgbClr val="008000"/>
                </a:solidFill>
              </a:rPr>
              <a:t>Sue’s </a:t>
            </a:r>
            <a:r>
              <a:rPr lang="en-US" altLang="en-US" sz="2800" b="1" dirty="0">
                <a:solidFill>
                  <a:srgbClr val="008000"/>
                </a:solidFill>
              </a:rPr>
              <a:t>specific learning disability </a:t>
            </a:r>
            <a:r>
              <a:rPr lang="en-US" altLang="en-US" sz="2800" b="1" dirty="0">
                <a:solidFill>
                  <a:srgbClr val="C00000"/>
                </a:solidFill>
              </a:rPr>
              <a:t>impairs her ability to read fluently </a:t>
            </a:r>
            <a:r>
              <a:rPr lang="en-US" altLang="en-US" sz="2800" b="1" dirty="0">
                <a:solidFill>
                  <a:schemeClr val="accent5">
                    <a:lumMod val="50000"/>
                  </a:schemeClr>
                </a:solidFill>
              </a:rPr>
              <a:t>which impacts her involvement and progress in the general education curriculum</a:t>
            </a:r>
            <a:r>
              <a:rPr lang="en-US" altLang="en-US" sz="2800" b="1" dirty="0" smtClean="0">
                <a:solidFill>
                  <a:schemeClr val="accent5">
                    <a:lumMod val="50000"/>
                  </a:schemeClr>
                </a:solidFill>
              </a:rPr>
              <a:t>.</a:t>
            </a:r>
          </a:p>
          <a:p>
            <a:pPr marL="0" indent="0" eaLnBrk="1" hangingPunct="1">
              <a:buNone/>
            </a:pPr>
            <a:endParaRPr lang="en-US" altLang="en-US" sz="2800" b="1" dirty="0">
              <a:solidFill>
                <a:schemeClr val="bg2">
                  <a:lumMod val="60000"/>
                  <a:lumOff val="40000"/>
                </a:schemeClr>
              </a:solidFill>
            </a:endParaRPr>
          </a:p>
          <a:p>
            <a:pPr eaLnBrk="1" hangingPunct="1"/>
            <a:r>
              <a:rPr lang="en-US" altLang="en-US" sz="2800" b="1" dirty="0" smtClean="0">
                <a:solidFill>
                  <a:srgbClr val="008000"/>
                </a:solidFill>
              </a:rPr>
              <a:t>Ben‘s </a:t>
            </a:r>
            <a:r>
              <a:rPr lang="en-US" altLang="en-US" sz="2800" b="1" dirty="0">
                <a:solidFill>
                  <a:srgbClr val="008000"/>
                </a:solidFill>
              </a:rPr>
              <a:t>other health impairment </a:t>
            </a:r>
            <a:r>
              <a:rPr lang="en-US" altLang="en-US" sz="2800" b="1" dirty="0">
                <a:solidFill>
                  <a:srgbClr val="C00000"/>
                </a:solidFill>
              </a:rPr>
              <a:t>impairs his ability to sustain attention during </a:t>
            </a:r>
            <a:r>
              <a:rPr lang="en-US" altLang="en-US" sz="2800" b="1" dirty="0" smtClean="0">
                <a:solidFill>
                  <a:srgbClr val="C00000"/>
                </a:solidFill>
              </a:rPr>
              <a:t>reading </a:t>
            </a:r>
            <a:r>
              <a:rPr lang="en-US" altLang="en-US" sz="2800" b="1" dirty="0" smtClean="0">
                <a:solidFill>
                  <a:schemeClr val="accent5">
                    <a:lumMod val="50000"/>
                  </a:schemeClr>
                </a:solidFill>
              </a:rPr>
              <a:t>which impacts his </a:t>
            </a:r>
            <a:r>
              <a:rPr lang="en-US" altLang="en-US" sz="2800" b="1" dirty="0">
                <a:solidFill>
                  <a:schemeClr val="accent5">
                    <a:lumMod val="50000"/>
                  </a:schemeClr>
                </a:solidFill>
              </a:rPr>
              <a:t>involvement and progress in </a:t>
            </a:r>
            <a:r>
              <a:rPr lang="en-US" altLang="en-US" sz="2800" b="1" dirty="0" smtClean="0">
                <a:solidFill>
                  <a:schemeClr val="accent5">
                    <a:lumMod val="50000"/>
                  </a:schemeClr>
                </a:solidFill>
              </a:rPr>
              <a:t>the general </a:t>
            </a:r>
            <a:r>
              <a:rPr lang="en-US" altLang="en-US" sz="2800" b="1" dirty="0">
                <a:solidFill>
                  <a:schemeClr val="accent5">
                    <a:lumMod val="50000"/>
                  </a:schemeClr>
                </a:solidFill>
              </a:rPr>
              <a:t>education curriculum</a:t>
            </a:r>
            <a:r>
              <a:rPr lang="en-US" altLang="en-US" sz="2800" b="1" dirty="0" smtClean="0">
                <a:solidFill>
                  <a:schemeClr val="accent5">
                    <a:lumMod val="50000"/>
                  </a:schemeClr>
                </a:solidFill>
              </a:rPr>
              <a:t>.</a:t>
            </a:r>
            <a:endParaRPr lang="en-US" altLang="ja-JP" sz="2800" b="1" dirty="0">
              <a:solidFill>
                <a:schemeClr val="accent5">
                  <a:lumMod val="50000"/>
                </a:schemeClr>
              </a:solidFill>
              <a:ea typeface="MS PGothic" panose="020B0600070205080204" pitchFamily="34" charset="-128"/>
            </a:endParaRPr>
          </a:p>
          <a:p>
            <a:pPr eaLnBrk="1" hangingPunct="1"/>
            <a:endParaRPr lang="en-US" altLang="en-US" dirty="0"/>
          </a:p>
        </p:txBody>
      </p:sp>
      <p:sp>
        <p:nvSpPr>
          <p:cNvPr id="132100" name="Slide Number Placeholder 3">
            <a:extLst>
              <a:ext uri="{FF2B5EF4-FFF2-40B4-BE49-F238E27FC236}">
                <a16:creationId xmlns:a16="http://schemas.microsoft.com/office/drawing/2014/main" id="{F8CEDEE8-209C-4C1F-B5CC-A2C63B1AF9CA}"/>
              </a:ext>
            </a:extLst>
          </p:cNvPr>
          <p:cNvSpPr>
            <a:spLocks noGrp="1"/>
          </p:cNvSpPr>
          <p:nvPr>
            <p:ph type="sldNum" sz="quarter" idx="11"/>
          </p:nvPr>
        </p:nvSpPr>
        <p:spPr>
          <a:xfrm>
            <a:off x="457200" y="6245225"/>
            <a:ext cx="2133600" cy="47625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l">
              <a:spcBef>
                <a:spcPct val="0"/>
              </a:spcBef>
              <a:buClrTx/>
              <a:buSzTx/>
              <a:buFontTx/>
              <a:buNone/>
            </a:pPr>
            <a:fld id="{33501A46-17D1-4524-8730-18B492BE0D04}" type="slidenum">
              <a:rPr lang="en-US" altLang="en-US" sz="1200" smtClean="0">
                <a:latin typeface="Century Gothic" panose="020B0502020202020204" pitchFamily="34" charset="0"/>
                <a:ea typeface="MS PGothic" panose="020B0600070205080204" pitchFamily="34" charset="-128"/>
              </a:rPr>
              <a:pPr algn="l">
                <a:spcBef>
                  <a:spcPct val="0"/>
                </a:spcBef>
                <a:buClrTx/>
                <a:buSzTx/>
                <a:buFontTx/>
                <a:buNone/>
              </a:pPr>
              <a:t>121</a:t>
            </a:fld>
            <a:endParaRPr lang="en-US" altLang="en-US" sz="1200">
              <a:latin typeface="Century Gothic" panose="020B0502020202020204" pitchFamily="34" charset="0"/>
              <a:ea typeface="MS PGothic" panose="020B0600070205080204" pitchFamily="34" charset="-128"/>
            </a:endParaRPr>
          </a:p>
        </p:txBody>
      </p:sp>
    </p:spTree>
    <p:extLst>
      <p:ext uri="{BB962C8B-B14F-4D97-AF65-F5344CB8AC3E}">
        <p14:creationId xmlns:p14="http://schemas.microsoft.com/office/powerpoint/2010/main" val="11968575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915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a:extLst>
              <a:ext uri="{FF2B5EF4-FFF2-40B4-BE49-F238E27FC236}">
                <a16:creationId xmlns:a16="http://schemas.microsoft.com/office/drawing/2014/main" id="{8F6B8087-0C72-449F-9AF4-CF2EA0B2AA76}"/>
              </a:ext>
            </a:extLst>
          </p:cNvPr>
          <p:cNvSpPr>
            <a:spLocks noGrp="1" noChangeArrowheads="1"/>
          </p:cNvSpPr>
          <p:nvPr>
            <p:ph type="title" idx="4294967295"/>
          </p:nvPr>
        </p:nvSpPr>
        <p:spPr>
          <a:xfrm>
            <a:off x="304800" y="381001"/>
            <a:ext cx="8839200" cy="609600"/>
          </a:xfrm>
        </p:spPr>
        <p:txBody>
          <a:bodyPr lIns="0" rIns="0" bIns="0" anchor="b"/>
          <a:lstStyle/>
          <a:p>
            <a:pPr eaLnBrk="1" hangingPunct="1"/>
            <a:r>
              <a:rPr lang="en-US" altLang="en-US" sz="3600" b="1" dirty="0" smtClean="0"/>
              <a:t>Determining the Appropriate Curriculum</a:t>
            </a:r>
            <a:endParaRPr lang="en-US" altLang="en-US" sz="3600" b="1" dirty="0"/>
          </a:p>
        </p:txBody>
      </p:sp>
      <p:sp>
        <p:nvSpPr>
          <p:cNvPr id="128003" name="Rectangle 3">
            <a:extLst>
              <a:ext uri="{FF2B5EF4-FFF2-40B4-BE49-F238E27FC236}">
                <a16:creationId xmlns:a16="http://schemas.microsoft.com/office/drawing/2014/main" id="{0EEE9952-DCA7-40B8-806D-5389ADFCDD8F}"/>
              </a:ext>
            </a:extLst>
          </p:cNvPr>
          <p:cNvSpPr>
            <a:spLocks noGrp="1" noChangeArrowheads="1"/>
          </p:cNvSpPr>
          <p:nvPr>
            <p:ph idx="4294967295"/>
          </p:nvPr>
        </p:nvSpPr>
        <p:spPr>
          <a:xfrm>
            <a:off x="381000" y="1295400"/>
            <a:ext cx="8305800" cy="5410200"/>
          </a:xfrm>
        </p:spPr>
        <p:txBody>
          <a:bodyPr/>
          <a:lstStyle/>
          <a:p>
            <a:pPr eaLnBrk="1" hangingPunct="1">
              <a:lnSpc>
                <a:spcPct val="80000"/>
              </a:lnSpc>
            </a:pPr>
            <a:r>
              <a:rPr lang="en-US" sz="2800" b="1" dirty="0" smtClean="0"/>
              <a:t>Determining whether a student will be instructed with the alternate or general education curriculum</a:t>
            </a:r>
          </a:p>
          <a:p>
            <a:pPr eaLnBrk="1" hangingPunct="1">
              <a:lnSpc>
                <a:spcPct val="80000"/>
              </a:lnSpc>
            </a:pPr>
            <a:r>
              <a:rPr lang="en-US" sz="2800" b="1" dirty="0">
                <a:solidFill>
                  <a:schemeClr val="accent1">
                    <a:lumMod val="50000"/>
                  </a:schemeClr>
                </a:solidFill>
              </a:rPr>
              <a:t>M</a:t>
            </a:r>
            <a:r>
              <a:rPr lang="en-US" sz="2800" b="1" dirty="0" smtClean="0">
                <a:solidFill>
                  <a:schemeClr val="accent1">
                    <a:lumMod val="50000"/>
                  </a:schemeClr>
                </a:solidFill>
              </a:rPr>
              <a:t>ust </a:t>
            </a:r>
            <a:r>
              <a:rPr lang="en-US" sz="2800" b="1" dirty="0">
                <a:solidFill>
                  <a:schemeClr val="accent1">
                    <a:lumMod val="50000"/>
                  </a:schemeClr>
                </a:solidFill>
              </a:rPr>
              <a:t>be decided for each student by </a:t>
            </a:r>
            <a:r>
              <a:rPr lang="en-US" sz="2800" b="1" dirty="0" smtClean="0">
                <a:solidFill>
                  <a:schemeClr val="accent1">
                    <a:lumMod val="50000"/>
                  </a:schemeClr>
                </a:solidFill>
              </a:rPr>
              <a:t>IEP teams </a:t>
            </a:r>
            <a:r>
              <a:rPr lang="en-US" sz="2800" b="1" dirty="0">
                <a:solidFill>
                  <a:schemeClr val="accent1">
                    <a:lumMod val="50000"/>
                  </a:schemeClr>
                </a:solidFill>
              </a:rPr>
              <a:t>based on assessment data </a:t>
            </a:r>
            <a:r>
              <a:rPr lang="en-US" sz="2800" b="1" dirty="0" smtClean="0">
                <a:solidFill>
                  <a:schemeClr val="accent1">
                    <a:lumMod val="50000"/>
                  </a:schemeClr>
                </a:solidFill>
              </a:rPr>
              <a:t>reflected </a:t>
            </a:r>
            <a:r>
              <a:rPr lang="en-US" sz="2800" b="1" dirty="0">
                <a:solidFill>
                  <a:schemeClr val="accent1">
                    <a:lumMod val="50000"/>
                  </a:schemeClr>
                </a:solidFill>
              </a:rPr>
              <a:t>in the </a:t>
            </a:r>
            <a:r>
              <a:rPr lang="en-US" sz="2800" b="1" dirty="0" smtClean="0">
                <a:solidFill>
                  <a:schemeClr val="accent1">
                    <a:lumMod val="50000"/>
                  </a:schemeClr>
                </a:solidFill>
              </a:rPr>
              <a:t>PLP section(s) </a:t>
            </a:r>
            <a:r>
              <a:rPr lang="en-US" sz="2800" b="1" dirty="0">
                <a:solidFill>
                  <a:schemeClr val="accent1">
                    <a:lumMod val="50000"/>
                  </a:schemeClr>
                </a:solidFill>
              </a:rPr>
              <a:t>of the IEP. </a:t>
            </a:r>
          </a:p>
          <a:p>
            <a:pPr eaLnBrk="1" hangingPunct="1">
              <a:lnSpc>
                <a:spcPct val="80000"/>
              </a:lnSpc>
            </a:pPr>
            <a:r>
              <a:rPr lang="en-US" sz="2800" b="1" dirty="0" smtClean="0"/>
              <a:t>Information </a:t>
            </a:r>
            <a:r>
              <a:rPr lang="en-US" sz="2800" b="1" dirty="0"/>
              <a:t>presented should clearly support the discussion regarding the recommendation to use the alternate curriculum, if determined </a:t>
            </a:r>
            <a:r>
              <a:rPr lang="en-US" sz="2800" b="1" dirty="0" smtClean="0"/>
              <a:t>appropriate.</a:t>
            </a:r>
          </a:p>
          <a:p>
            <a:pPr eaLnBrk="1" hangingPunct="1">
              <a:lnSpc>
                <a:spcPct val="80000"/>
              </a:lnSpc>
            </a:pPr>
            <a:r>
              <a:rPr lang="en-US" sz="2800" b="1" dirty="0" smtClean="0">
                <a:solidFill>
                  <a:schemeClr val="accent1">
                    <a:lumMod val="50000"/>
                  </a:schemeClr>
                </a:solidFill>
              </a:rPr>
              <a:t>Ensure parents understand and participate in  a thorough discussion. </a:t>
            </a:r>
          </a:p>
          <a:p>
            <a:pPr eaLnBrk="1" hangingPunct="1">
              <a:lnSpc>
                <a:spcPct val="80000"/>
              </a:lnSpc>
            </a:pPr>
            <a:r>
              <a:rPr lang="en-US" altLang="en-US" sz="2800" b="1" dirty="0" smtClean="0"/>
              <a:t>Curriculum is documented on FAPE 1 of the IEP.</a:t>
            </a:r>
            <a:endParaRPr lang="en-US" altLang="en-US" sz="2800" b="1" dirty="0"/>
          </a:p>
        </p:txBody>
      </p:sp>
    </p:spTree>
    <p:extLst>
      <p:ext uri="{BB962C8B-B14F-4D97-AF65-F5344CB8AC3E}">
        <p14:creationId xmlns:p14="http://schemas.microsoft.com/office/powerpoint/2010/main" val="149998608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828800"/>
          </a:xfrm>
        </p:spPr>
        <p:txBody>
          <a:bodyPr/>
          <a:lstStyle/>
          <a:p>
            <a:r>
              <a:rPr lang="en-US" sz="3600" b="1" dirty="0" smtClean="0"/>
              <a:t>Alternate Curriculum Materials</a:t>
            </a:r>
            <a:endParaRPr lang="en-US" sz="3600" b="1" dirty="0"/>
          </a:p>
        </p:txBody>
      </p:sp>
      <p:sp>
        <p:nvSpPr>
          <p:cNvPr id="3" name="Content Placeholder 2"/>
          <p:cNvSpPr>
            <a:spLocks noGrp="1"/>
          </p:cNvSpPr>
          <p:nvPr>
            <p:ph idx="1"/>
          </p:nvPr>
        </p:nvSpPr>
        <p:spPr>
          <a:xfrm>
            <a:off x="304800" y="1295400"/>
            <a:ext cx="8915400" cy="5562600"/>
          </a:xfrm>
        </p:spPr>
        <p:txBody>
          <a:bodyPr/>
          <a:lstStyle/>
          <a:p>
            <a:r>
              <a:rPr lang="en-US" b="1" i="1" dirty="0">
                <a:solidFill>
                  <a:schemeClr val="accent1">
                    <a:lumMod val="50000"/>
                  </a:schemeClr>
                </a:solidFill>
              </a:rPr>
              <a:t>Unique Learning Systems</a:t>
            </a:r>
          </a:p>
          <a:p>
            <a:pPr lvl="1"/>
            <a:r>
              <a:rPr lang="en-US" b="1" dirty="0">
                <a:solidFill>
                  <a:srgbClr val="C00000"/>
                </a:solidFill>
              </a:rPr>
              <a:t>REQUIRED </a:t>
            </a:r>
            <a:r>
              <a:rPr lang="en-US" dirty="0"/>
              <a:t>curriculum for special day program teachers instructing students </a:t>
            </a:r>
            <a:r>
              <a:rPr lang="en-US" dirty="0" smtClean="0"/>
              <a:t>instructed with the alternate curriculum</a:t>
            </a:r>
            <a:endParaRPr lang="en-US" dirty="0"/>
          </a:p>
          <a:p>
            <a:pPr lvl="1"/>
            <a:r>
              <a:rPr lang="en-US" b="1" dirty="0">
                <a:solidFill>
                  <a:schemeClr val="accent5">
                    <a:lumMod val="50000"/>
                  </a:schemeClr>
                </a:solidFill>
              </a:rPr>
              <a:t>Research-based English language arts, math, science and social studies curriculum specifically designed for students with moderate to severe </a:t>
            </a:r>
            <a:r>
              <a:rPr lang="en-US" b="1" dirty="0" smtClean="0">
                <a:solidFill>
                  <a:schemeClr val="accent5">
                    <a:lumMod val="50000"/>
                  </a:schemeClr>
                </a:solidFill>
              </a:rPr>
              <a:t>disabilities</a:t>
            </a:r>
            <a:endParaRPr lang="en-US" dirty="0"/>
          </a:p>
          <a:p>
            <a:pPr lvl="1"/>
            <a:r>
              <a:rPr lang="en-US" dirty="0"/>
              <a:t>Features monthly thematic units aligned to Common Core State Standards (CCSS) </a:t>
            </a:r>
          </a:p>
          <a:p>
            <a:pPr lvl="1"/>
            <a:endParaRPr lang="en-US" dirty="0"/>
          </a:p>
          <a:p>
            <a:pPr lvl="1"/>
            <a:endParaRPr lang="en-US" dirty="0"/>
          </a:p>
        </p:txBody>
      </p:sp>
    </p:spTree>
    <p:extLst>
      <p:ext uri="{BB962C8B-B14F-4D97-AF65-F5344CB8AC3E}">
        <p14:creationId xmlns:p14="http://schemas.microsoft.com/office/powerpoint/2010/main" val="295538144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Number Placeholder 3">
            <a:extLst>
              <a:ext uri="{FF2B5EF4-FFF2-40B4-BE49-F238E27FC236}">
                <a16:creationId xmlns:a16="http://schemas.microsoft.com/office/drawing/2014/main" id="{31C2D106-7455-49CF-8FC3-E1D14E9EB90C}"/>
              </a:ext>
            </a:extLst>
          </p:cNvPr>
          <p:cNvSpPr>
            <a:spLocks noGrp="1"/>
          </p:cNvSpPr>
          <p:nvPr>
            <p:ph type="sldNum" sz="quarter" idx="11"/>
          </p:nvPr>
        </p:nvSpPr>
        <p:spPr>
          <a:xfrm>
            <a:off x="457200" y="6245225"/>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l">
              <a:spcBef>
                <a:spcPct val="0"/>
              </a:spcBef>
              <a:buClrTx/>
              <a:buSzTx/>
              <a:buFontTx/>
              <a:buNone/>
            </a:pPr>
            <a:fld id="{A933E923-5BD5-4457-9556-8E21E9764D8A}" type="slidenum">
              <a:rPr lang="en-US" altLang="en-US" sz="1200" smtClean="0">
                <a:solidFill>
                  <a:srgbClr val="595959"/>
                </a:solidFill>
                <a:latin typeface="Century Gothic" panose="020B0502020202020204" pitchFamily="34" charset="0"/>
                <a:ea typeface="MS PGothic" panose="020B0600070205080204" pitchFamily="34" charset="-128"/>
              </a:rPr>
              <a:pPr algn="l">
                <a:spcBef>
                  <a:spcPct val="0"/>
                </a:spcBef>
                <a:buClrTx/>
                <a:buSzTx/>
                <a:buFontTx/>
                <a:buNone/>
              </a:pPr>
              <a:t>124</a:t>
            </a:fld>
            <a:endParaRPr lang="en-US" altLang="en-US" sz="1200">
              <a:solidFill>
                <a:srgbClr val="595959"/>
              </a:solidFill>
              <a:latin typeface="Century Gothic" panose="020B0502020202020204" pitchFamily="34" charset="0"/>
              <a:ea typeface="MS PGothic" panose="020B0600070205080204" pitchFamily="34" charset="-128"/>
            </a:endParaRPr>
          </a:p>
        </p:txBody>
      </p:sp>
      <p:sp>
        <p:nvSpPr>
          <p:cNvPr id="50179" name="Content Placeholder 2">
            <a:extLst>
              <a:ext uri="{FF2B5EF4-FFF2-40B4-BE49-F238E27FC236}">
                <a16:creationId xmlns:a16="http://schemas.microsoft.com/office/drawing/2014/main" id="{2B0004A6-0E44-41D9-982D-4C848739ABC9}"/>
              </a:ext>
            </a:extLst>
          </p:cNvPr>
          <p:cNvSpPr txBox="1">
            <a:spLocks/>
          </p:cNvSpPr>
          <p:nvPr/>
        </p:nvSpPr>
        <p:spPr bwMode="auto">
          <a:xfrm>
            <a:off x="457200" y="1822450"/>
            <a:ext cx="8382000" cy="489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ts val="2000"/>
              </a:spcBef>
              <a:buClr>
                <a:schemeClr val="accent1"/>
              </a:buClr>
              <a:buSzPct val="90000"/>
              <a:buFont typeface="Wingdings" pitchFamily="2" charset="2"/>
              <a:buChar char="S"/>
              <a:defRPr/>
            </a:pPr>
            <a:r>
              <a:rPr lang="en-US" sz="3200" b="1" dirty="0" smtClean="0">
                <a:solidFill>
                  <a:schemeClr val="accent1">
                    <a:lumMod val="50000"/>
                  </a:schemeClr>
                </a:solidFill>
                <a:latin typeface="+mn-lt"/>
                <a:ea typeface="MS PGothic" pitchFamily="34" charset="-128"/>
              </a:rPr>
              <a:t>The </a:t>
            </a:r>
            <a:r>
              <a:rPr lang="en-US" sz="3200" b="1" dirty="0">
                <a:solidFill>
                  <a:schemeClr val="accent1">
                    <a:lumMod val="50000"/>
                  </a:schemeClr>
                </a:solidFill>
                <a:latin typeface="+mn-lt"/>
                <a:ea typeface="MS PGothic" pitchFamily="34" charset="-128"/>
              </a:rPr>
              <a:t>IEP team </a:t>
            </a:r>
            <a:r>
              <a:rPr lang="en-US" sz="3200" b="1" u="sng" dirty="0">
                <a:solidFill>
                  <a:schemeClr val="accent1">
                    <a:lumMod val="50000"/>
                  </a:schemeClr>
                </a:solidFill>
                <a:latin typeface="+mn-lt"/>
                <a:ea typeface="MS PGothic" pitchFamily="34" charset="-128"/>
              </a:rPr>
              <a:t>may not </a:t>
            </a:r>
            <a:r>
              <a:rPr lang="en-US" sz="3200" b="1" dirty="0">
                <a:solidFill>
                  <a:schemeClr val="accent1">
                    <a:lumMod val="50000"/>
                  </a:schemeClr>
                </a:solidFill>
                <a:latin typeface="+mn-lt"/>
                <a:ea typeface="MS PGothic" pitchFamily="34" charset="-128"/>
              </a:rPr>
              <a:t>recommend that an EL </a:t>
            </a:r>
            <a:r>
              <a:rPr lang="en-US" altLang="en-US" sz="3200" b="1" dirty="0">
                <a:solidFill>
                  <a:schemeClr val="accent1">
                    <a:lumMod val="50000"/>
                  </a:schemeClr>
                </a:solidFill>
                <a:latin typeface="+mn-lt"/>
                <a:ea typeface="MS PGothic" pitchFamily="34" charset="-128"/>
              </a:rPr>
              <a:t>“</a:t>
            </a:r>
            <a:r>
              <a:rPr lang="en-US" sz="3200" b="1" dirty="0">
                <a:solidFill>
                  <a:schemeClr val="accent1">
                    <a:lumMod val="50000"/>
                  </a:schemeClr>
                </a:solidFill>
                <a:latin typeface="+mn-lt"/>
                <a:ea typeface="MS PGothic" pitchFamily="34" charset="-128"/>
              </a:rPr>
              <a:t>waive</a:t>
            </a:r>
            <a:r>
              <a:rPr lang="en-US" altLang="en-US" sz="3200" b="1" dirty="0">
                <a:solidFill>
                  <a:schemeClr val="accent1">
                    <a:lumMod val="50000"/>
                  </a:schemeClr>
                </a:solidFill>
                <a:latin typeface="+mn-lt"/>
                <a:ea typeface="MS PGothic" pitchFamily="34" charset="-128"/>
              </a:rPr>
              <a:t>”</a:t>
            </a:r>
            <a:r>
              <a:rPr lang="en-US" sz="3200" b="1" dirty="0">
                <a:solidFill>
                  <a:schemeClr val="accent1">
                    <a:lumMod val="50000"/>
                  </a:schemeClr>
                </a:solidFill>
                <a:latin typeface="+mn-lt"/>
                <a:ea typeface="MS PGothic" pitchFamily="34" charset="-128"/>
              </a:rPr>
              <a:t> or </a:t>
            </a:r>
            <a:r>
              <a:rPr lang="en-US" altLang="en-US" sz="3200" b="1" dirty="0">
                <a:solidFill>
                  <a:schemeClr val="accent1">
                    <a:lumMod val="50000"/>
                  </a:schemeClr>
                </a:solidFill>
                <a:latin typeface="+mn-lt"/>
                <a:ea typeface="MS PGothic" pitchFamily="34" charset="-128"/>
              </a:rPr>
              <a:t>“</a:t>
            </a:r>
            <a:r>
              <a:rPr lang="en-US" sz="3200" b="1" dirty="0">
                <a:solidFill>
                  <a:schemeClr val="accent1">
                    <a:lumMod val="50000"/>
                  </a:schemeClr>
                </a:solidFill>
                <a:latin typeface="+mn-lt"/>
                <a:ea typeface="MS PGothic" pitchFamily="34" charset="-128"/>
              </a:rPr>
              <a:t>opt out</a:t>
            </a:r>
            <a:r>
              <a:rPr lang="en-US" altLang="en-US" sz="3200" b="1" dirty="0">
                <a:solidFill>
                  <a:schemeClr val="accent1">
                    <a:lumMod val="50000"/>
                  </a:schemeClr>
                </a:solidFill>
                <a:latin typeface="+mn-lt"/>
                <a:ea typeface="MS PGothic" pitchFamily="34" charset="-128"/>
              </a:rPr>
              <a:t>”</a:t>
            </a:r>
            <a:r>
              <a:rPr lang="en-US" sz="3200" b="1" dirty="0">
                <a:solidFill>
                  <a:schemeClr val="accent1">
                    <a:lumMod val="50000"/>
                  </a:schemeClr>
                </a:solidFill>
                <a:latin typeface="+mn-lt"/>
                <a:ea typeface="MS PGothic" pitchFamily="34" charset="-128"/>
              </a:rPr>
              <a:t> of ELD instruction or enrollment in </a:t>
            </a:r>
            <a:r>
              <a:rPr lang="en-US" sz="3200" b="1" dirty="0" smtClean="0">
                <a:solidFill>
                  <a:schemeClr val="accent1">
                    <a:lumMod val="50000"/>
                  </a:schemeClr>
                </a:solidFill>
                <a:latin typeface="+mn-lt"/>
                <a:ea typeface="MS PGothic" pitchFamily="34" charset="-128"/>
              </a:rPr>
              <a:t>an </a:t>
            </a:r>
            <a:r>
              <a:rPr lang="en-US" sz="3200" b="1" dirty="0">
                <a:solidFill>
                  <a:schemeClr val="accent1">
                    <a:lumMod val="50000"/>
                  </a:schemeClr>
                </a:solidFill>
                <a:latin typeface="+mn-lt"/>
                <a:ea typeface="MS PGothic" pitchFamily="34" charset="-128"/>
              </a:rPr>
              <a:t>ELD course or program. </a:t>
            </a:r>
            <a:r>
              <a:rPr lang="en-US" sz="3200" dirty="0">
                <a:solidFill>
                  <a:srgbClr val="0070C0"/>
                </a:solidFill>
                <a:latin typeface="+mn-lt"/>
                <a:ea typeface="MS PGothic" pitchFamily="34" charset="-128"/>
              </a:rPr>
              <a:t>	</a:t>
            </a:r>
          </a:p>
          <a:p>
            <a:pPr eaLnBrk="1" hangingPunct="1">
              <a:spcBef>
                <a:spcPts val="2000"/>
              </a:spcBef>
              <a:buClr>
                <a:schemeClr val="accent1"/>
              </a:buClr>
              <a:buSzPct val="90000"/>
              <a:buFont typeface="Wingdings" pitchFamily="2" charset="2"/>
              <a:buChar char="S"/>
              <a:defRPr/>
            </a:pPr>
            <a:r>
              <a:rPr lang="en-US" sz="3200" dirty="0" smtClean="0">
                <a:latin typeface="+mn-lt"/>
                <a:ea typeface="MS PGothic" pitchFamily="34" charset="-128"/>
              </a:rPr>
              <a:t>English Learners (EL) require English Language Development instruction as part of their IEP. </a:t>
            </a:r>
          </a:p>
          <a:p>
            <a:pPr eaLnBrk="1" hangingPunct="1">
              <a:spcBef>
                <a:spcPts val="2000"/>
              </a:spcBef>
              <a:buClr>
                <a:schemeClr val="accent1"/>
              </a:buClr>
              <a:buSzPct val="90000"/>
              <a:buFont typeface="Wingdings" pitchFamily="2" charset="2"/>
              <a:buChar char="S"/>
              <a:defRPr/>
            </a:pPr>
            <a:r>
              <a:rPr lang="en-US" sz="3200" b="1" dirty="0" smtClean="0">
                <a:solidFill>
                  <a:srgbClr val="C00000"/>
                </a:solidFill>
                <a:latin typeface="+mn-lt"/>
                <a:ea typeface="MS PGothic" pitchFamily="34" charset="-128"/>
              </a:rPr>
              <a:t>This is a federal requirement. </a:t>
            </a:r>
            <a:endParaRPr lang="en-US" sz="3200" b="1" dirty="0">
              <a:solidFill>
                <a:srgbClr val="C00000"/>
              </a:solidFill>
              <a:latin typeface="+mn-lt"/>
              <a:ea typeface="MS PGothic" pitchFamily="34" charset="-128"/>
            </a:endParaRPr>
          </a:p>
        </p:txBody>
      </p:sp>
      <p:sp>
        <p:nvSpPr>
          <p:cNvPr id="8" name="Title 1">
            <a:extLst>
              <a:ext uri="{FF2B5EF4-FFF2-40B4-BE49-F238E27FC236}">
                <a16:creationId xmlns:a16="http://schemas.microsoft.com/office/drawing/2014/main" id="{C5FC9397-7AD5-4DA3-9FC6-8BAFC10643C0}"/>
              </a:ext>
            </a:extLst>
          </p:cNvPr>
          <p:cNvSpPr>
            <a:spLocks noGrp="1"/>
          </p:cNvSpPr>
          <p:nvPr>
            <p:ph type="title"/>
          </p:nvPr>
        </p:nvSpPr>
        <p:spPr>
          <a:xfrm>
            <a:off x="304800" y="457200"/>
            <a:ext cx="8382000" cy="1206500"/>
          </a:xfrm>
        </p:spPr>
        <p:txBody>
          <a:bodyPr>
            <a:normAutofit/>
          </a:bodyPr>
          <a:lstStyle/>
          <a:p>
            <a:pPr>
              <a:defRPr/>
            </a:pPr>
            <a:r>
              <a:rPr lang="en-US" sz="3600" b="1" dirty="0" smtClean="0">
                <a:effectLst>
                  <a:outerShdw blurRad="38100" dist="38100" dir="2700000" algn="tl">
                    <a:srgbClr val="C0C0C0"/>
                  </a:outerShdw>
                </a:effectLst>
              </a:rPr>
              <a:t>Developing </a:t>
            </a:r>
            <a:r>
              <a:rPr lang="en-US" sz="3600" b="1" dirty="0">
                <a:effectLst>
                  <a:outerShdw blurRad="38100" dist="38100" dir="2700000" algn="tl">
                    <a:srgbClr val="C0C0C0"/>
                  </a:outerShdw>
                </a:effectLst>
              </a:rPr>
              <a:t>ELD PLPs and Linguistically Appropriate Goals</a:t>
            </a:r>
          </a:p>
        </p:txBody>
      </p:sp>
    </p:spTree>
    <p:extLst>
      <p:ext uri="{BB962C8B-B14F-4D97-AF65-F5344CB8AC3E}">
        <p14:creationId xmlns:p14="http://schemas.microsoft.com/office/powerpoint/2010/main" val="282041770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b="1" dirty="0" smtClean="0">
                <a:effectLst>
                  <a:outerShdw blurRad="38100" dist="38100" dir="2700000" algn="tl">
                    <a:srgbClr val="C0C0C0"/>
                  </a:outerShdw>
                </a:effectLst>
              </a:rPr>
              <a:t>Developing ELD PLPs </a:t>
            </a:r>
            <a:r>
              <a:rPr lang="en-US" sz="3600" b="1" dirty="0">
                <a:effectLst>
                  <a:outerShdw blurRad="38100" dist="38100" dir="2700000" algn="tl">
                    <a:srgbClr val="C0C0C0"/>
                  </a:outerShdw>
                </a:effectLst>
              </a:rPr>
              <a:t>and Linguistically Appropriate </a:t>
            </a:r>
            <a:r>
              <a:rPr lang="en-US" sz="3600" b="1" dirty="0" smtClean="0">
                <a:effectLst>
                  <a:outerShdw blurRad="38100" dist="38100" dir="2700000" algn="tl">
                    <a:srgbClr val="C0C0C0"/>
                  </a:outerShdw>
                </a:effectLst>
              </a:rPr>
              <a:t>Goals (continued)</a:t>
            </a:r>
            <a:endParaRPr lang="en-US" sz="3600" b="1" dirty="0"/>
          </a:p>
        </p:txBody>
      </p:sp>
      <p:sp>
        <p:nvSpPr>
          <p:cNvPr id="5" name="Content Placeholder 4"/>
          <p:cNvSpPr>
            <a:spLocks noGrp="1"/>
          </p:cNvSpPr>
          <p:nvPr>
            <p:ph idx="1"/>
          </p:nvPr>
        </p:nvSpPr>
        <p:spPr>
          <a:xfrm>
            <a:off x="457200" y="1981200"/>
            <a:ext cx="8229600" cy="4572000"/>
          </a:xfrm>
        </p:spPr>
        <p:txBody>
          <a:bodyPr/>
          <a:lstStyle/>
          <a:p>
            <a:pPr>
              <a:buFont typeface="Wingdings" panose="05000000000000000000" pitchFamily="2" charset="2"/>
              <a:buChar char="§"/>
            </a:pPr>
            <a:r>
              <a:rPr lang="en-US" altLang="en-US" b="1" dirty="0" smtClean="0"/>
              <a:t>Address all four domains of language on the ELD Present Level of Performance</a:t>
            </a:r>
          </a:p>
          <a:p>
            <a:pPr>
              <a:buFont typeface="Wingdings" panose="05000000000000000000" pitchFamily="2" charset="2"/>
              <a:buChar char="§"/>
            </a:pPr>
            <a:r>
              <a:rPr lang="en-US" altLang="en-US" b="1" dirty="0" smtClean="0">
                <a:solidFill>
                  <a:srgbClr val="C00000"/>
                </a:solidFill>
              </a:rPr>
              <a:t>Listening</a:t>
            </a:r>
          </a:p>
          <a:p>
            <a:pPr>
              <a:buFont typeface="Wingdings" panose="05000000000000000000" pitchFamily="2" charset="2"/>
              <a:buChar char="§"/>
            </a:pPr>
            <a:r>
              <a:rPr lang="en-US" altLang="en-US" b="1" dirty="0" smtClean="0">
                <a:solidFill>
                  <a:srgbClr val="FF6600"/>
                </a:solidFill>
              </a:rPr>
              <a:t>Speaking</a:t>
            </a:r>
          </a:p>
          <a:p>
            <a:pPr>
              <a:buFont typeface="Wingdings" panose="05000000000000000000" pitchFamily="2" charset="2"/>
              <a:buChar char="§"/>
            </a:pPr>
            <a:r>
              <a:rPr lang="en-US" altLang="en-US" b="1" dirty="0" smtClean="0">
                <a:solidFill>
                  <a:srgbClr val="0000FF"/>
                </a:solidFill>
              </a:rPr>
              <a:t>Reading</a:t>
            </a:r>
          </a:p>
          <a:p>
            <a:pPr>
              <a:buFont typeface="Wingdings" panose="05000000000000000000" pitchFamily="2" charset="2"/>
              <a:buChar char="§"/>
            </a:pPr>
            <a:r>
              <a:rPr lang="en-US" altLang="en-US" b="1" dirty="0" smtClean="0">
                <a:solidFill>
                  <a:srgbClr val="008000"/>
                </a:solidFill>
              </a:rPr>
              <a:t>Writing</a:t>
            </a:r>
          </a:p>
          <a:p>
            <a:pPr>
              <a:buFont typeface="Wingdings" panose="05000000000000000000" pitchFamily="2" charset="2"/>
              <a:buChar char="§"/>
            </a:pPr>
            <a:r>
              <a:rPr lang="en-US" altLang="en-US" sz="2400" b="1" dirty="0" smtClean="0"/>
              <a:t>See </a:t>
            </a:r>
            <a:r>
              <a:rPr lang="en-US" altLang="en-US" sz="2400" b="1" dirty="0"/>
              <a:t>color-coded examples on next slide.</a:t>
            </a:r>
          </a:p>
          <a:p>
            <a:endParaRPr lang="en-US" dirty="0"/>
          </a:p>
        </p:txBody>
      </p:sp>
    </p:spTree>
    <p:extLst>
      <p:ext uri="{BB962C8B-B14F-4D97-AF65-F5344CB8AC3E}">
        <p14:creationId xmlns:p14="http://schemas.microsoft.com/office/powerpoint/2010/main" val="406958848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82000" cy="1752600"/>
          </a:xfrm>
        </p:spPr>
        <p:txBody>
          <a:bodyPr/>
          <a:lstStyle/>
          <a:p>
            <a:r>
              <a:rPr lang="en-US" sz="3600" b="1" dirty="0">
                <a:effectLst>
                  <a:outerShdw blurRad="38100" dist="38100" dir="2700000" algn="tl">
                    <a:srgbClr val="C0C0C0"/>
                  </a:outerShdw>
                </a:effectLst>
              </a:rPr>
              <a:t>Developing ELD PLPs and </a:t>
            </a:r>
            <a:r>
              <a:rPr lang="en-US" sz="3600" b="1" dirty="0" smtClean="0">
                <a:effectLst>
                  <a:outerShdw blurRad="38100" dist="38100" dir="2700000" algn="tl">
                    <a:srgbClr val="C0C0C0"/>
                  </a:outerShdw>
                </a:effectLst>
              </a:rPr>
              <a:t>Goals (Continued)</a:t>
            </a:r>
            <a:endParaRPr lang="en-US" sz="3600" dirty="0"/>
          </a:p>
        </p:txBody>
      </p:sp>
      <p:sp>
        <p:nvSpPr>
          <p:cNvPr id="126978" name="Content Placeholder 3">
            <a:extLst>
              <a:ext uri="{FF2B5EF4-FFF2-40B4-BE49-F238E27FC236}">
                <a16:creationId xmlns:a16="http://schemas.microsoft.com/office/drawing/2014/main" id="{C17D9BD5-0F1D-4BAD-94F5-B75B3478D4EA}"/>
              </a:ext>
            </a:extLst>
          </p:cNvPr>
          <p:cNvSpPr>
            <a:spLocks noGrp="1"/>
          </p:cNvSpPr>
          <p:nvPr>
            <p:ph idx="1"/>
          </p:nvPr>
        </p:nvSpPr>
        <p:spPr>
          <a:xfrm>
            <a:off x="381000" y="1524000"/>
            <a:ext cx="8534400" cy="5334000"/>
          </a:xfrm>
        </p:spPr>
        <p:txBody>
          <a:bodyPr/>
          <a:lstStyle/>
          <a:p>
            <a:pPr>
              <a:buFontTx/>
              <a:buNone/>
              <a:defRPr/>
            </a:pPr>
            <a:r>
              <a:rPr lang="en-US" sz="2400" b="1" dirty="0" smtClean="0">
                <a:solidFill>
                  <a:srgbClr val="008000"/>
                </a:solidFill>
                <a:ea typeface="ＭＳ Ｐゴシック" charset="0"/>
                <a:cs typeface="ＭＳ Ｐゴシック" charset="0"/>
              </a:rPr>
              <a:t>Strengths per each language domain: </a:t>
            </a:r>
            <a:endParaRPr lang="en-US" sz="2400" dirty="0">
              <a:solidFill>
                <a:srgbClr val="008000"/>
              </a:solidFill>
              <a:ea typeface="ＭＳ Ｐゴシック" charset="0"/>
              <a:cs typeface="ＭＳ Ｐゴシック" charset="0"/>
            </a:endParaRPr>
          </a:p>
          <a:p>
            <a:pPr>
              <a:defRPr/>
            </a:pPr>
            <a:r>
              <a:rPr lang="en-US" sz="2400" b="1" dirty="0" smtClean="0">
                <a:solidFill>
                  <a:srgbClr val="C00000"/>
                </a:solidFill>
                <a:ea typeface="ＭＳ Ｐゴシック" charset="0"/>
                <a:cs typeface="ＭＳ Ｐゴシック" charset="0"/>
              </a:rPr>
              <a:t>Listening: </a:t>
            </a:r>
            <a:r>
              <a:rPr lang="en-US" sz="2400" b="1" dirty="0" smtClean="0">
                <a:ea typeface="ＭＳ Ｐゴシック" charset="0"/>
                <a:cs typeface="ＭＳ Ｐゴシック" charset="0"/>
              </a:rPr>
              <a:t>Celina </a:t>
            </a:r>
            <a:r>
              <a:rPr lang="en-US" sz="2400" b="1" dirty="0">
                <a:ea typeface="ＭＳ Ｐゴシック" charset="0"/>
                <a:cs typeface="ＭＳ Ｐゴシック" charset="0"/>
              </a:rPr>
              <a:t>can summarize a one minute story told to her</a:t>
            </a:r>
            <a:r>
              <a:rPr lang="en-US" sz="2400" dirty="0" smtClean="0">
                <a:solidFill>
                  <a:srgbClr val="C00000"/>
                </a:solidFill>
                <a:ea typeface="ＭＳ Ｐゴシック" charset="0"/>
                <a:cs typeface="ＭＳ Ｐゴシック" charset="0"/>
              </a:rPr>
              <a:t>.</a:t>
            </a:r>
          </a:p>
          <a:p>
            <a:pPr>
              <a:defRPr/>
            </a:pPr>
            <a:r>
              <a:rPr lang="en-US" sz="2400" b="1" dirty="0" smtClean="0">
                <a:solidFill>
                  <a:srgbClr val="FF9900"/>
                </a:solidFill>
                <a:ea typeface="ＭＳ Ｐゴシック" charset="0"/>
                <a:cs typeface="ＭＳ Ｐゴシック" charset="0"/>
              </a:rPr>
              <a:t>Speaking</a:t>
            </a:r>
            <a:r>
              <a:rPr lang="en-US" sz="2400" dirty="0" smtClean="0">
                <a:solidFill>
                  <a:srgbClr val="FF9900"/>
                </a:solidFill>
                <a:ea typeface="ＭＳ Ｐゴシック" charset="0"/>
                <a:cs typeface="ＭＳ Ｐゴシック" charset="0"/>
              </a:rPr>
              <a:t>: </a:t>
            </a:r>
            <a:r>
              <a:rPr lang="en-US" sz="2400" b="1" dirty="0" smtClean="0">
                <a:ea typeface="ＭＳ Ｐゴシック" charset="0"/>
                <a:cs typeface="ＭＳ Ｐゴシック" charset="0"/>
              </a:rPr>
              <a:t>Celina </a:t>
            </a:r>
            <a:r>
              <a:rPr lang="en-US" sz="2400" b="1" dirty="0">
                <a:ea typeface="ＭＳ Ｐゴシック" charset="0"/>
                <a:cs typeface="ＭＳ Ｐゴシック" charset="0"/>
              </a:rPr>
              <a:t>is able to express her wants and needs using phrases and simple sentences. She is able to hold a 3 minute conversation with peers and adults. </a:t>
            </a:r>
          </a:p>
          <a:p>
            <a:pPr>
              <a:defRPr/>
            </a:pPr>
            <a:r>
              <a:rPr lang="en-US" sz="2400" b="1" dirty="0" smtClean="0">
                <a:solidFill>
                  <a:schemeClr val="accent1">
                    <a:lumMod val="75000"/>
                  </a:schemeClr>
                </a:solidFill>
                <a:ea typeface="ＭＳ Ｐゴシック" charset="0"/>
                <a:cs typeface="ＭＳ Ｐゴシック" charset="0"/>
              </a:rPr>
              <a:t>Reading</a:t>
            </a:r>
            <a:r>
              <a:rPr lang="en-US" sz="2400" dirty="0" smtClean="0">
                <a:solidFill>
                  <a:schemeClr val="accent1">
                    <a:lumMod val="75000"/>
                  </a:schemeClr>
                </a:solidFill>
                <a:ea typeface="ＭＳ Ｐゴシック" charset="0"/>
                <a:cs typeface="ＭＳ Ｐゴシック" charset="0"/>
              </a:rPr>
              <a:t>: </a:t>
            </a:r>
            <a:r>
              <a:rPr lang="en-US" sz="2400" b="1" dirty="0" smtClean="0">
                <a:ea typeface="ＭＳ Ｐゴシック" charset="0"/>
                <a:cs typeface="ＭＳ Ｐゴシック" charset="0"/>
              </a:rPr>
              <a:t>Celina </a:t>
            </a:r>
            <a:r>
              <a:rPr lang="en-US" sz="2400" b="1" dirty="0">
                <a:ea typeface="ＭＳ Ｐゴシック" charset="0"/>
                <a:cs typeface="ＭＳ Ｐゴシック" charset="0"/>
              </a:rPr>
              <a:t>can read simple text with acquired </a:t>
            </a:r>
            <a:r>
              <a:rPr lang="en-US" sz="2400" b="1" dirty="0" smtClean="0">
                <a:ea typeface="ＭＳ Ｐゴシック" charset="0"/>
                <a:cs typeface="ＭＳ Ｐゴシック" charset="0"/>
              </a:rPr>
              <a:t>vocabulary. She </a:t>
            </a:r>
            <a:r>
              <a:rPr lang="en-US" sz="2400" b="1" dirty="0">
                <a:ea typeface="ＭＳ Ｐゴシック" charset="0"/>
                <a:cs typeface="ＭＳ Ｐゴシック" charset="0"/>
              </a:rPr>
              <a:t>can retell events and answer questions using simple </a:t>
            </a:r>
            <a:r>
              <a:rPr lang="en-US" sz="2400" b="1" dirty="0" smtClean="0">
                <a:ea typeface="ＭＳ Ｐゴシック" charset="0"/>
                <a:cs typeface="ＭＳ Ｐゴシック" charset="0"/>
              </a:rPr>
              <a:t>sentences.</a:t>
            </a:r>
          </a:p>
          <a:p>
            <a:pPr>
              <a:defRPr/>
            </a:pPr>
            <a:r>
              <a:rPr lang="en-US" sz="2400" b="1" dirty="0" smtClean="0">
                <a:solidFill>
                  <a:srgbClr val="008000"/>
                </a:solidFill>
                <a:ea typeface="ＭＳ Ｐゴシック" charset="0"/>
                <a:cs typeface="ＭＳ Ｐゴシック" charset="0"/>
              </a:rPr>
              <a:t>Writing: </a:t>
            </a:r>
            <a:r>
              <a:rPr lang="en-US" sz="2400" b="1" dirty="0" smtClean="0">
                <a:ea typeface="ＭＳ Ｐゴシック" charset="0"/>
                <a:cs typeface="ＭＳ Ｐゴシック" charset="0"/>
              </a:rPr>
              <a:t>Celina can complete written </a:t>
            </a:r>
            <a:r>
              <a:rPr lang="en-US" sz="2400" b="1" dirty="0">
                <a:ea typeface="ＭＳ Ｐゴシック" charset="0"/>
                <a:cs typeface="ＭＳ Ｐゴシック" charset="0"/>
              </a:rPr>
              <a:t>assignments using phonetic spelling and acquired vocabulary and language </a:t>
            </a:r>
            <a:r>
              <a:rPr lang="en-US" sz="2400" b="1" dirty="0" smtClean="0">
                <a:ea typeface="ＭＳ Ｐゴシック" charset="0"/>
                <a:cs typeface="ＭＳ Ｐゴシック" charset="0"/>
              </a:rPr>
              <a:t>structures</a:t>
            </a:r>
            <a:r>
              <a:rPr lang="en-US" sz="2000" dirty="0" smtClean="0">
                <a:solidFill>
                  <a:srgbClr val="008000"/>
                </a:solidFill>
                <a:ea typeface="ＭＳ Ｐゴシック" charset="0"/>
                <a:cs typeface="ＭＳ Ｐゴシック" charset="0"/>
              </a:rPr>
              <a:t>. </a:t>
            </a:r>
            <a:endParaRPr lang="en-US" sz="2000" dirty="0">
              <a:solidFill>
                <a:srgbClr val="008000"/>
              </a:solidFill>
              <a:ea typeface="ＭＳ Ｐゴシック" charset="0"/>
              <a:cs typeface="ＭＳ Ｐゴシック" charset="0"/>
            </a:endParaRPr>
          </a:p>
        </p:txBody>
      </p:sp>
    </p:spTree>
    <p:extLst>
      <p:ext uri="{BB962C8B-B14F-4D97-AF65-F5344CB8AC3E}">
        <p14:creationId xmlns:p14="http://schemas.microsoft.com/office/powerpoint/2010/main" val="17643959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153400" cy="1219200"/>
          </a:xfrm>
        </p:spPr>
        <p:txBody>
          <a:bodyPr/>
          <a:lstStyle/>
          <a:p>
            <a:r>
              <a:rPr lang="en-US" sz="3600" b="1" dirty="0" smtClean="0">
                <a:solidFill>
                  <a:schemeClr val="tx1">
                    <a:lumMod val="65000"/>
                    <a:lumOff val="35000"/>
                  </a:schemeClr>
                </a:solidFill>
                <a:ea typeface="MS PGothic" charset="0"/>
              </a:rPr>
              <a:t/>
            </a:r>
            <a:br>
              <a:rPr lang="en-US" sz="3600" b="1" dirty="0" smtClean="0">
                <a:solidFill>
                  <a:schemeClr val="tx1">
                    <a:lumMod val="65000"/>
                    <a:lumOff val="35000"/>
                  </a:schemeClr>
                </a:solidFill>
                <a:ea typeface="MS PGothic" charset="0"/>
              </a:rPr>
            </a:br>
            <a:r>
              <a:rPr lang="en-US" sz="3600" b="1" dirty="0" smtClean="0">
                <a:solidFill>
                  <a:schemeClr val="tx1">
                    <a:lumMod val="65000"/>
                    <a:lumOff val="35000"/>
                  </a:schemeClr>
                </a:solidFill>
                <a:ea typeface="MS PGothic" charset="0"/>
              </a:rPr>
              <a:t>Alignment of ELD Identified Needs and Goals</a:t>
            </a:r>
            <a:r>
              <a:rPr lang="en-US" dirty="0">
                <a:solidFill>
                  <a:schemeClr val="tx1">
                    <a:lumMod val="65000"/>
                    <a:lumOff val="35000"/>
                  </a:schemeClr>
                </a:solidFill>
                <a:ea typeface="MS PGothic" charset="0"/>
              </a:rPr>
              <a:t/>
            </a:r>
            <a:br>
              <a:rPr lang="en-US" dirty="0">
                <a:solidFill>
                  <a:schemeClr val="tx1">
                    <a:lumMod val="65000"/>
                    <a:lumOff val="35000"/>
                  </a:schemeClr>
                </a:solidFill>
                <a:ea typeface="MS PGothic" charset="0"/>
              </a:rPr>
            </a:br>
            <a:endParaRPr lang="en-US" dirty="0"/>
          </a:p>
        </p:txBody>
      </p:sp>
      <p:sp>
        <p:nvSpPr>
          <p:cNvPr id="3" name="Content Placeholder 2"/>
          <p:cNvSpPr>
            <a:spLocks noGrp="1"/>
          </p:cNvSpPr>
          <p:nvPr>
            <p:ph idx="1"/>
          </p:nvPr>
        </p:nvSpPr>
        <p:spPr>
          <a:xfrm>
            <a:off x="457200" y="1905000"/>
            <a:ext cx="8305800" cy="4648200"/>
          </a:xfrm>
        </p:spPr>
        <p:txBody>
          <a:bodyPr/>
          <a:lstStyle/>
          <a:p>
            <a:pPr>
              <a:defRPr/>
            </a:pPr>
            <a:r>
              <a:rPr lang="en-US" b="1" dirty="0" smtClean="0">
                <a:solidFill>
                  <a:srgbClr val="C00000"/>
                </a:solidFill>
                <a:ea typeface="ＭＳ Ｐゴシック" charset="0"/>
                <a:cs typeface="ＭＳ Ｐゴシック" charset="0"/>
              </a:rPr>
              <a:t>State </a:t>
            </a:r>
            <a:r>
              <a:rPr lang="en-US" b="1" dirty="0">
                <a:solidFill>
                  <a:srgbClr val="C00000"/>
                </a:solidFill>
                <a:ea typeface="ＭＳ Ｐゴシック" charset="0"/>
                <a:cs typeface="ＭＳ Ｐゴシック" charset="0"/>
              </a:rPr>
              <a:t>what student can do in objective </a:t>
            </a:r>
            <a:r>
              <a:rPr lang="en-US" b="1" dirty="0" smtClean="0">
                <a:solidFill>
                  <a:srgbClr val="C00000"/>
                </a:solidFill>
                <a:ea typeface="ＭＳ Ｐゴシック" charset="0"/>
                <a:cs typeface="ＭＳ Ｐゴシック" charset="0"/>
              </a:rPr>
              <a:t>terms</a:t>
            </a:r>
          </a:p>
          <a:p>
            <a:pPr>
              <a:defRPr/>
            </a:pPr>
            <a:r>
              <a:rPr lang="en-US" dirty="0" smtClean="0">
                <a:solidFill>
                  <a:schemeClr val="tx1">
                    <a:lumMod val="85000"/>
                    <a:lumOff val="15000"/>
                  </a:schemeClr>
                </a:solidFill>
                <a:ea typeface="ＭＳ Ｐゴシック" charset="0"/>
                <a:cs typeface="ＭＳ Ｐゴシック" charset="0"/>
              </a:rPr>
              <a:t>Determine which language domain requires a goal based on assessment data</a:t>
            </a:r>
          </a:p>
          <a:p>
            <a:pPr>
              <a:defRPr/>
            </a:pPr>
            <a:r>
              <a:rPr lang="en-US" b="1" dirty="0" smtClean="0">
                <a:solidFill>
                  <a:srgbClr val="C00000"/>
                </a:solidFill>
                <a:ea typeface="ＭＳ Ｐゴシック" charset="0"/>
                <a:cs typeface="ＭＳ Ｐゴシック" charset="0"/>
              </a:rPr>
              <a:t>More than one goal can be established based on student’s unique needs. </a:t>
            </a:r>
          </a:p>
          <a:p>
            <a:pPr>
              <a:defRPr/>
            </a:pPr>
            <a:r>
              <a:rPr lang="en-US" dirty="0" smtClean="0">
                <a:solidFill>
                  <a:schemeClr val="tx1">
                    <a:lumMod val="85000"/>
                    <a:lumOff val="15000"/>
                  </a:schemeClr>
                </a:solidFill>
                <a:ea typeface="ＭＳ Ｐゴシック" charset="0"/>
                <a:cs typeface="ＭＳ Ｐゴシック" charset="0"/>
              </a:rPr>
              <a:t>Document </a:t>
            </a:r>
            <a:r>
              <a:rPr lang="en-US" dirty="0">
                <a:solidFill>
                  <a:schemeClr val="tx1">
                    <a:lumMod val="85000"/>
                    <a:lumOff val="15000"/>
                  </a:schemeClr>
                </a:solidFill>
                <a:ea typeface="ＭＳ Ｐゴシック" charset="0"/>
                <a:cs typeface="ＭＳ Ｐゴシック" charset="0"/>
              </a:rPr>
              <a:t>how student </a:t>
            </a:r>
            <a:r>
              <a:rPr lang="en-US" dirty="0" smtClean="0">
                <a:solidFill>
                  <a:schemeClr val="tx1">
                    <a:lumMod val="85000"/>
                    <a:lumOff val="15000"/>
                  </a:schemeClr>
                </a:solidFill>
                <a:ea typeface="ＭＳ Ｐゴシック" charset="0"/>
                <a:cs typeface="ＭＳ Ｐゴシック" charset="0"/>
              </a:rPr>
              <a:t>EL proficiency performance </a:t>
            </a:r>
            <a:r>
              <a:rPr lang="en-US" dirty="0">
                <a:solidFill>
                  <a:schemeClr val="tx1">
                    <a:lumMod val="85000"/>
                    <a:lumOff val="15000"/>
                  </a:schemeClr>
                </a:solidFill>
                <a:ea typeface="ＭＳ Ｐゴシック" charset="0"/>
                <a:cs typeface="ＭＳ Ｐゴシック" charset="0"/>
              </a:rPr>
              <a:t>impacts </a:t>
            </a:r>
            <a:r>
              <a:rPr lang="en-US" dirty="0" smtClean="0">
                <a:solidFill>
                  <a:schemeClr val="tx1">
                    <a:lumMod val="85000"/>
                    <a:lumOff val="15000"/>
                  </a:schemeClr>
                </a:solidFill>
                <a:ea typeface="ＭＳ Ｐゴシック" charset="0"/>
                <a:cs typeface="ＭＳ Ｐゴシック" charset="0"/>
              </a:rPr>
              <a:t>student’s </a:t>
            </a:r>
            <a:r>
              <a:rPr lang="en-US" dirty="0">
                <a:solidFill>
                  <a:schemeClr val="tx1">
                    <a:lumMod val="85000"/>
                    <a:lumOff val="15000"/>
                  </a:schemeClr>
                </a:solidFill>
                <a:ea typeface="ＭＳ Ｐゴシック" charset="0"/>
                <a:cs typeface="ＭＳ Ｐゴシック" charset="0"/>
              </a:rPr>
              <a:t>progress toward </a:t>
            </a:r>
            <a:r>
              <a:rPr lang="en-US" dirty="0" smtClean="0">
                <a:solidFill>
                  <a:schemeClr val="tx1">
                    <a:lumMod val="85000"/>
                    <a:lumOff val="15000"/>
                  </a:schemeClr>
                </a:solidFill>
                <a:ea typeface="ＭＳ Ｐゴシック" charset="0"/>
                <a:cs typeface="ＭＳ Ｐゴシック" charset="0"/>
              </a:rPr>
              <a:t>reclassification</a:t>
            </a:r>
          </a:p>
          <a:p>
            <a:endParaRPr lang="en-US" dirty="0"/>
          </a:p>
        </p:txBody>
      </p:sp>
    </p:spTree>
    <p:extLst>
      <p:ext uri="{BB962C8B-B14F-4D97-AF65-F5344CB8AC3E}">
        <p14:creationId xmlns:p14="http://schemas.microsoft.com/office/powerpoint/2010/main" val="8506037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B57C9-8EA0-4DC0-84E4-C9BB112D3014}"/>
              </a:ext>
            </a:extLst>
          </p:cNvPr>
          <p:cNvSpPr>
            <a:spLocks noGrp="1"/>
          </p:cNvSpPr>
          <p:nvPr>
            <p:ph type="title"/>
          </p:nvPr>
        </p:nvSpPr>
        <p:spPr>
          <a:xfrm>
            <a:off x="457200" y="609599"/>
            <a:ext cx="8229600" cy="914401"/>
          </a:xfrm>
        </p:spPr>
        <p:txBody>
          <a:bodyPr/>
          <a:lstStyle/>
          <a:p>
            <a:pPr>
              <a:defRPr/>
            </a:pPr>
            <a:r>
              <a:rPr lang="en-US" sz="3600" b="1" dirty="0"/>
              <a:t>Documenting Behavioral Needs of Students with Disabilities</a:t>
            </a:r>
          </a:p>
        </p:txBody>
      </p:sp>
      <p:sp>
        <p:nvSpPr>
          <p:cNvPr id="154627" name="Content Placeholder 2">
            <a:extLst>
              <a:ext uri="{FF2B5EF4-FFF2-40B4-BE49-F238E27FC236}">
                <a16:creationId xmlns:a16="http://schemas.microsoft.com/office/drawing/2014/main" id="{34D74684-9336-44E6-B2E0-1E2BA3CC3C67}"/>
              </a:ext>
            </a:extLst>
          </p:cNvPr>
          <p:cNvSpPr>
            <a:spLocks noGrp="1"/>
          </p:cNvSpPr>
          <p:nvPr>
            <p:ph idx="1"/>
          </p:nvPr>
        </p:nvSpPr>
        <p:spPr>
          <a:xfrm>
            <a:off x="76200" y="1719262"/>
            <a:ext cx="8915400" cy="4833937"/>
          </a:xfrm>
        </p:spPr>
        <p:txBody>
          <a:bodyPr/>
          <a:lstStyle/>
          <a:p>
            <a:r>
              <a:rPr lang="en-US" altLang="en-US" sz="2800" b="1" dirty="0">
                <a:solidFill>
                  <a:srgbClr val="C00000"/>
                </a:solidFill>
              </a:rPr>
              <a:t>Every IEP that contains a behavior </a:t>
            </a:r>
            <a:r>
              <a:rPr lang="en-US" altLang="en-US" sz="2800" b="1" dirty="0" smtClean="0">
                <a:solidFill>
                  <a:srgbClr val="C00000"/>
                </a:solidFill>
              </a:rPr>
              <a:t>intervention plan </a:t>
            </a:r>
            <a:r>
              <a:rPr lang="en-US" altLang="en-US" sz="2800" b="1" dirty="0">
                <a:solidFill>
                  <a:srgbClr val="C00000"/>
                </a:solidFill>
              </a:rPr>
              <a:t>(</a:t>
            </a:r>
            <a:r>
              <a:rPr lang="en-US" altLang="en-US" sz="2800" b="1" dirty="0" smtClean="0">
                <a:solidFill>
                  <a:srgbClr val="C00000"/>
                </a:solidFill>
              </a:rPr>
              <a:t>BIP</a:t>
            </a:r>
            <a:r>
              <a:rPr lang="en-US" altLang="en-US" sz="2800" b="1" dirty="0">
                <a:solidFill>
                  <a:srgbClr val="C00000"/>
                </a:solidFill>
              </a:rPr>
              <a:t>) must have a corresponding Behavior </a:t>
            </a:r>
            <a:r>
              <a:rPr lang="en-US" altLang="en-US" sz="2800" b="1" dirty="0" smtClean="0">
                <a:solidFill>
                  <a:srgbClr val="C00000"/>
                </a:solidFill>
              </a:rPr>
              <a:t>PLP.</a:t>
            </a:r>
          </a:p>
          <a:p>
            <a:r>
              <a:rPr lang="en-US" altLang="en-US" sz="2800" dirty="0" smtClean="0">
                <a:solidFill>
                  <a:srgbClr val="000204"/>
                </a:solidFill>
              </a:rPr>
              <a:t>Do </a:t>
            </a:r>
            <a:r>
              <a:rPr lang="en-US" altLang="en-US" sz="2800" dirty="0">
                <a:solidFill>
                  <a:srgbClr val="000204"/>
                </a:solidFill>
              </a:rPr>
              <a:t>not use scores, jargon or acronyms, unless you elaborate/explain each </a:t>
            </a:r>
            <a:r>
              <a:rPr lang="en-US" altLang="en-US" sz="2800" dirty="0" smtClean="0">
                <a:solidFill>
                  <a:srgbClr val="000204"/>
                </a:solidFill>
              </a:rPr>
              <a:t>comment.</a:t>
            </a:r>
          </a:p>
          <a:p>
            <a:r>
              <a:rPr lang="en-US" altLang="en-US" sz="2800" b="1" dirty="0" smtClean="0">
                <a:solidFill>
                  <a:srgbClr val="C00000"/>
                </a:solidFill>
              </a:rPr>
              <a:t>Detailed </a:t>
            </a:r>
            <a:r>
              <a:rPr lang="en-US" altLang="en-US" sz="2800" b="1" dirty="0">
                <a:solidFill>
                  <a:srgbClr val="C00000"/>
                </a:solidFill>
              </a:rPr>
              <a:t>description of target behavior(s), including the antecedent and </a:t>
            </a:r>
            <a:r>
              <a:rPr lang="en-US" altLang="en-US" sz="2800" b="1" dirty="0" smtClean="0">
                <a:solidFill>
                  <a:srgbClr val="C00000"/>
                </a:solidFill>
              </a:rPr>
              <a:t>consequence(also </a:t>
            </a:r>
            <a:r>
              <a:rPr lang="en-US" altLang="en-US" sz="2800" b="1" dirty="0">
                <a:solidFill>
                  <a:srgbClr val="C00000"/>
                </a:solidFill>
              </a:rPr>
              <a:t>include frequency, duration, &amp; intensity</a:t>
            </a:r>
            <a:r>
              <a:rPr lang="en-US" altLang="en-US" sz="2800" b="1" dirty="0" smtClean="0">
                <a:solidFill>
                  <a:srgbClr val="C00000"/>
                </a:solidFill>
              </a:rPr>
              <a:t>). </a:t>
            </a:r>
            <a:endParaRPr lang="en-US" altLang="en-US" sz="2800" b="1" dirty="0">
              <a:solidFill>
                <a:srgbClr val="C00000"/>
              </a:solidFill>
            </a:endParaRPr>
          </a:p>
          <a:p>
            <a:r>
              <a:rPr lang="en-US" altLang="en-US" sz="2800" dirty="0" smtClean="0">
                <a:solidFill>
                  <a:srgbClr val="000204"/>
                </a:solidFill>
              </a:rPr>
              <a:t>Consider </a:t>
            </a:r>
            <a:r>
              <a:rPr lang="en-US" altLang="en-US" sz="2800" dirty="0">
                <a:solidFill>
                  <a:srgbClr val="000204"/>
                </a:solidFill>
              </a:rPr>
              <a:t>all classes, settings, times of day and people (e.g., peers, staff, admin., service providers).</a:t>
            </a:r>
          </a:p>
          <a:p>
            <a:pPr marL="342900" lvl="1" indent="-342900">
              <a:buFont typeface="Arial" panose="020B0604020202020204" pitchFamily="34" charset="0"/>
              <a:buChar char="•"/>
            </a:pPr>
            <a:endParaRPr lang="en-US" altLang="en-US" sz="2400" dirty="0">
              <a:solidFill>
                <a:srgbClr val="000204"/>
              </a:solidFill>
            </a:endParaRPr>
          </a:p>
          <a:p>
            <a:pPr marL="342900" lvl="1" indent="-342900">
              <a:buFont typeface="Arial" panose="020B0604020202020204" pitchFamily="34" charset="0"/>
              <a:buChar char="•"/>
            </a:pPr>
            <a:endParaRPr lang="en-US" altLang="en-US" sz="2400" dirty="0">
              <a:solidFill>
                <a:srgbClr val="000204"/>
              </a:solidFill>
            </a:endParaRPr>
          </a:p>
          <a:p>
            <a:endParaRPr lang="en-US" altLang="en-US" sz="3600" dirty="0"/>
          </a:p>
        </p:txBody>
      </p:sp>
    </p:spTree>
    <p:extLst>
      <p:ext uri="{BB962C8B-B14F-4D97-AF65-F5344CB8AC3E}">
        <p14:creationId xmlns:p14="http://schemas.microsoft.com/office/powerpoint/2010/main" val="227335100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a:extLst>
              <a:ext uri="{FF2B5EF4-FFF2-40B4-BE49-F238E27FC236}">
                <a16:creationId xmlns:a16="http://schemas.microsoft.com/office/drawing/2014/main" id="{E381DDC7-757B-4513-9D6E-F416E178F98E}"/>
              </a:ext>
            </a:extLst>
          </p:cNvPr>
          <p:cNvSpPr>
            <a:spLocks noGrp="1" noChangeArrowheads="1"/>
          </p:cNvSpPr>
          <p:nvPr>
            <p:ph type="ctrTitle"/>
          </p:nvPr>
        </p:nvSpPr>
        <p:spPr/>
        <p:txBody>
          <a:bodyPr/>
          <a:lstStyle/>
          <a:p>
            <a:pPr algn="r" eaLnBrk="1" hangingPunct="1"/>
            <a:r>
              <a:rPr lang="en-US" altLang="en-US" sz="4800" b="1" dirty="0"/>
              <a:t>Eligibility</a:t>
            </a:r>
            <a:endParaRPr lang="en-US" altLang="en-US" sz="3200"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65127"/>
            <a:ext cx="8134350" cy="854074"/>
          </a:xfrm>
        </p:spPr>
        <p:txBody>
          <a:bodyPr>
            <a:normAutofit fontScale="90000"/>
          </a:bodyPr>
          <a:lstStyle/>
          <a:p>
            <a:r>
              <a:rPr lang="en-US" sz="4000" b="1" dirty="0" err="1">
                <a:latin typeface="Arial" panose="020B0604020202020204" pitchFamily="34" charset="0"/>
                <a:cs typeface="Arial" panose="020B0604020202020204" pitchFamily="34" charset="0"/>
              </a:rPr>
              <a:t>MyLAUSD</a:t>
            </a:r>
            <a:r>
              <a:rPr lang="en-US" sz="3600" b="1" dirty="0"/>
              <a:t/>
            </a:r>
            <a:br>
              <a:rPr lang="en-US" sz="3600" b="1" dirty="0"/>
            </a:br>
            <a:endParaRPr lang="en-US" dirty="0"/>
          </a:p>
        </p:txBody>
      </p:sp>
      <p:sp>
        <p:nvSpPr>
          <p:cNvPr id="3" name="Subtitle 2"/>
          <p:cNvSpPr>
            <a:spLocks noGrp="1"/>
          </p:cNvSpPr>
          <p:nvPr>
            <p:ph idx="1"/>
          </p:nvPr>
        </p:nvSpPr>
        <p:spPr>
          <a:xfrm>
            <a:off x="628650" y="2285999"/>
            <a:ext cx="7296150" cy="3890963"/>
          </a:xfrm>
        </p:spPr>
        <p:txBody>
          <a:bodyPr/>
          <a:lstStyle/>
          <a:p>
            <a:endParaRPr lang="en-US" dirty="0">
              <a:solidFill>
                <a:schemeClr val="tx1"/>
              </a:solidFill>
            </a:endParaRPr>
          </a:p>
          <a:p>
            <a:endParaRPr lang="en-US" dirty="0">
              <a:solidFill>
                <a:schemeClr val="tx1"/>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600200"/>
            <a:ext cx="8585824"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4856210"/>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a:extLst>
              <a:ext uri="{FF2B5EF4-FFF2-40B4-BE49-F238E27FC236}">
                <a16:creationId xmlns:a16="http://schemas.microsoft.com/office/drawing/2014/main" id="{C6408B95-66DB-48DF-9EFE-6408987E5B60}"/>
              </a:ext>
            </a:extLst>
          </p:cNvPr>
          <p:cNvSpPr>
            <a:spLocks noGrp="1" noChangeArrowheads="1"/>
          </p:cNvSpPr>
          <p:nvPr>
            <p:ph type="title"/>
          </p:nvPr>
        </p:nvSpPr>
        <p:spPr>
          <a:xfrm>
            <a:off x="457200" y="457200"/>
            <a:ext cx="8229600" cy="838200"/>
          </a:xfrm>
        </p:spPr>
        <p:txBody>
          <a:bodyPr/>
          <a:lstStyle/>
          <a:p>
            <a:pPr eaLnBrk="1" hangingPunct="1"/>
            <a:r>
              <a:rPr lang="en-US" altLang="en-US" b="1" dirty="0"/>
              <a:t>Section F: Eligibility</a:t>
            </a:r>
          </a:p>
        </p:txBody>
      </p:sp>
      <p:sp>
        <p:nvSpPr>
          <p:cNvPr id="166915" name="Rectangle 3">
            <a:extLst>
              <a:ext uri="{FF2B5EF4-FFF2-40B4-BE49-F238E27FC236}">
                <a16:creationId xmlns:a16="http://schemas.microsoft.com/office/drawing/2014/main" id="{B9481298-0EFD-4F71-8785-E47202EF284A}"/>
              </a:ext>
            </a:extLst>
          </p:cNvPr>
          <p:cNvSpPr>
            <a:spLocks noGrp="1" noChangeArrowheads="1"/>
          </p:cNvSpPr>
          <p:nvPr>
            <p:ph type="body" idx="1"/>
          </p:nvPr>
        </p:nvSpPr>
        <p:spPr>
          <a:xfrm>
            <a:off x="457200" y="1524000"/>
            <a:ext cx="7620000" cy="3810000"/>
          </a:xfrm>
        </p:spPr>
        <p:txBody>
          <a:bodyPr/>
          <a:lstStyle/>
          <a:p>
            <a:pPr eaLnBrk="1" hangingPunct="1">
              <a:lnSpc>
                <a:spcPct val="80000"/>
              </a:lnSpc>
            </a:pPr>
            <a:r>
              <a:rPr lang="en-US" altLang="en-US" sz="2800" dirty="0"/>
              <a:t>Document Initial, New, and Ongoing Eligibilities</a:t>
            </a:r>
          </a:p>
          <a:p>
            <a:pPr eaLnBrk="1" hangingPunct="1">
              <a:lnSpc>
                <a:spcPct val="80000"/>
              </a:lnSpc>
            </a:pPr>
            <a:endParaRPr lang="en-US" altLang="en-US" sz="2800" dirty="0"/>
          </a:p>
          <a:p>
            <a:pPr eaLnBrk="1" hangingPunct="1">
              <a:lnSpc>
                <a:spcPct val="80000"/>
              </a:lnSpc>
            </a:pPr>
            <a:r>
              <a:rPr lang="en-US" altLang="en-US" sz="2800" dirty="0"/>
              <a:t>Document Non-Eligibilities</a:t>
            </a:r>
          </a:p>
          <a:p>
            <a:pPr eaLnBrk="1" hangingPunct="1">
              <a:lnSpc>
                <a:spcPct val="80000"/>
              </a:lnSpc>
            </a:pPr>
            <a:endParaRPr lang="en-US" altLang="en-US" sz="2800" dirty="0"/>
          </a:p>
          <a:p>
            <a:pPr eaLnBrk="1" hangingPunct="1">
              <a:lnSpc>
                <a:spcPct val="80000"/>
              </a:lnSpc>
            </a:pPr>
            <a:r>
              <a:rPr lang="en-US" altLang="en-US" sz="2800" dirty="0"/>
              <a:t>Considerations to Prevent Inappropriate Identification</a:t>
            </a:r>
          </a:p>
          <a:p>
            <a:pPr lvl="1" eaLnBrk="1" hangingPunct="1">
              <a:lnSpc>
                <a:spcPct val="80000"/>
              </a:lnSpc>
            </a:pPr>
            <a:r>
              <a:rPr lang="en-US" altLang="en-US" dirty="0"/>
              <a:t>Six exclusionary factors</a:t>
            </a:r>
          </a:p>
          <a:p>
            <a:pPr eaLnBrk="1" hangingPunct="1">
              <a:lnSpc>
                <a:spcPct val="80000"/>
              </a:lnSpc>
            </a:pPr>
            <a:endParaRPr lang="en-US" altLang="en-US" sz="2800" dirty="0"/>
          </a:p>
        </p:txBody>
      </p:sp>
      <p:pic>
        <p:nvPicPr>
          <p:cNvPr id="166916" name="Picture 5">
            <a:extLst>
              <a:ext uri="{FF2B5EF4-FFF2-40B4-BE49-F238E27FC236}">
                <a16:creationId xmlns:a16="http://schemas.microsoft.com/office/drawing/2014/main" id="{B2A9FBE6-89AF-4245-ACC4-08F4B12A0E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876800"/>
            <a:ext cx="8382000" cy="1447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Title 1">
            <a:extLst>
              <a:ext uri="{FF2B5EF4-FFF2-40B4-BE49-F238E27FC236}">
                <a16:creationId xmlns:a16="http://schemas.microsoft.com/office/drawing/2014/main" id="{80271E71-4589-4B86-B4AE-E5B868BA5C77}"/>
              </a:ext>
            </a:extLst>
          </p:cNvPr>
          <p:cNvSpPr>
            <a:spLocks noGrp="1"/>
          </p:cNvSpPr>
          <p:nvPr>
            <p:ph type="title"/>
          </p:nvPr>
        </p:nvSpPr>
        <p:spPr>
          <a:xfrm>
            <a:off x="457200" y="457200"/>
            <a:ext cx="8229600" cy="762000"/>
          </a:xfrm>
        </p:spPr>
        <p:txBody>
          <a:bodyPr/>
          <a:lstStyle/>
          <a:p>
            <a:r>
              <a:rPr lang="en-US" altLang="en-US" sz="3600" b="1" dirty="0"/>
              <a:t>A Note About Eligibility….</a:t>
            </a:r>
          </a:p>
        </p:txBody>
      </p:sp>
      <p:sp>
        <p:nvSpPr>
          <p:cNvPr id="3" name="Text Placeholder 2">
            <a:extLst>
              <a:ext uri="{FF2B5EF4-FFF2-40B4-BE49-F238E27FC236}">
                <a16:creationId xmlns:a16="http://schemas.microsoft.com/office/drawing/2014/main" id="{395772FC-859E-4870-95C5-A31113D5FFC5}"/>
              </a:ext>
            </a:extLst>
          </p:cNvPr>
          <p:cNvSpPr>
            <a:spLocks noGrp="1"/>
          </p:cNvSpPr>
          <p:nvPr>
            <p:ph type="body" idx="1"/>
          </p:nvPr>
        </p:nvSpPr>
        <p:spPr/>
        <p:txBody>
          <a:bodyPr/>
          <a:lstStyle/>
          <a:p>
            <a:pPr>
              <a:defRPr/>
            </a:pPr>
            <a:r>
              <a:rPr lang="en-US" b="1" dirty="0"/>
              <a:t>Eligibility is an IEP team </a:t>
            </a:r>
            <a:r>
              <a:rPr lang="en-US" b="1" dirty="0" smtClean="0"/>
              <a:t>decision.</a:t>
            </a:r>
            <a:endParaRPr lang="en-US" b="1" dirty="0"/>
          </a:p>
          <a:p>
            <a:pPr marL="203200" indent="0">
              <a:buFont typeface="Wingdings" panose="05000000000000000000" pitchFamily="2" charset="2"/>
              <a:buNone/>
              <a:defRPr/>
            </a:pPr>
            <a:endParaRPr lang="en-US" b="1" dirty="0"/>
          </a:p>
          <a:p>
            <a:pPr>
              <a:defRPr/>
            </a:pPr>
            <a:r>
              <a:rPr lang="en-US" b="1" dirty="0"/>
              <a:t>One person </a:t>
            </a:r>
            <a:r>
              <a:rPr lang="en-US" b="1" dirty="0" smtClean="0"/>
              <a:t>alone does </a:t>
            </a:r>
            <a:r>
              <a:rPr lang="en-US" b="1" dirty="0"/>
              <a:t>not determine if a student is or is not eligible for special education services, or what their eligibility may </a:t>
            </a:r>
            <a:r>
              <a:rPr lang="en-US" b="1" dirty="0" smtClean="0"/>
              <a:t>be.</a:t>
            </a:r>
            <a:endParaRPr lang="en-US" b="1" dirty="0"/>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a:extLst>
              <a:ext uri="{FF2B5EF4-FFF2-40B4-BE49-F238E27FC236}">
                <a16:creationId xmlns:a16="http://schemas.microsoft.com/office/drawing/2014/main" id="{A666D43A-3C3C-461D-AA0A-57B83FB0C05D}"/>
              </a:ext>
            </a:extLst>
          </p:cNvPr>
          <p:cNvSpPr>
            <a:spLocks noGrp="1" noChangeArrowheads="1"/>
          </p:cNvSpPr>
          <p:nvPr>
            <p:ph type="title" idx="4294967295"/>
          </p:nvPr>
        </p:nvSpPr>
        <p:spPr>
          <a:xfrm>
            <a:off x="457200" y="304801"/>
            <a:ext cx="8229600" cy="838200"/>
          </a:xfrm>
        </p:spPr>
        <p:txBody>
          <a:bodyPr lIns="0" rIns="0" bIns="0" anchor="b"/>
          <a:lstStyle/>
          <a:p>
            <a:pPr eaLnBrk="1" hangingPunct="1"/>
            <a:r>
              <a:rPr lang="en-US" altLang="en-US" sz="4000" b="1" dirty="0" smtClean="0"/>
              <a:t>Disabilities/IEP Eligibilities </a:t>
            </a:r>
            <a:endParaRPr lang="en-US" altLang="en-US" sz="4000" b="1" dirty="0"/>
          </a:p>
        </p:txBody>
      </p:sp>
      <p:sp>
        <p:nvSpPr>
          <p:cNvPr id="123907" name="Rectangle 3">
            <a:extLst>
              <a:ext uri="{FF2B5EF4-FFF2-40B4-BE49-F238E27FC236}">
                <a16:creationId xmlns:a16="http://schemas.microsoft.com/office/drawing/2014/main" id="{B53BA350-3363-41FC-946E-5E2F8DC107E1}"/>
              </a:ext>
            </a:extLst>
          </p:cNvPr>
          <p:cNvSpPr>
            <a:spLocks noGrp="1" noChangeArrowheads="1"/>
          </p:cNvSpPr>
          <p:nvPr>
            <p:ph idx="4294967295"/>
          </p:nvPr>
        </p:nvSpPr>
        <p:spPr>
          <a:xfrm>
            <a:off x="533400" y="1219200"/>
            <a:ext cx="7924800" cy="4683125"/>
          </a:xfrm>
        </p:spPr>
        <p:txBody>
          <a:bodyPr/>
          <a:lstStyle/>
          <a:p>
            <a:pPr marL="1462088" lvl="4" indent="-209550" eaLnBrk="1" hangingPunct="1">
              <a:buFontTx/>
              <a:buNone/>
            </a:pPr>
            <a:endParaRPr lang="en-US" altLang="en-US" sz="2800" dirty="0"/>
          </a:p>
          <a:p>
            <a:pPr marL="273050" indent="-273050" eaLnBrk="1" hangingPunct="1">
              <a:buSzPct val="100000"/>
            </a:pPr>
            <a:r>
              <a:rPr lang="en-US" altLang="en-US" dirty="0"/>
              <a:t>Autism (AUT)</a:t>
            </a:r>
          </a:p>
          <a:p>
            <a:pPr marL="273050" indent="-273050" eaLnBrk="1" hangingPunct="1">
              <a:buSzPct val="100000"/>
            </a:pPr>
            <a:r>
              <a:rPr lang="en-US" altLang="en-US" dirty="0"/>
              <a:t>Deaf (DEA)</a:t>
            </a:r>
          </a:p>
          <a:p>
            <a:pPr marL="273050" indent="-273050" eaLnBrk="1" hangingPunct="1">
              <a:buSzPct val="100000"/>
            </a:pPr>
            <a:r>
              <a:rPr lang="en-US" altLang="en-US" dirty="0"/>
              <a:t>Deaf-Blindness (DBL)</a:t>
            </a:r>
          </a:p>
          <a:p>
            <a:pPr marL="273050" indent="-273050" eaLnBrk="1" hangingPunct="1">
              <a:buSzPct val="100000"/>
            </a:pPr>
            <a:r>
              <a:rPr lang="en-US" altLang="en-US" dirty="0"/>
              <a:t>Emotional Disturbance (ED)</a:t>
            </a:r>
          </a:p>
          <a:p>
            <a:pPr marL="273050" indent="-273050" eaLnBrk="1" hangingPunct="1">
              <a:buSzPct val="100000"/>
            </a:pPr>
            <a:r>
              <a:rPr lang="en-US" altLang="en-US" dirty="0"/>
              <a:t>Established Medical Disability (EMD)</a:t>
            </a:r>
          </a:p>
          <a:p>
            <a:pPr marL="273050" indent="-273050" eaLnBrk="1" hangingPunct="1">
              <a:buSzPct val="100000"/>
            </a:pPr>
            <a:r>
              <a:rPr lang="en-US" altLang="en-US" dirty="0"/>
              <a:t>Hard of Hearing (HOH)</a:t>
            </a:r>
          </a:p>
          <a:p>
            <a:pPr marL="273050" indent="-273050" eaLnBrk="1" hangingPunct="1">
              <a:buSzPct val="100000"/>
            </a:pPr>
            <a:r>
              <a:rPr lang="en-US" altLang="en-US" dirty="0"/>
              <a:t>Intellectual Disability (ID)</a:t>
            </a:r>
          </a:p>
          <a:p>
            <a:pPr lvl="1" eaLnBrk="1" hangingPunct="1">
              <a:buSzPct val="100000"/>
            </a:pPr>
            <a:r>
              <a:rPr lang="en-US" altLang="en-US" sz="2000" dirty="0"/>
              <a:t>Formerly “Mental Retardation”</a:t>
            </a:r>
          </a:p>
          <a:p>
            <a:pPr marL="273050" indent="-273050" eaLnBrk="1" hangingPunct="1">
              <a:buFont typeface="Wingdings" panose="05000000000000000000" pitchFamily="2" charset="2"/>
              <a:buNone/>
            </a:pPr>
            <a:endParaRPr lang="en-US" altLang="en-US" sz="2400" dirty="0"/>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a:extLst>
              <a:ext uri="{FF2B5EF4-FFF2-40B4-BE49-F238E27FC236}">
                <a16:creationId xmlns:a16="http://schemas.microsoft.com/office/drawing/2014/main" id="{F38C4798-B2D7-45EB-AAC4-FB8F008A41E4}"/>
              </a:ext>
            </a:extLst>
          </p:cNvPr>
          <p:cNvSpPr>
            <a:spLocks noGrp="1" noChangeArrowheads="1"/>
          </p:cNvSpPr>
          <p:nvPr>
            <p:ph type="title" idx="4294967295"/>
          </p:nvPr>
        </p:nvSpPr>
        <p:spPr>
          <a:xfrm>
            <a:off x="685800" y="457201"/>
            <a:ext cx="7477125" cy="761999"/>
          </a:xfrm>
        </p:spPr>
        <p:txBody>
          <a:bodyPr lIns="0" rIns="0" bIns="0" anchor="b"/>
          <a:lstStyle/>
          <a:p>
            <a:pPr eaLnBrk="1" hangingPunct="1"/>
            <a:r>
              <a:rPr lang="en-US" altLang="en-US" sz="4000" b="1" dirty="0"/>
              <a:t>Disabilities </a:t>
            </a:r>
            <a:r>
              <a:rPr lang="en-US" altLang="en-US" sz="4000" b="1" dirty="0" smtClean="0"/>
              <a:t>(Continued)</a:t>
            </a:r>
            <a:endParaRPr lang="en-US" altLang="en-US" sz="4000" b="1" dirty="0"/>
          </a:p>
        </p:txBody>
      </p:sp>
      <p:sp>
        <p:nvSpPr>
          <p:cNvPr id="125955" name="Rectangle 3">
            <a:extLst>
              <a:ext uri="{FF2B5EF4-FFF2-40B4-BE49-F238E27FC236}">
                <a16:creationId xmlns:a16="http://schemas.microsoft.com/office/drawing/2014/main" id="{0136A36C-994E-48C3-AFE1-A91DD85BB0AA}"/>
              </a:ext>
            </a:extLst>
          </p:cNvPr>
          <p:cNvSpPr>
            <a:spLocks noGrp="1" noChangeArrowheads="1"/>
          </p:cNvSpPr>
          <p:nvPr>
            <p:ph idx="4294967295"/>
          </p:nvPr>
        </p:nvSpPr>
        <p:spPr>
          <a:xfrm>
            <a:off x="609600" y="1828800"/>
            <a:ext cx="7924800" cy="4648200"/>
          </a:xfrm>
        </p:spPr>
        <p:txBody>
          <a:bodyPr/>
          <a:lstStyle/>
          <a:p>
            <a:pPr marL="273050" indent="-273050" eaLnBrk="1" hangingPunct="1">
              <a:buSzPct val="100000"/>
            </a:pPr>
            <a:r>
              <a:rPr lang="en-US" altLang="en-US" dirty="0"/>
              <a:t>Multiple Disabilities (MDH, MDO, MDV)</a:t>
            </a:r>
          </a:p>
          <a:p>
            <a:pPr marL="273050" indent="-273050" eaLnBrk="1" hangingPunct="1">
              <a:buSzPct val="100000"/>
            </a:pPr>
            <a:r>
              <a:rPr lang="en-US" altLang="en-US" dirty="0"/>
              <a:t>Orthopedic Impairment (OI)</a:t>
            </a:r>
          </a:p>
          <a:p>
            <a:pPr marL="273050" indent="-273050" eaLnBrk="1" hangingPunct="1">
              <a:buSzPct val="100000"/>
            </a:pPr>
            <a:r>
              <a:rPr lang="en-US" altLang="en-US" dirty="0"/>
              <a:t>Other Health Impairment (OHI)</a:t>
            </a:r>
          </a:p>
          <a:p>
            <a:pPr marL="273050" indent="-273050" eaLnBrk="1" hangingPunct="1">
              <a:buSzPct val="100000"/>
            </a:pPr>
            <a:r>
              <a:rPr lang="en-US" altLang="en-US" dirty="0"/>
              <a:t>Specific Learning Disability (SLD)</a:t>
            </a:r>
          </a:p>
          <a:p>
            <a:pPr marL="273050" indent="-273050" eaLnBrk="1" hangingPunct="1">
              <a:buSzPct val="100000"/>
            </a:pPr>
            <a:r>
              <a:rPr lang="en-US" altLang="en-US" dirty="0"/>
              <a:t>Speech </a:t>
            </a:r>
            <a:r>
              <a:rPr lang="en-US" altLang="en-US" dirty="0" smtClean="0"/>
              <a:t>or Language </a:t>
            </a:r>
            <a:r>
              <a:rPr lang="en-US" altLang="en-US" dirty="0"/>
              <a:t>Impairment (SLI)</a:t>
            </a:r>
          </a:p>
          <a:p>
            <a:pPr marL="273050" indent="-273050" eaLnBrk="1" hangingPunct="1">
              <a:buSzPct val="100000"/>
            </a:pPr>
            <a:r>
              <a:rPr lang="en-US" altLang="en-US" dirty="0"/>
              <a:t>Traumatic Brain Injury (TBI)</a:t>
            </a:r>
          </a:p>
          <a:p>
            <a:pPr marL="273050" indent="-273050" eaLnBrk="1" hangingPunct="1">
              <a:buSzPct val="100000"/>
            </a:pPr>
            <a:r>
              <a:rPr lang="en-US" altLang="en-US" dirty="0"/>
              <a:t>Visual Impairment (VI)</a:t>
            </a:r>
          </a:p>
          <a:p>
            <a:pPr marL="273050" indent="-273050" eaLnBrk="1" hangingPunct="1">
              <a:buFont typeface="Wingdings" panose="05000000000000000000" pitchFamily="2" charset="2"/>
              <a:buNone/>
            </a:pPr>
            <a:endParaRPr lang="en-US" altLang="en-US" dirty="0"/>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a:extLst>
              <a:ext uri="{FF2B5EF4-FFF2-40B4-BE49-F238E27FC236}">
                <a16:creationId xmlns:a16="http://schemas.microsoft.com/office/drawing/2014/main" id="{4A473257-373E-494E-AE78-B1F1BF36B92A}"/>
              </a:ext>
            </a:extLst>
          </p:cNvPr>
          <p:cNvSpPr>
            <a:spLocks noGrp="1" noChangeArrowheads="1"/>
          </p:cNvSpPr>
          <p:nvPr>
            <p:ph type="ctrTitle"/>
          </p:nvPr>
        </p:nvSpPr>
        <p:spPr/>
        <p:txBody>
          <a:bodyPr/>
          <a:lstStyle/>
          <a:p>
            <a:pPr algn="r" eaLnBrk="1" hangingPunct="1"/>
            <a:r>
              <a:rPr lang="en-US" altLang="en-US" sz="4800" b="1" dirty="0"/>
              <a:t>Goals</a:t>
            </a:r>
            <a:endParaRPr lang="en-US" altLang="en-US" sz="3200" b="1" dirty="0"/>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a:extLst>
              <a:ext uri="{FF2B5EF4-FFF2-40B4-BE49-F238E27FC236}">
                <a16:creationId xmlns:a16="http://schemas.microsoft.com/office/drawing/2014/main" id="{E94A5062-B92A-4494-ACD5-555212A79BCF}"/>
              </a:ext>
            </a:extLst>
          </p:cNvPr>
          <p:cNvSpPr>
            <a:spLocks noGrp="1" noChangeArrowheads="1"/>
          </p:cNvSpPr>
          <p:nvPr>
            <p:ph type="title"/>
          </p:nvPr>
        </p:nvSpPr>
        <p:spPr>
          <a:xfrm>
            <a:off x="152400" y="381000"/>
            <a:ext cx="8991600" cy="1295400"/>
          </a:xfrm>
        </p:spPr>
        <p:txBody>
          <a:bodyPr/>
          <a:lstStyle/>
          <a:p>
            <a:pPr eaLnBrk="1" hangingPunct="1"/>
            <a:r>
              <a:rPr lang="en-US" altLang="en-US" sz="4000" b="1" dirty="0"/>
              <a:t>Section G: Annual </a:t>
            </a:r>
            <a:r>
              <a:rPr lang="en-US" altLang="en-US" sz="4000" b="1" dirty="0" smtClean="0"/>
              <a:t>Goals and Objectives</a:t>
            </a:r>
            <a:endParaRPr lang="en-US" altLang="en-US" sz="4000" b="1" dirty="0"/>
          </a:p>
        </p:txBody>
      </p:sp>
      <p:sp>
        <p:nvSpPr>
          <p:cNvPr id="179203" name="Rectangle 3">
            <a:extLst>
              <a:ext uri="{FF2B5EF4-FFF2-40B4-BE49-F238E27FC236}">
                <a16:creationId xmlns:a16="http://schemas.microsoft.com/office/drawing/2014/main" id="{8BC61E31-A237-4073-BDC4-BBB1308A7D73}"/>
              </a:ext>
            </a:extLst>
          </p:cNvPr>
          <p:cNvSpPr>
            <a:spLocks noGrp="1" noChangeArrowheads="1"/>
          </p:cNvSpPr>
          <p:nvPr>
            <p:ph type="body" idx="1"/>
          </p:nvPr>
        </p:nvSpPr>
        <p:spPr>
          <a:xfrm>
            <a:off x="533400" y="2286000"/>
            <a:ext cx="8153400" cy="3657600"/>
          </a:xfrm>
        </p:spPr>
        <p:txBody>
          <a:bodyPr/>
          <a:lstStyle/>
          <a:p>
            <a:pPr eaLnBrk="1" hangingPunct="1">
              <a:lnSpc>
                <a:spcPct val="90000"/>
              </a:lnSpc>
            </a:pPr>
            <a:r>
              <a:rPr lang="en-US" altLang="en-US" b="1" dirty="0"/>
              <a:t>Drafted Prior to IEP Meeting</a:t>
            </a:r>
          </a:p>
          <a:p>
            <a:pPr lvl="1" eaLnBrk="1" hangingPunct="1">
              <a:lnSpc>
                <a:spcPct val="90000"/>
              </a:lnSpc>
            </a:pPr>
            <a:r>
              <a:rPr lang="en-US" altLang="en-US" b="1" dirty="0"/>
              <a:t>Must be discussed during IEP meeting</a:t>
            </a:r>
          </a:p>
          <a:p>
            <a:pPr lvl="1" eaLnBrk="1" hangingPunct="1">
              <a:lnSpc>
                <a:spcPct val="90000"/>
              </a:lnSpc>
            </a:pPr>
            <a:r>
              <a:rPr lang="en-US" altLang="en-US" b="1" dirty="0"/>
              <a:t>May be revised based on IEP meeting discussion</a:t>
            </a:r>
          </a:p>
          <a:p>
            <a:pPr lvl="1" eaLnBrk="1" hangingPunct="1">
              <a:lnSpc>
                <a:spcPct val="90000"/>
              </a:lnSpc>
              <a:buFont typeface="Wingdings" panose="05000000000000000000" pitchFamily="2" charset="2"/>
              <a:buNone/>
            </a:pPr>
            <a:endParaRPr lang="en-US" altLang="en-US" sz="2400" b="1" dirty="0"/>
          </a:p>
          <a:p>
            <a:pPr eaLnBrk="1" hangingPunct="1">
              <a:lnSpc>
                <a:spcPct val="90000"/>
              </a:lnSpc>
            </a:pPr>
            <a:r>
              <a:rPr lang="en-US" altLang="en-US" b="1" dirty="0"/>
              <a:t>Indicate Achievement Dates for Objectives</a:t>
            </a:r>
          </a:p>
          <a:p>
            <a:pPr eaLnBrk="1" hangingPunct="1">
              <a:lnSpc>
                <a:spcPct val="90000"/>
              </a:lnSpc>
            </a:pPr>
            <a:endParaRPr lang="en-US" altLang="en-US" sz="2800" dirty="0"/>
          </a:p>
          <a:p>
            <a:pPr eaLnBrk="1" hangingPunct="1">
              <a:lnSpc>
                <a:spcPct val="90000"/>
              </a:lnSpc>
            </a:pPr>
            <a:endParaRPr lang="en-US" altLang="en-US" sz="2800" dirty="0"/>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a:extLst>
              <a:ext uri="{FF2B5EF4-FFF2-40B4-BE49-F238E27FC236}">
                <a16:creationId xmlns:a16="http://schemas.microsoft.com/office/drawing/2014/main" id="{7A61EE69-2F98-4D8B-80EB-8DFCA1761D1C}"/>
              </a:ext>
            </a:extLst>
          </p:cNvPr>
          <p:cNvSpPr>
            <a:spLocks noGrp="1" noChangeArrowheads="1"/>
          </p:cNvSpPr>
          <p:nvPr>
            <p:ph type="title"/>
          </p:nvPr>
        </p:nvSpPr>
        <p:spPr>
          <a:xfrm>
            <a:off x="457200" y="533400"/>
            <a:ext cx="7239000" cy="1295400"/>
          </a:xfrm>
        </p:spPr>
        <p:txBody>
          <a:bodyPr/>
          <a:lstStyle/>
          <a:p>
            <a:pPr eaLnBrk="1" hangingPunct="1"/>
            <a:r>
              <a:rPr lang="en-US" altLang="en-US" sz="4000" b="1" dirty="0"/>
              <a:t>Section G: Annual Goals and </a:t>
            </a:r>
            <a:r>
              <a:rPr lang="en-US" altLang="en-US" sz="4000" b="1" dirty="0" smtClean="0"/>
              <a:t>Objectives (Continued)</a:t>
            </a:r>
            <a:endParaRPr lang="en-US" altLang="en-US" sz="4000" b="1" dirty="0"/>
          </a:p>
        </p:txBody>
      </p:sp>
      <p:sp>
        <p:nvSpPr>
          <p:cNvPr id="51203" name="Rectangle 3">
            <a:extLst>
              <a:ext uri="{FF2B5EF4-FFF2-40B4-BE49-F238E27FC236}">
                <a16:creationId xmlns:a16="http://schemas.microsoft.com/office/drawing/2014/main" id="{258FA169-D263-4B9C-B8EC-1155EC945B10}"/>
              </a:ext>
            </a:extLst>
          </p:cNvPr>
          <p:cNvSpPr>
            <a:spLocks noGrp="1" noChangeArrowheads="1"/>
          </p:cNvSpPr>
          <p:nvPr>
            <p:ph type="body" idx="1"/>
          </p:nvPr>
        </p:nvSpPr>
        <p:spPr>
          <a:xfrm>
            <a:off x="457200" y="1981200"/>
            <a:ext cx="8229600" cy="4343400"/>
          </a:xfrm>
        </p:spPr>
        <p:txBody>
          <a:bodyPr>
            <a:normAutofit fontScale="85000" lnSpcReduction="10000"/>
          </a:bodyPr>
          <a:lstStyle/>
          <a:p>
            <a:pPr eaLnBrk="1" hangingPunct="1">
              <a:defRPr/>
            </a:pPr>
            <a:r>
              <a:rPr lang="en-US" altLang="en-US" b="1" dirty="0"/>
              <a:t>General Education Curriculum</a:t>
            </a:r>
          </a:p>
          <a:p>
            <a:pPr lvl="1" eaLnBrk="1" hangingPunct="1">
              <a:defRPr/>
            </a:pPr>
            <a:r>
              <a:rPr lang="en-US" altLang="en-US" b="1" dirty="0"/>
              <a:t>Goals written at student’s grade level. However, you can write an additional “foundational reading” goal at the student’s ability level</a:t>
            </a:r>
          </a:p>
          <a:p>
            <a:pPr lvl="1" eaLnBrk="1" hangingPunct="1">
              <a:defRPr/>
            </a:pPr>
            <a:endParaRPr lang="en-US" altLang="en-US" b="1" dirty="0"/>
          </a:p>
          <a:p>
            <a:pPr eaLnBrk="1" hangingPunct="1">
              <a:defRPr/>
            </a:pPr>
            <a:r>
              <a:rPr lang="en-US" altLang="en-US" b="1" dirty="0"/>
              <a:t>Alternate Curriculum</a:t>
            </a:r>
          </a:p>
          <a:p>
            <a:pPr marL="742950" lvl="2" indent="-342900" eaLnBrk="1" hangingPunct="1">
              <a:buSzPct val="75000"/>
              <a:defRPr/>
            </a:pPr>
            <a:r>
              <a:rPr lang="en-US" altLang="en-US" sz="2800" b="1" dirty="0"/>
              <a:t>Goals written at student’s ability level</a:t>
            </a:r>
          </a:p>
          <a:p>
            <a:pPr marL="0" indent="0" eaLnBrk="1" hangingPunct="1">
              <a:buFont typeface="Wingdings" panose="05000000000000000000" pitchFamily="2" charset="2"/>
              <a:buNone/>
              <a:defRPr/>
            </a:pPr>
            <a:endParaRPr lang="en-US" altLang="en-US" b="1" dirty="0"/>
          </a:p>
          <a:p>
            <a:pPr eaLnBrk="1" hangingPunct="1">
              <a:defRPr/>
            </a:pPr>
            <a:r>
              <a:rPr lang="en-US" altLang="en-US" b="1" dirty="0"/>
              <a:t>Preschool Curriculum</a:t>
            </a:r>
          </a:p>
          <a:p>
            <a:pPr lvl="1" eaLnBrk="1" hangingPunct="1">
              <a:defRPr/>
            </a:pPr>
            <a:r>
              <a:rPr lang="en-US" altLang="en-US" b="1" dirty="0"/>
              <a:t>Goals are written at student’s skill level</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a:extLst>
              <a:ext uri="{FF2B5EF4-FFF2-40B4-BE49-F238E27FC236}">
                <a16:creationId xmlns:a16="http://schemas.microsoft.com/office/drawing/2014/main" id="{6CBDF121-5F0B-4327-AB9B-79A7B611174A}"/>
              </a:ext>
            </a:extLst>
          </p:cNvPr>
          <p:cNvSpPr>
            <a:spLocks noGrp="1" noChangeArrowheads="1"/>
          </p:cNvSpPr>
          <p:nvPr>
            <p:ph type="title"/>
          </p:nvPr>
        </p:nvSpPr>
        <p:spPr/>
        <p:txBody>
          <a:bodyPr/>
          <a:lstStyle/>
          <a:p>
            <a:pPr eaLnBrk="1" hangingPunct="1"/>
            <a:r>
              <a:rPr lang="en-US" altLang="en-US" sz="3600" b="1" dirty="0"/>
              <a:t>Goals for Students on General Education Curriculum</a:t>
            </a:r>
          </a:p>
        </p:txBody>
      </p:sp>
      <p:sp>
        <p:nvSpPr>
          <p:cNvPr id="183299" name="Rectangle 3">
            <a:extLst>
              <a:ext uri="{FF2B5EF4-FFF2-40B4-BE49-F238E27FC236}">
                <a16:creationId xmlns:a16="http://schemas.microsoft.com/office/drawing/2014/main" id="{35EF0C12-F6D3-4438-96A2-DF3C77C7081F}"/>
              </a:ext>
            </a:extLst>
          </p:cNvPr>
          <p:cNvSpPr>
            <a:spLocks noGrp="1" noChangeArrowheads="1"/>
          </p:cNvSpPr>
          <p:nvPr>
            <p:ph type="body" idx="1"/>
          </p:nvPr>
        </p:nvSpPr>
        <p:spPr>
          <a:xfrm>
            <a:off x="457200" y="1981200"/>
            <a:ext cx="8077200" cy="4495800"/>
          </a:xfrm>
        </p:spPr>
        <p:txBody>
          <a:bodyPr/>
          <a:lstStyle/>
          <a:p>
            <a:pPr eaLnBrk="1" hangingPunct="1"/>
            <a:r>
              <a:rPr lang="en-US" altLang="en-US" b="1" dirty="0"/>
              <a:t>May be written in following areas:</a:t>
            </a:r>
          </a:p>
          <a:p>
            <a:pPr lvl="1" eaLnBrk="1" hangingPunct="1"/>
            <a:r>
              <a:rPr lang="en-US" altLang="en-US" b="1" dirty="0"/>
              <a:t>Reading</a:t>
            </a:r>
          </a:p>
          <a:p>
            <a:pPr lvl="1" eaLnBrk="1" hangingPunct="1"/>
            <a:r>
              <a:rPr lang="en-US" altLang="en-US" b="1" dirty="0"/>
              <a:t>Writing</a:t>
            </a:r>
          </a:p>
          <a:p>
            <a:pPr lvl="1" eaLnBrk="1" hangingPunct="1"/>
            <a:r>
              <a:rPr lang="en-US" altLang="en-US" b="1" dirty="0"/>
              <a:t>Math </a:t>
            </a:r>
          </a:p>
          <a:p>
            <a:pPr lvl="1" eaLnBrk="1" hangingPunct="1"/>
            <a:r>
              <a:rPr lang="en-US" altLang="en-US" b="1" dirty="0"/>
              <a:t>English Language Development</a:t>
            </a:r>
          </a:p>
          <a:p>
            <a:pPr lvl="1" eaLnBrk="1" hangingPunct="1"/>
            <a:r>
              <a:rPr lang="en-US" altLang="en-US" b="1" dirty="0" smtClean="0"/>
              <a:t>Career and Transition</a:t>
            </a:r>
          </a:p>
          <a:p>
            <a:pPr lvl="1" eaLnBrk="1" hangingPunct="1"/>
            <a:r>
              <a:rPr lang="en-US" altLang="en-US" b="1" dirty="0" smtClean="0"/>
              <a:t>Behavior</a:t>
            </a:r>
            <a:endParaRPr lang="en-US" altLang="en-US" b="1" dirty="0"/>
          </a:p>
          <a:p>
            <a:pPr lvl="1" eaLnBrk="1" hangingPunct="1"/>
            <a:r>
              <a:rPr lang="en-US" altLang="en-US" b="1" dirty="0"/>
              <a:t>Related Services, as necessary</a:t>
            </a:r>
            <a:endParaRPr lang="en-US" altLang="en-US" b="1" dirty="0">
              <a:solidFill>
                <a:srgbClr val="FF0000"/>
              </a:solidFill>
            </a:endParaRPr>
          </a:p>
        </p:txBody>
      </p:sp>
    </p:spTree>
    <p:extLst>
      <p:ext uri="{BB962C8B-B14F-4D97-AF65-F5344CB8AC3E}">
        <p14:creationId xmlns:p14="http://schemas.microsoft.com/office/powerpoint/2010/main" val="1178845118"/>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a:extLst>
              <a:ext uri="{FF2B5EF4-FFF2-40B4-BE49-F238E27FC236}">
                <a16:creationId xmlns:a16="http://schemas.microsoft.com/office/drawing/2014/main" id="{01688495-C3E7-4D35-A993-FE53A4DDA905}"/>
              </a:ext>
            </a:extLst>
          </p:cNvPr>
          <p:cNvSpPr>
            <a:spLocks noGrp="1" noChangeArrowheads="1"/>
          </p:cNvSpPr>
          <p:nvPr>
            <p:ph type="title"/>
          </p:nvPr>
        </p:nvSpPr>
        <p:spPr/>
        <p:txBody>
          <a:bodyPr/>
          <a:lstStyle/>
          <a:p>
            <a:pPr eaLnBrk="1" hangingPunct="1"/>
            <a:r>
              <a:rPr lang="en-US" altLang="en-US" sz="3600" b="1" dirty="0"/>
              <a:t>Goals for Students </a:t>
            </a:r>
            <a:r>
              <a:rPr lang="en-US" altLang="en-US" sz="3600" b="1" dirty="0" smtClean="0"/>
              <a:t>Instructed with the Alternate </a:t>
            </a:r>
            <a:r>
              <a:rPr lang="en-US" altLang="en-US" sz="3600" b="1" dirty="0"/>
              <a:t>Curriculum</a:t>
            </a:r>
          </a:p>
        </p:txBody>
      </p:sp>
      <p:sp>
        <p:nvSpPr>
          <p:cNvPr id="185347" name="Rectangle 3">
            <a:extLst>
              <a:ext uri="{FF2B5EF4-FFF2-40B4-BE49-F238E27FC236}">
                <a16:creationId xmlns:a16="http://schemas.microsoft.com/office/drawing/2014/main" id="{44CA3093-A5ED-44CE-A00E-C1500E81441B}"/>
              </a:ext>
            </a:extLst>
          </p:cNvPr>
          <p:cNvSpPr>
            <a:spLocks noGrp="1" noChangeArrowheads="1"/>
          </p:cNvSpPr>
          <p:nvPr>
            <p:ph type="body" idx="1"/>
          </p:nvPr>
        </p:nvSpPr>
        <p:spPr>
          <a:xfrm>
            <a:off x="457200" y="2057400"/>
            <a:ext cx="8229600" cy="4572000"/>
          </a:xfrm>
        </p:spPr>
        <p:txBody>
          <a:bodyPr/>
          <a:lstStyle/>
          <a:p>
            <a:pPr eaLnBrk="1" hangingPunct="1">
              <a:lnSpc>
                <a:spcPct val="90000"/>
              </a:lnSpc>
            </a:pPr>
            <a:r>
              <a:rPr lang="en-US" altLang="en-US" sz="2000" b="1" dirty="0"/>
              <a:t>Mandatory Goal Areas</a:t>
            </a:r>
          </a:p>
          <a:p>
            <a:pPr lvl="1" eaLnBrk="1" hangingPunct="1">
              <a:lnSpc>
                <a:spcPct val="90000"/>
              </a:lnSpc>
            </a:pPr>
            <a:r>
              <a:rPr lang="en-US" altLang="en-US" sz="2000" b="1" dirty="0"/>
              <a:t>Functional Math  	</a:t>
            </a:r>
          </a:p>
          <a:p>
            <a:pPr lvl="1" eaLnBrk="1" hangingPunct="1">
              <a:lnSpc>
                <a:spcPct val="90000"/>
              </a:lnSpc>
            </a:pPr>
            <a:r>
              <a:rPr lang="en-US" altLang="en-US" sz="2000" b="1" dirty="0"/>
              <a:t>Functional Reading  	</a:t>
            </a:r>
          </a:p>
          <a:p>
            <a:pPr lvl="1" eaLnBrk="1" hangingPunct="1">
              <a:lnSpc>
                <a:spcPct val="90000"/>
              </a:lnSpc>
            </a:pPr>
            <a:r>
              <a:rPr lang="en-US" altLang="en-US" sz="2000" b="1" dirty="0"/>
              <a:t>Functional Writing</a:t>
            </a:r>
          </a:p>
          <a:p>
            <a:pPr lvl="1" eaLnBrk="1" hangingPunct="1">
              <a:lnSpc>
                <a:spcPct val="90000"/>
              </a:lnSpc>
            </a:pPr>
            <a:r>
              <a:rPr lang="en-US" altLang="en-US" sz="2000" b="1" dirty="0"/>
              <a:t>Communication</a:t>
            </a:r>
          </a:p>
          <a:p>
            <a:pPr eaLnBrk="1" hangingPunct="1">
              <a:lnSpc>
                <a:spcPct val="90000"/>
              </a:lnSpc>
            </a:pPr>
            <a:r>
              <a:rPr lang="en-US" altLang="en-US" sz="2000" b="1" dirty="0"/>
              <a:t>Student Specific Goal Areas</a:t>
            </a:r>
          </a:p>
          <a:p>
            <a:pPr lvl="1" eaLnBrk="1" hangingPunct="1">
              <a:lnSpc>
                <a:spcPct val="90000"/>
              </a:lnSpc>
            </a:pPr>
            <a:r>
              <a:rPr lang="en-US" altLang="en-US" sz="2000" b="1" dirty="0" smtClean="0"/>
              <a:t>Career and Transition</a:t>
            </a:r>
            <a:endParaRPr lang="en-US" altLang="en-US" sz="2000" b="1" dirty="0"/>
          </a:p>
          <a:p>
            <a:pPr lvl="1" eaLnBrk="1" hangingPunct="1">
              <a:lnSpc>
                <a:spcPct val="90000"/>
              </a:lnSpc>
            </a:pPr>
            <a:r>
              <a:rPr lang="en-US" altLang="en-US" sz="2000" b="1" dirty="0"/>
              <a:t>Social/Emotional </a:t>
            </a:r>
          </a:p>
          <a:p>
            <a:pPr lvl="1" eaLnBrk="1" hangingPunct="1">
              <a:lnSpc>
                <a:spcPct val="90000"/>
              </a:lnSpc>
            </a:pPr>
            <a:r>
              <a:rPr lang="en-US" altLang="en-US" sz="2000" b="1" dirty="0"/>
              <a:t>Self Care/Independent Living </a:t>
            </a:r>
          </a:p>
          <a:p>
            <a:pPr lvl="1" eaLnBrk="1" hangingPunct="1">
              <a:lnSpc>
                <a:spcPct val="90000"/>
              </a:lnSpc>
            </a:pPr>
            <a:r>
              <a:rPr lang="en-US" altLang="en-US" sz="2000" b="1" dirty="0"/>
              <a:t>Motor Skills/Mobility </a:t>
            </a:r>
          </a:p>
          <a:p>
            <a:pPr lvl="1" eaLnBrk="1" hangingPunct="1">
              <a:lnSpc>
                <a:spcPct val="90000"/>
              </a:lnSpc>
            </a:pPr>
            <a:r>
              <a:rPr lang="en-US" altLang="en-US" sz="2000" b="1" dirty="0"/>
              <a:t>Recreation/Leisure </a:t>
            </a:r>
          </a:p>
          <a:p>
            <a:pPr eaLnBrk="1" hangingPunct="1">
              <a:lnSpc>
                <a:spcPct val="90000"/>
              </a:lnSpc>
            </a:pPr>
            <a:r>
              <a:rPr lang="en-US" altLang="en-US" sz="2000" b="1" dirty="0"/>
              <a:t>Related Services, as necessary</a:t>
            </a:r>
          </a:p>
        </p:txBody>
      </p:sp>
    </p:spTree>
    <p:extLst>
      <p:ext uri="{BB962C8B-B14F-4D97-AF65-F5344CB8AC3E}">
        <p14:creationId xmlns:p14="http://schemas.microsoft.com/office/powerpoint/2010/main" val="2453773825"/>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Title 1">
            <a:extLst>
              <a:ext uri="{FF2B5EF4-FFF2-40B4-BE49-F238E27FC236}">
                <a16:creationId xmlns:a16="http://schemas.microsoft.com/office/drawing/2014/main" id="{5F31AF00-C9FE-4082-9ED2-AA185E4556CF}"/>
              </a:ext>
            </a:extLst>
          </p:cNvPr>
          <p:cNvSpPr>
            <a:spLocks noGrp="1"/>
          </p:cNvSpPr>
          <p:nvPr>
            <p:ph type="title"/>
          </p:nvPr>
        </p:nvSpPr>
        <p:spPr/>
        <p:txBody>
          <a:bodyPr/>
          <a:lstStyle/>
          <a:p>
            <a:r>
              <a:rPr lang="en-US" altLang="en-US" sz="3600" b="1" dirty="0"/>
              <a:t>Goals for Students on</a:t>
            </a:r>
            <a:br>
              <a:rPr lang="en-US" altLang="en-US" sz="3600" b="1" dirty="0"/>
            </a:br>
            <a:r>
              <a:rPr lang="en-US" altLang="en-US" sz="3600" b="1" dirty="0"/>
              <a:t>Preschool Curriculum</a:t>
            </a:r>
          </a:p>
        </p:txBody>
      </p:sp>
      <p:sp>
        <p:nvSpPr>
          <p:cNvPr id="3" name="Content Placeholder 2">
            <a:extLst>
              <a:ext uri="{FF2B5EF4-FFF2-40B4-BE49-F238E27FC236}">
                <a16:creationId xmlns:a16="http://schemas.microsoft.com/office/drawing/2014/main" id="{0ED0D9E6-A5F2-4AD0-8E84-836477B3EF0C}"/>
              </a:ext>
            </a:extLst>
          </p:cNvPr>
          <p:cNvSpPr>
            <a:spLocks noGrp="1"/>
          </p:cNvSpPr>
          <p:nvPr>
            <p:ph idx="1"/>
          </p:nvPr>
        </p:nvSpPr>
        <p:spPr/>
        <p:txBody>
          <a:bodyPr/>
          <a:lstStyle/>
          <a:p>
            <a:pPr eaLnBrk="1" hangingPunct="1">
              <a:lnSpc>
                <a:spcPct val="90000"/>
              </a:lnSpc>
              <a:defRPr/>
            </a:pPr>
            <a:endParaRPr lang="en-US" altLang="en-US" sz="2800" dirty="0"/>
          </a:p>
          <a:p>
            <a:pPr eaLnBrk="1" hangingPunct="1">
              <a:lnSpc>
                <a:spcPct val="90000"/>
              </a:lnSpc>
              <a:defRPr/>
            </a:pPr>
            <a:r>
              <a:rPr lang="en-US" altLang="en-US" sz="2800" b="1" dirty="0"/>
              <a:t>Mandatory Goal Areas</a:t>
            </a:r>
          </a:p>
          <a:p>
            <a:pPr lvl="1" eaLnBrk="1" hangingPunct="1">
              <a:lnSpc>
                <a:spcPct val="90000"/>
              </a:lnSpc>
              <a:defRPr/>
            </a:pPr>
            <a:r>
              <a:rPr lang="en-US" altLang="en-US" b="1" dirty="0"/>
              <a:t>Cognitive 	</a:t>
            </a:r>
          </a:p>
          <a:p>
            <a:pPr lvl="1" eaLnBrk="1" hangingPunct="1">
              <a:lnSpc>
                <a:spcPct val="90000"/>
              </a:lnSpc>
              <a:defRPr/>
            </a:pPr>
            <a:r>
              <a:rPr lang="en-US" altLang="en-US" b="1" dirty="0"/>
              <a:t>Motor	</a:t>
            </a:r>
          </a:p>
          <a:p>
            <a:pPr lvl="1" eaLnBrk="1" hangingPunct="1">
              <a:lnSpc>
                <a:spcPct val="90000"/>
              </a:lnSpc>
              <a:defRPr/>
            </a:pPr>
            <a:r>
              <a:rPr lang="en-US" altLang="en-US" b="1" dirty="0"/>
              <a:t>Social Emotional</a:t>
            </a:r>
          </a:p>
          <a:p>
            <a:pPr lvl="1" eaLnBrk="1" hangingPunct="1">
              <a:lnSpc>
                <a:spcPct val="90000"/>
              </a:lnSpc>
              <a:defRPr/>
            </a:pPr>
            <a:r>
              <a:rPr lang="en-US" altLang="en-US" b="1" dirty="0"/>
              <a:t>Language</a:t>
            </a:r>
          </a:p>
          <a:p>
            <a:pPr marL="457200" lvl="1" indent="0" eaLnBrk="1" hangingPunct="1">
              <a:lnSpc>
                <a:spcPct val="90000"/>
              </a:lnSpc>
              <a:buFont typeface="Wingdings" panose="05000000000000000000" pitchFamily="2" charset="2"/>
              <a:buNone/>
              <a:defRPr/>
            </a:pPr>
            <a:endParaRPr lang="en-US" altLang="en-US" sz="1800" dirty="0"/>
          </a:p>
          <a:p>
            <a:pPr>
              <a:defRPr/>
            </a:pPr>
            <a:endParaRPr lang="en-US" dirty="0"/>
          </a:p>
        </p:txBody>
      </p:sp>
    </p:spTree>
    <p:extLst>
      <p:ext uri="{BB962C8B-B14F-4D97-AF65-F5344CB8AC3E}">
        <p14:creationId xmlns:p14="http://schemas.microsoft.com/office/powerpoint/2010/main" val="40730473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fontScale="90000"/>
          </a:bodyPr>
          <a:lstStyle/>
          <a:p>
            <a:r>
              <a:rPr lang="en-US" sz="4000" b="1" dirty="0" err="1">
                <a:latin typeface="Arial" panose="020B0604020202020204" pitchFamily="34" charset="0"/>
                <a:cs typeface="Arial" panose="020B0604020202020204" pitchFamily="34" charset="0"/>
              </a:rPr>
              <a:t>MyLAUSD</a:t>
            </a:r>
            <a:r>
              <a:rPr lang="en-US" sz="3600" b="1" dirty="0"/>
              <a:t/>
            </a:r>
            <a:br>
              <a:rPr lang="en-US" sz="3600" b="1" dirty="0"/>
            </a:br>
            <a:endParaRPr lang="en-US" dirty="0"/>
          </a:p>
        </p:txBody>
      </p:sp>
      <p:sp>
        <p:nvSpPr>
          <p:cNvPr id="3" name="Subtitle 2"/>
          <p:cNvSpPr>
            <a:spLocks noGrp="1"/>
          </p:cNvSpPr>
          <p:nvPr>
            <p:ph idx="1"/>
          </p:nvPr>
        </p:nvSpPr>
        <p:spPr>
          <a:xfrm>
            <a:off x="762000" y="1212713"/>
            <a:ext cx="7886700" cy="4351338"/>
          </a:xfrm>
        </p:spPr>
        <p:txBody>
          <a:bodyPr/>
          <a:lstStyle/>
          <a:p>
            <a:pPr marL="0" indent="0">
              <a:buNone/>
            </a:pPr>
            <a:endParaRPr lang="en-US" dirty="0">
              <a:solidFill>
                <a:schemeClr val="tx1"/>
              </a:solidFill>
            </a:endParaRPr>
          </a:p>
          <a:p>
            <a:endParaRPr lang="en-US" dirty="0">
              <a:solidFill>
                <a:schemeClr val="tx1"/>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993" y="1308652"/>
            <a:ext cx="8541585" cy="51029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1204048"/>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a:extLst>
              <a:ext uri="{FF2B5EF4-FFF2-40B4-BE49-F238E27FC236}">
                <a16:creationId xmlns:a16="http://schemas.microsoft.com/office/drawing/2014/main" id="{C722C8D1-BB46-493B-AEB8-F1EED97D46C3}"/>
              </a:ext>
            </a:extLst>
          </p:cNvPr>
          <p:cNvSpPr>
            <a:spLocks noGrp="1" noChangeArrowheads="1"/>
          </p:cNvSpPr>
          <p:nvPr>
            <p:ph type="title"/>
          </p:nvPr>
        </p:nvSpPr>
        <p:spPr/>
        <p:txBody>
          <a:bodyPr/>
          <a:lstStyle/>
          <a:p>
            <a:pPr eaLnBrk="1" hangingPunct="1"/>
            <a:r>
              <a:rPr lang="en-US" altLang="en-US" sz="3600" b="1" dirty="0"/>
              <a:t>Goals for Related Services for Eligible Students</a:t>
            </a:r>
          </a:p>
        </p:txBody>
      </p:sp>
      <p:sp>
        <p:nvSpPr>
          <p:cNvPr id="54275" name="Rectangle 3">
            <a:extLst>
              <a:ext uri="{FF2B5EF4-FFF2-40B4-BE49-F238E27FC236}">
                <a16:creationId xmlns:a16="http://schemas.microsoft.com/office/drawing/2014/main" id="{2298B0D0-9ECE-498B-9D3B-A12BC16D4AF1}"/>
              </a:ext>
            </a:extLst>
          </p:cNvPr>
          <p:cNvSpPr>
            <a:spLocks noGrp="1" noChangeArrowheads="1"/>
          </p:cNvSpPr>
          <p:nvPr>
            <p:ph type="body" idx="1"/>
          </p:nvPr>
        </p:nvSpPr>
        <p:spPr>
          <a:xfrm>
            <a:off x="457200" y="2209800"/>
            <a:ext cx="8229600" cy="4267200"/>
          </a:xfrm>
        </p:spPr>
        <p:txBody>
          <a:bodyPr/>
          <a:lstStyle/>
          <a:p>
            <a:pPr eaLnBrk="1" hangingPunct="1">
              <a:defRPr/>
            </a:pPr>
            <a:r>
              <a:rPr lang="en-US" altLang="en-US" sz="2800" b="1" dirty="0"/>
              <a:t>Adapted Physical Education</a:t>
            </a:r>
          </a:p>
          <a:p>
            <a:pPr eaLnBrk="1" hangingPunct="1">
              <a:defRPr/>
            </a:pPr>
            <a:r>
              <a:rPr lang="en-US" altLang="en-US" sz="2800" b="1" dirty="0"/>
              <a:t>Audiology Services</a:t>
            </a:r>
          </a:p>
          <a:p>
            <a:pPr eaLnBrk="1" hangingPunct="1">
              <a:defRPr/>
            </a:pPr>
            <a:r>
              <a:rPr lang="en-US" altLang="en-US" sz="2800" b="1" dirty="0"/>
              <a:t>Counseling Services	</a:t>
            </a:r>
          </a:p>
          <a:p>
            <a:pPr lvl="1" eaLnBrk="1" hangingPunct="1">
              <a:defRPr/>
            </a:pPr>
            <a:r>
              <a:rPr lang="en-US" altLang="en-US" sz="2400" b="1" dirty="0"/>
              <a:t>Psychological Services/ERICs</a:t>
            </a:r>
          </a:p>
          <a:p>
            <a:pPr eaLnBrk="1" hangingPunct="1">
              <a:defRPr/>
            </a:pPr>
            <a:r>
              <a:rPr lang="en-US" altLang="en-US" sz="2800" b="1" dirty="0"/>
              <a:t>Language and Speech Therapy</a:t>
            </a:r>
          </a:p>
          <a:p>
            <a:pPr eaLnBrk="1" hangingPunct="1">
              <a:defRPr/>
            </a:pPr>
            <a:r>
              <a:rPr lang="en-US" altLang="en-US" sz="2800" b="1" dirty="0"/>
              <a:t>Occupational Therapy </a:t>
            </a:r>
          </a:p>
          <a:p>
            <a:pPr eaLnBrk="1" hangingPunct="1">
              <a:defRPr/>
            </a:pPr>
            <a:r>
              <a:rPr lang="en-US" altLang="en-US" sz="2800" b="1" dirty="0"/>
              <a:t>Orientation and Mobility Services</a:t>
            </a:r>
          </a:p>
          <a:p>
            <a:pPr eaLnBrk="1" hangingPunct="1">
              <a:defRPr/>
            </a:pPr>
            <a:r>
              <a:rPr lang="en-US" altLang="en-US" sz="2800" b="1" dirty="0"/>
              <a:t>Physical Therapy</a:t>
            </a:r>
          </a:p>
          <a:p>
            <a:pPr marL="0" indent="0" eaLnBrk="1" hangingPunct="1">
              <a:buFont typeface="Wingdings" panose="05000000000000000000" pitchFamily="2" charset="2"/>
              <a:buNone/>
              <a:defRPr/>
            </a:pPr>
            <a:endParaRPr lang="en-US" altLang="en-US" sz="2800" dirty="0"/>
          </a:p>
          <a:p>
            <a:pPr eaLnBrk="1" hangingPunct="1">
              <a:defRPr/>
            </a:pPr>
            <a:endParaRPr lang="en-US" altLang="en-US" sz="2800" dirty="0"/>
          </a:p>
          <a:p>
            <a:pPr eaLnBrk="1" hangingPunct="1">
              <a:defRPr/>
            </a:pPr>
            <a:endParaRPr lang="en-US" altLang="en-US" sz="2800" dirty="0"/>
          </a:p>
        </p:txBody>
      </p:sp>
    </p:spTree>
    <p:extLst>
      <p:ext uri="{BB962C8B-B14F-4D97-AF65-F5344CB8AC3E}">
        <p14:creationId xmlns:p14="http://schemas.microsoft.com/office/powerpoint/2010/main" val="101396905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a:extLst>
              <a:ext uri="{FF2B5EF4-FFF2-40B4-BE49-F238E27FC236}">
                <a16:creationId xmlns:a16="http://schemas.microsoft.com/office/drawing/2014/main" id="{96B18A05-8E74-47ED-BA85-472E3FCEF7AD}"/>
              </a:ext>
            </a:extLst>
          </p:cNvPr>
          <p:cNvSpPr>
            <a:spLocks noGrp="1" noChangeArrowheads="1"/>
          </p:cNvSpPr>
          <p:nvPr>
            <p:ph type="title"/>
          </p:nvPr>
        </p:nvSpPr>
        <p:spPr>
          <a:xfrm>
            <a:off x="304800" y="457200"/>
            <a:ext cx="8382000" cy="1371600"/>
          </a:xfrm>
        </p:spPr>
        <p:txBody>
          <a:bodyPr/>
          <a:lstStyle/>
          <a:p>
            <a:pPr eaLnBrk="1" hangingPunct="1"/>
            <a:r>
              <a:rPr lang="en-US" altLang="en-US" sz="3600" b="1" dirty="0"/>
              <a:t>How do we know </a:t>
            </a:r>
            <a:r>
              <a:rPr lang="en-US" altLang="en-US" sz="3600" b="1" dirty="0" smtClean="0"/>
              <a:t>which </a:t>
            </a:r>
            <a:r>
              <a:rPr lang="en-US" altLang="en-US" sz="3600" b="1" dirty="0"/>
              <a:t>goals to write in an IEP?</a:t>
            </a:r>
          </a:p>
        </p:txBody>
      </p:sp>
      <p:sp>
        <p:nvSpPr>
          <p:cNvPr id="191491" name="Rectangle 3">
            <a:extLst>
              <a:ext uri="{FF2B5EF4-FFF2-40B4-BE49-F238E27FC236}">
                <a16:creationId xmlns:a16="http://schemas.microsoft.com/office/drawing/2014/main" id="{01087147-D261-4B62-AA30-F1FABE4AF457}"/>
              </a:ext>
            </a:extLst>
          </p:cNvPr>
          <p:cNvSpPr>
            <a:spLocks noGrp="1" noChangeArrowheads="1"/>
          </p:cNvSpPr>
          <p:nvPr>
            <p:ph type="body" idx="1"/>
          </p:nvPr>
        </p:nvSpPr>
        <p:spPr>
          <a:xfrm>
            <a:off x="457200" y="1828800"/>
            <a:ext cx="8077200" cy="4876800"/>
          </a:xfrm>
        </p:spPr>
        <p:txBody>
          <a:bodyPr/>
          <a:lstStyle/>
          <a:p>
            <a:pPr eaLnBrk="1" hangingPunct="1">
              <a:buFont typeface="Wingdings" panose="05000000000000000000" pitchFamily="2" charset="2"/>
              <a:buNone/>
            </a:pPr>
            <a:endParaRPr lang="en-US" altLang="en-US" b="1" dirty="0"/>
          </a:p>
          <a:p>
            <a:pPr eaLnBrk="1" hangingPunct="1"/>
            <a:r>
              <a:rPr lang="en-US" altLang="en-US" b="1" dirty="0"/>
              <a:t>Present Levels of Performance</a:t>
            </a:r>
          </a:p>
          <a:p>
            <a:pPr lvl="1" eaLnBrk="1" hangingPunct="1"/>
            <a:r>
              <a:rPr lang="en-US" altLang="en-US" b="1" dirty="0"/>
              <a:t>What student has learned</a:t>
            </a:r>
          </a:p>
          <a:p>
            <a:pPr lvl="1" eaLnBrk="1" hangingPunct="1"/>
            <a:r>
              <a:rPr lang="en-US" altLang="en-US" b="1" dirty="0"/>
              <a:t>What student </a:t>
            </a:r>
            <a:r>
              <a:rPr lang="en-US" altLang="en-US" b="1" u="sng" dirty="0"/>
              <a:t>needs</a:t>
            </a:r>
            <a:r>
              <a:rPr lang="en-US" altLang="en-US" b="1" dirty="0"/>
              <a:t> to learn </a:t>
            </a:r>
          </a:p>
          <a:p>
            <a:pPr lvl="1" eaLnBrk="1" hangingPunct="1"/>
            <a:endParaRPr lang="en-US" altLang="en-US" b="1" dirty="0"/>
          </a:p>
          <a:p>
            <a:pPr eaLnBrk="1" hangingPunct="1"/>
            <a:r>
              <a:rPr lang="en-US" altLang="en-US" b="1" dirty="0"/>
              <a:t>Goals Developed to Address Student </a:t>
            </a:r>
            <a:r>
              <a:rPr lang="en-US" altLang="en-US" b="1" dirty="0" smtClean="0"/>
              <a:t>Needs Identified in PLPs</a:t>
            </a:r>
          </a:p>
          <a:p>
            <a:pPr marL="0" indent="0" eaLnBrk="1" hangingPunct="1">
              <a:buNone/>
            </a:pPr>
            <a:endParaRPr lang="en-US" altLang="en-US" dirty="0" smtClean="0"/>
          </a:p>
          <a:p>
            <a:pPr eaLnBrk="1" hangingPunct="1"/>
            <a:endParaRPr lang="en-US" altLang="en-US" dirty="0"/>
          </a:p>
        </p:txBody>
      </p:sp>
      <p:pic>
        <p:nvPicPr>
          <p:cNvPr id="191492" name="Picture 4" descr="MCj04344110000[1]">
            <a:extLst>
              <a:ext uri="{FF2B5EF4-FFF2-40B4-BE49-F238E27FC236}">
                <a16:creationId xmlns:a16="http://schemas.microsoft.com/office/drawing/2014/main" id="{82615D3D-3BD1-44C1-8456-4D27B122852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373033">
            <a:off x="7098616" y="1611305"/>
            <a:ext cx="1717224" cy="1931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1193925"/>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05FCD-E276-4800-8BBD-DC0E50C487FD}"/>
              </a:ext>
            </a:extLst>
          </p:cNvPr>
          <p:cNvSpPr>
            <a:spLocks noGrp="1"/>
          </p:cNvSpPr>
          <p:nvPr>
            <p:ph type="title"/>
          </p:nvPr>
        </p:nvSpPr>
        <p:spPr/>
        <p:txBody>
          <a:bodyPr/>
          <a:lstStyle/>
          <a:p>
            <a:pPr>
              <a:defRPr/>
            </a:pPr>
            <a:r>
              <a:rPr lang="en-US" sz="3600" b="1" dirty="0">
                <a:effectLst>
                  <a:outerShdw blurRad="38100" dist="38100" dir="2700000" algn="tl">
                    <a:srgbClr val="C0C0C0"/>
                  </a:outerShdw>
                </a:effectLst>
              </a:rPr>
              <a:t>What about older students who still need foundational reading skills</a:t>
            </a:r>
            <a:r>
              <a:rPr lang="en-US" b="1" dirty="0">
                <a:effectLst>
                  <a:outerShdw blurRad="38100" dist="38100" dir="2700000" algn="tl">
                    <a:srgbClr val="C0C0C0"/>
                  </a:outerShdw>
                </a:effectLst>
              </a:rPr>
              <a:t>?</a:t>
            </a:r>
          </a:p>
        </p:txBody>
      </p:sp>
      <p:sp>
        <p:nvSpPr>
          <p:cNvPr id="195587" name="Content Placeholder 2">
            <a:extLst>
              <a:ext uri="{FF2B5EF4-FFF2-40B4-BE49-F238E27FC236}">
                <a16:creationId xmlns:a16="http://schemas.microsoft.com/office/drawing/2014/main" id="{FAE5C95F-9D87-4A1A-8AEC-06AAE45008D0}"/>
              </a:ext>
            </a:extLst>
          </p:cNvPr>
          <p:cNvSpPr>
            <a:spLocks noGrp="1"/>
          </p:cNvSpPr>
          <p:nvPr>
            <p:ph idx="1"/>
          </p:nvPr>
        </p:nvSpPr>
        <p:spPr/>
        <p:txBody>
          <a:bodyPr/>
          <a:lstStyle/>
          <a:p>
            <a:r>
              <a:rPr lang="en-US" altLang="en-US" dirty="0"/>
              <a:t>Best Practice is to write two Reading goals</a:t>
            </a:r>
          </a:p>
          <a:p>
            <a:r>
              <a:rPr lang="en-US" altLang="en-US" b="1" dirty="0">
                <a:solidFill>
                  <a:srgbClr val="FF6600"/>
                </a:solidFill>
              </a:rPr>
              <a:t>Goal Number One</a:t>
            </a:r>
            <a:r>
              <a:rPr lang="en-US" altLang="en-US" dirty="0"/>
              <a:t>: Address Foundational Reading (FR) </a:t>
            </a:r>
            <a:r>
              <a:rPr lang="en-US" altLang="en-US" dirty="0">
                <a:solidFill>
                  <a:srgbClr val="FF6600"/>
                </a:solidFill>
              </a:rPr>
              <a:t>out of level</a:t>
            </a:r>
            <a:endParaRPr lang="en-US" altLang="en-US" dirty="0"/>
          </a:p>
          <a:p>
            <a:r>
              <a:rPr lang="en-US" altLang="en-US" b="1" dirty="0">
                <a:solidFill>
                  <a:srgbClr val="0000FF"/>
                </a:solidFill>
              </a:rPr>
              <a:t>Goal Number Two</a:t>
            </a:r>
            <a:r>
              <a:rPr lang="en-US" altLang="en-US" dirty="0"/>
              <a:t>: Address grade level reading comprehension goal in either Reading Information (RI)  or Reading Literature (RL)</a:t>
            </a:r>
          </a:p>
          <a:p>
            <a:endParaRPr lang="en-US" altLang="en-US" dirty="0"/>
          </a:p>
        </p:txBody>
      </p:sp>
    </p:spTree>
    <p:extLst>
      <p:ext uri="{BB962C8B-B14F-4D97-AF65-F5344CB8AC3E}">
        <p14:creationId xmlns:p14="http://schemas.microsoft.com/office/powerpoint/2010/main" val="2150422142"/>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TextBox 4">
            <a:extLst>
              <a:ext uri="{FF2B5EF4-FFF2-40B4-BE49-F238E27FC236}">
                <a16:creationId xmlns:a16="http://schemas.microsoft.com/office/drawing/2014/main" id="{0296B92B-5E52-4257-BB34-337B4B22F508}"/>
              </a:ext>
            </a:extLst>
          </p:cNvPr>
          <p:cNvSpPr>
            <a:spLocks noGrp="1" noChangeArrowheads="1"/>
          </p:cNvSpPr>
          <p:nvPr>
            <p:ph type="title"/>
          </p:nvPr>
        </p:nvSpPr>
        <p:spPr>
          <a:xfrm>
            <a:off x="457200" y="481280"/>
            <a:ext cx="8229600" cy="1323439"/>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altLang="en-US" sz="4000" b="1" dirty="0">
                <a:solidFill>
                  <a:srgbClr val="3366FF"/>
                </a:solidFill>
                <a:latin typeface="+mn-lt"/>
                <a:ea typeface="MS PGothic" panose="020B0600070205080204" pitchFamily="34" charset="-128"/>
              </a:rPr>
              <a:t>Write</a:t>
            </a:r>
            <a:r>
              <a:rPr lang="en-US" altLang="en-US" sz="4000" b="1" dirty="0">
                <a:latin typeface="+mn-lt"/>
                <a:ea typeface="MS PGothic" panose="020B0600070205080204" pitchFamily="34" charset="-128"/>
              </a:rPr>
              <a:t> </a:t>
            </a:r>
            <a:r>
              <a:rPr lang="en-US" altLang="en-US" sz="4000" b="1" dirty="0">
                <a:solidFill>
                  <a:srgbClr val="FF6600"/>
                </a:solidFill>
                <a:latin typeface="+mn-lt"/>
                <a:ea typeface="MS PGothic" panose="020B0600070205080204" pitchFamily="34" charset="-128"/>
              </a:rPr>
              <a:t>SMART</a:t>
            </a:r>
            <a:r>
              <a:rPr lang="en-US" altLang="en-US" sz="4000" b="1" dirty="0">
                <a:latin typeface="+mn-lt"/>
                <a:ea typeface="MS PGothic" panose="020B0600070205080204" pitchFamily="34" charset="-128"/>
              </a:rPr>
              <a:t> </a:t>
            </a:r>
            <a:r>
              <a:rPr lang="en-US" altLang="en-US" sz="4000" b="1" dirty="0">
                <a:solidFill>
                  <a:srgbClr val="3366FF"/>
                </a:solidFill>
                <a:latin typeface="+mn-lt"/>
                <a:ea typeface="MS PGothic" panose="020B0600070205080204" pitchFamily="34" charset="-128"/>
              </a:rPr>
              <a:t>Goals Aligned to CCSS </a:t>
            </a:r>
          </a:p>
        </p:txBody>
      </p:sp>
      <p:sp>
        <p:nvSpPr>
          <p:cNvPr id="5" name="Content Placeholder 4">
            <a:extLst>
              <a:ext uri="{FF2B5EF4-FFF2-40B4-BE49-F238E27FC236}">
                <a16:creationId xmlns:a16="http://schemas.microsoft.com/office/drawing/2014/main" id="{67BA0BAF-3CF2-4156-8B32-95C647E20F89}"/>
              </a:ext>
            </a:extLst>
          </p:cNvPr>
          <p:cNvSpPr txBox="1">
            <a:spLocks noGrp="1"/>
          </p:cNvSpPr>
          <p:nvPr>
            <p:ph idx="1"/>
          </p:nvPr>
        </p:nvSpPr>
        <p:spPr>
          <a:xfrm>
            <a:off x="457200" y="1981200"/>
            <a:ext cx="5105400" cy="3886200"/>
          </a:xfrm>
          <a:ln>
            <a:solidFill>
              <a:srgbClr val="000000"/>
            </a:solidFill>
          </a:ln>
        </p:spPr>
        <p:txBody>
          <a:bodyPr>
            <a:spAutoFit/>
          </a:bodyPr>
          <a:lstStyle/>
          <a:p>
            <a:pPr fontAlgn="auto">
              <a:spcBef>
                <a:spcPts val="0"/>
              </a:spcBef>
              <a:spcAft>
                <a:spcPts val="0"/>
              </a:spcAft>
              <a:defRPr/>
            </a:pPr>
            <a:r>
              <a:rPr lang="en-US" sz="4800" dirty="0">
                <a:solidFill>
                  <a:srgbClr val="FF6600"/>
                </a:solidFill>
                <a:latin typeface="Britannic Bold"/>
                <a:cs typeface="Britannic Bold"/>
              </a:rPr>
              <a:t>S</a:t>
            </a:r>
            <a:r>
              <a:rPr lang="en-US" sz="4800" dirty="0">
                <a:latin typeface="+mj-lt"/>
              </a:rPr>
              <a:t>pecific</a:t>
            </a:r>
          </a:p>
          <a:p>
            <a:pPr fontAlgn="auto">
              <a:spcBef>
                <a:spcPts val="0"/>
              </a:spcBef>
              <a:spcAft>
                <a:spcPts val="0"/>
              </a:spcAft>
              <a:defRPr/>
            </a:pPr>
            <a:r>
              <a:rPr lang="en-US" sz="4800" dirty="0">
                <a:solidFill>
                  <a:srgbClr val="FF6600"/>
                </a:solidFill>
                <a:latin typeface="Britannic Bold"/>
                <a:cs typeface="Britannic Bold"/>
              </a:rPr>
              <a:t>M</a:t>
            </a:r>
            <a:r>
              <a:rPr lang="en-US" sz="4800" dirty="0">
                <a:latin typeface="+mj-lt"/>
              </a:rPr>
              <a:t>easurable</a:t>
            </a:r>
          </a:p>
          <a:p>
            <a:pPr fontAlgn="auto">
              <a:spcBef>
                <a:spcPts val="0"/>
              </a:spcBef>
              <a:spcAft>
                <a:spcPts val="0"/>
              </a:spcAft>
              <a:defRPr/>
            </a:pPr>
            <a:r>
              <a:rPr lang="en-US" sz="4800" dirty="0">
                <a:solidFill>
                  <a:srgbClr val="FF6600"/>
                </a:solidFill>
                <a:latin typeface="Britannic Bold"/>
                <a:cs typeface="Britannic Bold"/>
              </a:rPr>
              <a:t>A</a:t>
            </a:r>
            <a:r>
              <a:rPr lang="en-US" sz="4800" dirty="0">
                <a:latin typeface="+mj-lt"/>
              </a:rPr>
              <a:t>ttainable</a:t>
            </a:r>
          </a:p>
          <a:p>
            <a:pPr fontAlgn="auto">
              <a:spcBef>
                <a:spcPts val="0"/>
              </a:spcBef>
              <a:spcAft>
                <a:spcPts val="0"/>
              </a:spcAft>
              <a:defRPr/>
            </a:pPr>
            <a:r>
              <a:rPr lang="en-US" sz="4800" dirty="0">
                <a:solidFill>
                  <a:srgbClr val="FF6600"/>
                </a:solidFill>
                <a:latin typeface="Britannic Bold"/>
                <a:cs typeface="Britannic Bold"/>
              </a:rPr>
              <a:t>R</a:t>
            </a:r>
            <a:r>
              <a:rPr lang="en-US" sz="4800" dirty="0">
                <a:latin typeface="+mj-lt"/>
              </a:rPr>
              <a:t>elevant</a:t>
            </a:r>
          </a:p>
          <a:p>
            <a:pPr fontAlgn="auto">
              <a:spcBef>
                <a:spcPts val="0"/>
              </a:spcBef>
              <a:spcAft>
                <a:spcPts val="0"/>
              </a:spcAft>
              <a:defRPr/>
            </a:pPr>
            <a:r>
              <a:rPr lang="en-US" sz="4800" dirty="0">
                <a:solidFill>
                  <a:srgbClr val="FF6600"/>
                </a:solidFill>
                <a:latin typeface="Britannic Bold"/>
                <a:cs typeface="Britannic Bold"/>
              </a:rPr>
              <a:t>T</a:t>
            </a:r>
            <a:r>
              <a:rPr lang="en-US" sz="4800" dirty="0">
                <a:latin typeface="+mj-lt"/>
              </a:rPr>
              <a:t>ime-bound</a:t>
            </a:r>
          </a:p>
        </p:txBody>
      </p:sp>
      <p:pic>
        <p:nvPicPr>
          <p:cNvPr id="193540" name="Picture 2">
            <a:extLst>
              <a:ext uri="{FF2B5EF4-FFF2-40B4-BE49-F238E27FC236}">
                <a16:creationId xmlns:a16="http://schemas.microsoft.com/office/drawing/2014/main" id="{29130C20-6494-47A0-9E11-DD2A77109100}"/>
              </a:ext>
            </a:extLst>
          </p:cNvPr>
          <p:cNvPicPr>
            <a:picLocks noChangeAspect="1"/>
          </p:cNvPicPr>
          <p:nvPr/>
        </p:nvPicPr>
        <p:blipFill>
          <a:blip r:embed="rId3">
            <a:extLst>
              <a:ext uri="{28A0092B-C50C-407E-A947-70E740481C1C}">
                <a14:useLocalDpi xmlns:a14="http://schemas.microsoft.com/office/drawing/2010/main" val="0"/>
              </a:ext>
            </a:extLst>
          </a:blip>
          <a:srcRect l="13179" t="14896" r="13742" b="20917"/>
          <a:stretch>
            <a:fillRect/>
          </a:stretch>
        </p:blipFill>
        <p:spPr bwMode="auto">
          <a:xfrm>
            <a:off x="6096000" y="3352800"/>
            <a:ext cx="2552700" cy="1492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a:extLst>
              <a:ext uri="{FF2B5EF4-FFF2-40B4-BE49-F238E27FC236}">
                <a16:creationId xmlns:a16="http://schemas.microsoft.com/office/drawing/2014/main" id="{A72A36F4-92B6-4A26-AD38-AD22A88DD5BD}"/>
              </a:ext>
            </a:extLst>
          </p:cNvPr>
          <p:cNvSpPr>
            <a:spLocks noGrp="1" noChangeArrowheads="1"/>
          </p:cNvSpPr>
          <p:nvPr>
            <p:ph type="title"/>
          </p:nvPr>
        </p:nvSpPr>
        <p:spPr>
          <a:xfrm>
            <a:off x="304800" y="457200"/>
            <a:ext cx="8610600" cy="838200"/>
          </a:xfrm>
        </p:spPr>
        <p:txBody>
          <a:bodyPr/>
          <a:lstStyle/>
          <a:p>
            <a:pPr eaLnBrk="1" hangingPunct="1"/>
            <a:r>
              <a:rPr lang="en-US" altLang="en-US" sz="3600" b="1" dirty="0"/>
              <a:t>Section G: Annual Goals/Objectives</a:t>
            </a:r>
          </a:p>
        </p:txBody>
      </p:sp>
      <p:sp>
        <p:nvSpPr>
          <p:cNvPr id="197635" name="Rectangle 3">
            <a:extLst>
              <a:ext uri="{FF2B5EF4-FFF2-40B4-BE49-F238E27FC236}">
                <a16:creationId xmlns:a16="http://schemas.microsoft.com/office/drawing/2014/main" id="{1849A462-6CCC-46FD-8A0C-E55C7F6B7705}"/>
              </a:ext>
            </a:extLst>
          </p:cNvPr>
          <p:cNvSpPr>
            <a:spLocks noGrp="1" noChangeArrowheads="1"/>
          </p:cNvSpPr>
          <p:nvPr>
            <p:ph type="body" idx="1"/>
          </p:nvPr>
        </p:nvSpPr>
        <p:spPr>
          <a:xfrm>
            <a:off x="304800" y="1828800"/>
            <a:ext cx="6324600" cy="4572000"/>
          </a:xfrm>
        </p:spPr>
        <p:txBody>
          <a:bodyPr/>
          <a:lstStyle/>
          <a:p>
            <a:pPr eaLnBrk="1" hangingPunct="1">
              <a:lnSpc>
                <a:spcPct val="90000"/>
              </a:lnSpc>
            </a:pPr>
            <a:r>
              <a:rPr lang="en-US" altLang="en-US" sz="2800" dirty="0"/>
              <a:t>Goals and Objectives Contain:</a:t>
            </a:r>
          </a:p>
          <a:p>
            <a:pPr eaLnBrk="1" hangingPunct="1">
              <a:lnSpc>
                <a:spcPct val="90000"/>
              </a:lnSpc>
            </a:pPr>
            <a:endParaRPr lang="en-US" altLang="en-US" sz="2800" dirty="0"/>
          </a:p>
          <a:p>
            <a:pPr lvl="1" eaLnBrk="1" hangingPunct="1">
              <a:lnSpc>
                <a:spcPct val="90000"/>
              </a:lnSpc>
            </a:pPr>
            <a:r>
              <a:rPr lang="en-US" altLang="en-US" b="1" dirty="0"/>
              <a:t>Who</a:t>
            </a:r>
            <a:r>
              <a:rPr lang="en-US" altLang="en-US" dirty="0"/>
              <a:t> (name of student)</a:t>
            </a:r>
          </a:p>
          <a:p>
            <a:pPr lvl="1" eaLnBrk="1" hangingPunct="1">
              <a:lnSpc>
                <a:spcPct val="90000"/>
              </a:lnSpc>
            </a:pPr>
            <a:r>
              <a:rPr lang="en-US" altLang="en-US" b="1" dirty="0"/>
              <a:t>What</a:t>
            </a:r>
            <a:r>
              <a:rPr lang="en-US" altLang="en-US" dirty="0"/>
              <a:t> (observable behavior)</a:t>
            </a:r>
          </a:p>
          <a:p>
            <a:pPr lvl="1" eaLnBrk="1" hangingPunct="1">
              <a:lnSpc>
                <a:spcPct val="90000"/>
              </a:lnSpc>
            </a:pPr>
            <a:r>
              <a:rPr lang="en-US" altLang="en-US" b="1" dirty="0"/>
              <a:t>Conditions</a:t>
            </a:r>
            <a:r>
              <a:rPr lang="en-US" altLang="en-US" dirty="0"/>
              <a:t> (situation in which behavior performed)</a:t>
            </a:r>
          </a:p>
          <a:p>
            <a:pPr lvl="1" eaLnBrk="1" hangingPunct="1">
              <a:lnSpc>
                <a:spcPct val="90000"/>
              </a:lnSpc>
            </a:pPr>
            <a:r>
              <a:rPr lang="en-US" altLang="en-US" b="1" dirty="0"/>
              <a:t>Accuracy</a:t>
            </a:r>
            <a:r>
              <a:rPr lang="en-US" altLang="en-US" dirty="0"/>
              <a:t> (level of mastery)</a:t>
            </a:r>
          </a:p>
          <a:p>
            <a:pPr lvl="1" eaLnBrk="1" hangingPunct="1">
              <a:lnSpc>
                <a:spcPct val="90000"/>
              </a:lnSpc>
            </a:pPr>
            <a:r>
              <a:rPr lang="en-US" altLang="en-US" b="1" dirty="0"/>
              <a:t>Frequency</a:t>
            </a:r>
            <a:r>
              <a:rPr lang="en-US" altLang="en-US" dirty="0"/>
              <a:t> (how often)</a:t>
            </a:r>
          </a:p>
          <a:p>
            <a:pPr lvl="1" eaLnBrk="1" hangingPunct="1">
              <a:lnSpc>
                <a:spcPct val="90000"/>
              </a:lnSpc>
            </a:pPr>
            <a:endParaRPr lang="en-US" altLang="en-US" sz="2000" dirty="0"/>
          </a:p>
          <a:p>
            <a:pPr lvl="1" eaLnBrk="1" hangingPunct="1">
              <a:lnSpc>
                <a:spcPct val="90000"/>
              </a:lnSpc>
            </a:pPr>
            <a:endParaRPr lang="en-US" altLang="en-US" sz="2000" dirty="0"/>
          </a:p>
          <a:p>
            <a:pPr eaLnBrk="1" hangingPunct="1">
              <a:lnSpc>
                <a:spcPct val="90000"/>
              </a:lnSpc>
            </a:pPr>
            <a:endParaRPr lang="en-US" altLang="en-US" sz="2400" dirty="0"/>
          </a:p>
        </p:txBody>
      </p:sp>
      <p:pic>
        <p:nvPicPr>
          <p:cNvPr id="197636" name="Picture 20" descr="j0198474">
            <a:extLst>
              <a:ext uri="{FF2B5EF4-FFF2-40B4-BE49-F238E27FC236}">
                <a16:creationId xmlns:a16="http://schemas.microsoft.com/office/drawing/2014/main" id="{03EFE7A0-E338-4878-B577-0C182B0FC9E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3657600"/>
            <a:ext cx="2397125" cy="2819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7637" name="WordArt 24">
            <a:extLst>
              <a:ext uri="{FF2B5EF4-FFF2-40B4-BE49-F238E27FC236}">
                <a16:creationId xmlns:a16="http://schemas.microsoft.com/office/drawing/2014/main" id="{E2BAF4C8-28BC-486F-B3AB-8CDB0ABA3E45}"/>
              </a:ext>
            </a:extLst>
          </p:cNvPr>
          <p:cNvSpPr>
            <a:spLocks noChangeArrowheads="1" noChangeShapeType="1" noTextEdit="1"/>
          </p:cNvSpPr>
          <p:nvPr/>
        </p:nvSpPr>
        <p:spPr bwMode="auto">
          <a:xfrm>
            <a:off x="6858000" y="3429000"/>
            <a:ext cx="1066800" cy="914400"/>
          </a:xfrm>
          <a:prstGeom prst="rect">
            <a:avLst/>
          </a:prstGeom>
        </p:spPr>
        <p:txBody>
          <a:bodyPr wrap="none" fromWordArt="1">
            <a:prstTxWarp prst="textSlantUp">
              <a:avLst>
                <a:gd name="adj" fmla="val 32056"/>
              </a:avLst>
            </a:prstTxWarp>
          </a:bodyPr>
          <a:lstStyle/>
          <a:p>
            <a:pPr algn="ctr"/>
            <a:r>
              <a:rPr lang="en-US" sz="3600" kern="10">
                <a:ln w="9525">
                  <a:solidFill>
                    <a:srgbClr val="CC99FF"/>
                  </a:solidFill>
                  <a:miter lim="800000"/>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Impact" panose="020B0806030902050204" pitchFamily="34" charset="0"/>
              </a:rPr>
              <a:t>Reading</a:t>
            </a:r>
          </a:p>
        </p:txBody>
      </p:sp>
    </p:spTree>
    <p:extLst>
      <p:ext uri="{BB962C8B-B14F-4D97-AF65-F5344CB8AC3E}">
        <p14:creationId xmlns:p14="http://schemas.microsoft.com/office/powerpoint/2010/main" val="485574512"/>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a:extLst>
              <a:ext uri="{FF2B5EF4-FFF2-40B4-BE49-F238E27FC236}">
                <a16:creationId xmlns:a16="http://schemas.microsoft.com/office/drawing/2014/main" id="{3026FCDD-C191-4721-AC24-3B3C7FD3B57A}"/>
              </a:ext>
            </a:extLst>
          </p:cNvPr>
          <p:cNvSpPr>
            <a:spLocks noGrp="1" noChangeArrowheads="1"/>
          </p:cNvSpPr>
          <p:nvPr>
            <p:ph type="title"/>
          </p:nvPr>
        </p:nvSpPr>
        <p:spPr>
          <a:xfrm>
            <a:off x="457200" y="457200"/>
            <a:ext cx="8458200" cy="1524000"/>
          </a:xfrm>
        </p:spPr>
        <p:txBody>
          <a:bodyPr/>
          <a:lstStyle/>
          <a:p>
            <a:pPr eaLnBrk="1" hangingPunct="1"/>
            <a:r>
              <a:rPr lang="en-US" altLang="en-US" sz="3600" b="1" dirty="0" smtClean="0"/>
              <a:t>Sample </a:t>
            </a:r>
            <a:r>
              <a:rPr lang="en-US" altLang="en-US" sz="3600" b="1" dirty="0"/>
              <a:t>Annual Goal and Required Elements</a:t>
            </a:r>
            <a:r>
              <a:rPr lang="en-US" altLang="en-US" sz="4000" dirty="0"/>
              <a:t/>
            </a:r>
            <a:br>
              <a:rPr lang="en-US" altLang="en-US" sz="4000" dirty="0"/>
            </a:br>
            <a:endParaRPr lang="en-US" altLang="en-US" sz="4000" dirty="0"/>
          </a:p>
        </p:txBody>
      </p:sp>
      <p:sp>
        <p:nvSpPr>
          <p:cNvPr id="195587" name="Rectangle 3">
            <a:extLst>
              <a:ext uri="{FF2B5EF4-FFF2-40B4-BE49-F238E27FC236}">
                <a16:creationId xmlns:a16="http://schemas.microsoft.com/office/drawing/2014/main" id="{0BEC3F81-4E6E-49AA-828E-0D12D0704119}"/>
              </a:ext>
            </a:extLst>
          </p:cNvPr>
          <p:cNvSpPr>
            <a:spLocks noGrp="1" noChangeArrowheads="1"/>
          </p:cNvSpPr>
          <p:nvPr>
            <p:ph type="body" idx="1"/>
          </p:nvPr>
        </p:nvSpPr>
        <p:spPr>
          <a:xfrm>
            <a:off x="457200" y="1524000"/>
            <a:ext cx="8686800" cy="5943600"/>
          </a:xfrm>
        </p:spPr>
        <p:txBody>
          <a:bodyPr/>
          <a:lstStyle/>
          <a:p>
            <a:pPr eaLnBrk="1" hangingPunct="1">
              <a:defRPr/>
            </a:pPr>
            <a:r>
              <a:rPr lang="en-US" altLang="en-US" sz="2800" b="1" dirty="0">
                <a:solidFill>
                  <a:srgbClr val="008000"/>
                </a:solidFill>
              </a:rPr>
              <a:t>When given a 3</a:t>
            </a:r>
            <a:r>
              <a:rPr lang="en-US" altLang="en-US" sz="2800" b="1" baseline="30000" dirty="0">
                <a:solidFill>
                  <a:srgbClr val="008000"/>
                </a:solidFill>
              </a:rPr>
              <a:t>rd</a:t>
            </a:r>
            <a:r>
              <a:rPr lang="en-US" altLang="en-US" sz="2800" b="1" dirty="0">
                <a:solidFill>
                  <a:srgbClr val="008000"/>
                </a:solidFill>
              </a:rPr>
              <a:t> grade text</a:t>
            </a:r>
            <a:r>
              <a:rPr lang="en-US" altLang="en-US" sz="2800" b="1" dirty="0">
                <a:solidFill>
                  <a:srgbClr val="00CC00"/>
                </a:solidFill>
              </a:rPr>
              <a:t>,</a:t>
            </a:r>
            <a:r>
              <a:rPr lang="en-US" altLang="en-US" sz="2800" b="1" dirty="0"/>
              <a:t> Spencer </a:t>
            </a:r>
            <a:r>
              <a:rPr lang="en-US" altLang="en-US" sz="2800" b="1" dirty="0">
                <a:solidFill>
                  <a:srgbClr val="C00000"/>
                </a:solidFill>
              </a:rPr>
              <a:t>will answer factual based questions related to a text read aloud </a:t>
            </a:r>
            <a:r>
              <a:rPr lang="en-US" altLang="en-US" sz="2800" b="1" dirty="0">
                <a:solidFill>
                  <a:srgbClr val="9900FF"/>
                </a:solidFill>
              </a:rPr>
              <a:t>with </a:t>
            </a:r>
            <a:r>
              <a:rPr lang="en-US" altLang="en-US" sz="2800" b="1" dirty="0" smtClean="0">
                <a:solidFill>
                  <a:srgbClr val="9900FF"/>
                </a:solidFill>
              </a:rPr>
              <a:t>90</a:t>
            </a:r>
            <a:r>
              <a:rPr lang="en-US" altLang="en-US" sz="2800" b="1" dirty="0">
                <a:solidFill>
                  <a:srgbClr val="9900FF"/>
                </a:solidFill>
              </a:rPr>
              <a:t>% accuracy </a:t>
            </a:r>
            <a:r>
              <a:rPr lang="en-US" altLang="en-US" sz="2800" b="1" dirty="0">
                <a:solidFill>
                  <a:srgbClr val="0000FF"/>
                </a:solidFill>
              </a:rPr>
              <a:t>4</a:t>
            </a:r>
            <a:r>
              <a:rPr lang="en-US" altLang="en-US" sz="2800" b="1" dirty="0" smtClean="0">
                <a:solidFill>
                  <a:srgbClr val="0000FF"/>
                </a:solidFill>
              </a:rPr>
              <a:t> </a:t>
            </a:r>
            <a:r>
              <a:rPr lang="en-US" altLang="en-US" sz="2800" b="1" dirty="0">
                <a:solidFill>
                  <a:srgbClr val="0000FF"/>
                </a:solidFill>
              </a:rPr>
              <a:t>out of 4 trials</a:t>
            </a:r>
            <a:r>
              <a:rPr lang="en-US" altLang="en-US" sz="2800" b="1" dirty="0" smtClean="0"/>
              <a:t>.</a:t>
            </a:r>
          </a:p>
          <a:p>
            <a:pPr marL="0" indent="0" eaLnBrk="1" hangingPunct="1">
              <a:buNone/>
              <a:defRPr/>
            </a:pPr>
            <a:endParaRPr lang="en-US" altLang="en-US" sz="2400" dirty="0">
              <a:solidFill>
                <a:srgbClr val="00CC00"/>
              </a:solidFill>
            </a:endParaRPr>
          </a:p>
          <a:p>
            <a:pPr marL="457200" lvl="1" indent="0" eaLnBrk="1" hangingPunct="1">
              <a:buFont typeface="Wingdings" panose="05000000000000000000" pitchFamily="2" charset="2"/>
              <a:buNone/>
              <a:defRPr/>
            </a:pPr>
            <a:r>
              <a:rPr lang="en-US" altLang="en-US" b="1" dirty="0">
                <a:solidFill>
                  <a:srgbClr val="008000"/>
                </a:solidFill>
              </a:rPr>
              <a:t>1. Conditions (situation in which behavior performed)</a:t>
            </a:r>
          </a:p>
          <a:p>
            <a:pPr marL="457200" lvl="1" indent="0" eaLnBrk="1" hangingPunct="1">
              <a:buFont typeface="Wingdings" panose="05000000000000000000" pitchFamily="2" charset="2"/>
              <a:buNone/>
              <a:defRPr/>
            </a:pPr>
            <a:r>
              <a:rPr lang="en-US" altLang="en-US" b="1" dirty="0"/>
              <a:t>2. Who (Spencer)</a:t>
            </a:r>
          </a:p>
          <a:p>
            <a:pPr marL="457200" lvl="1" indent="0" eaLnBrk="1" hangingPunct="1">
              <a:buFont typeface="Wingdings" panose="05000000000000000000" pitchFamily="2" charset="2"/>
              <a:buNone/>
              <a:defRPr/>
            </a:pPr>
            <a:r>
              <a:rPr lang="en-US" altLang="en-US" b="1" dirty="0">
                <a:solidFill>
                  <a:srgbClr val="C00000"/>
                </a:solidFill>
              </a:rPr>
              <a:t>3. What (observable student behavior)</a:t>
            </a:r>
          </a:p>
          <a:p>
            <a:pPr marL="457200" lvl="1" indent="0" eaLnBrk="1" hangingPunct="1">
              <a:buFont typeface="Wingdings" panose="05000000000000000000" pitchFamily="2" charset="2"/>
              <a:buNone/>
              <a:defRPr/>
            </a:pPr>
            <a:r>
              <a:rPr lang="en-US" altLang="en-US" b="1" dirty="0">
                <a:solidFill>
                  <a:srgbClr val="9900FF"/>
                </a:solidFill>
              </a:rPr>
              <a:t>4. Accuracy (level of mastery)</a:t>
            </a:r>
          </a:p>
          <a:p>
            <a:pPr marL="457200" lvl="1" indent="0" eaLnBrk="1" hangingPunct="1">
              <a:buFont typeface="Wingdings" panose="05000000000000000000" pitchFamily="2" charset="2"/>
              <a:buNone/>
              <a:defRPr/>
            </a:pPr>
            <a:r>
              <a:rPr lang="en-US" altLang="en-US" b="1" dirty="0">
                <a:solidFill>
                  <a:srgbClr val="0000FF"/>
                </a:solidFill>
              </a:rPr>
              <a:t>5. Frequency (how often)</a:t>
            </a:r>
          </a:p>
          <a:p>
            <a:pPr lvl="1" eaLnBrk="1" hangingPunct="1">
              <a:defRPr/>
            </a:pPr>
            <a:endParaRPr lang="en-US" altLang="en-US" sz="2400" dirty="0">
              <a:solidFill>
                <a:srgbClr val="00CC00"/>
              </a:solidFill>
            </a:endParaRPr>
          </a:p>
          <a:p>
            <a:pPr lvl="1" eaLnBrk="1" hangingPunct="1">
              <a:defRPr/>
            </a:pPr>
            <a:endParaRPr lang="en-US" altLang="en-US" dirty="0">
              <a:solidFill>
                <a:srgbClr val="0000FF"/>
              </a:solidFill>
            </a:endParaRPr>
          </a:p>
          <a:p>
            <a:pPr lvl="1" eaLnBrk="1" hangingPunct="1">
              <a:defRPr/>
            </a:pPr>
            <a:endParaRPr lang="en-US" altLang="en-US" dirty="0">
              <a:solidFill>
                <a:srgbClr val="00CC00"/>
              </a:solidFill>
            </a:endParaRPr>
          </a:p>
        </p:txBody>
      </p:sp>
    </p:spTree>
    <p:extLst>
      <p:ext uri="{BB962C8B-B14F-4D97-AF65-F5344CB8AC3E}">
        <p14:creationId xmlns:p14="http://schemas.microsoft.com/office/powerpoint/2010/main" val="2205736377"/>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a:extLst>
              <a:ext uri="{FF2B5EF4-FFF2-40B4-BE49-F238E27FC236}">
                <a16:creationId xmlns:a16="http://schemas.microsoft.com/office/drawing/2014/main" id="{50E9E560-30A6-457B-81BF-D64C85C0FCF2}"/>
              </a:ext>
            </a:extLst>
          </p:cNvPr>
          <p:cNvSpPr>
            <a:spLocks noGrp="1" noChangeArrowheads="1"/>
          </p:cNvSpPr>
          <p:nvPr>
            <p:ph type="title"/>
          </p:nvPr>
        </p:nvSpPr>
        <p:spPr>
          <a:xfrm>
            <a:off x="457200" y="457200"/>
            <a:ext cx="8305800" cy="1371600"/>
          </a:xfrm>
        </p:spPr>
        <p:txBody>
          <a:bodyPr/>
          <a:lstStyle/>
          <a:p>
            <a:pPr eaLnBrk="1" hangingPunct="1"/>
            <a:r>
              <a:rPr lang="en-US" altLang="en-US" sz="3600" b="1" dirty="0"/>
              <a:t>Sample Annual Goal and Required Elements</a:t>
            </a:r>
          </a:p>
        </p:txBody>
      </p:sp>
      <p:sp>
        <p:nvSpPr>
          <p:cNvPr id="201731" name="Rectangle 3">
            <a:extLst>
              <a:ext uri="{FF2B5EF4-FFF2-40B4-BE49-F238E27FC236}">
                <a16:creationId xmlns:a16="http://schemas.microsoft.com/office/drawing/2014/main" id="{193897EB-7BAC-430D-A27F-CC4B3D6679E5}"/>
              </a:ext>
            </a:extLst>
          </p:cNvPr>
          <p:cNvSpPr>
            <a:spLocks noGrp="1" noChangeArrowheads="1"/>
          </p:cNvSpPr>
          <p:nvPr>
            <p:ph type="body" idx="1"/>
          </p:nvPr>
        </p:nvSpPr>
        <p:spPr>
          <a:xfrm>
            <a:off x="457200" y="1828800"/>
            <a:ext cx="8458200" cy="4800600"/>
          </a:xfrm>
        </p:spPr>
        <p:txBody>
          <a:bodyPr/>
          <a:lstStyle/>
          <a:p>
            <a:pPr eaLnBrk="1" hangingPunct="1">
              <a:defRPr/>
            </a:pPr>
            <a:r>
              <a:rPr lang="en-US" altLang="en-US" sz="2400" b="1" dirty="0"/>
              <a:t>Goal:  </a:t>
            </a:r>
            <a:r>
              <a:rPr lang="en-US" altLang="en-US" sz="2400" b="1" dirty="0">
                <a:solidFill>
                  <a:srgbClr val="008000"/>
                </a:solidFill>
              </a:rPr>
              <a:t>When given a 3</a:t>
            </a:r>
            <a:r>
              <a:rPr lang="en-US" altLang="en-US" sz="2400" b="1" baseline="30000" dirty="0">
                <a:solidFill>
                  <a:srgbClr val="008000"/>
                </a:solidFill>
              </a:rPr>
              <a:t>rd</a:t>
            </a:r>
            <a:r>
              <a:rPr lang="en-US" altLang="en-US" sz="2400" b="1" dirty="0">
                <a:solidFill>
                  <a:srgbClr val="008000"/>
                </a:solidFill>
              </a:rPr>
              <a:t> grade text</a:t>
            </a:r>
            <a:r>
              <a:rPr lang="en-US" altLang="en-US" sz="2400" b="1" dirty="0">
                <a:solidFill>
                  <a:srgbClr val="00CC00"/>
                </a:solidFill>
              </a:rPr>
              <a:t>,</a:t>
            </a:r>
            <a:r>
              <a:rPr lang="en-US" altLang="en-US" sz="2400" b="1" dirty="0"/>
              <a:t> Spencer </a:t>
            </a:r>
            <a:r>
              <a:rPr lang="en-US" altLang="en-US" sz="2400" b="1" dirty="0">
                <a:solidFill>
                  <a:srgbClr val="C00000"/>
                </a:solidFill>
              </a:rPr>
              <a:t>will answer factual based questions related to a text read aloud </a:t>
            </a:r>
            <a:r>
              <a:rPr lang="en-US" altLang="en-US" sz="2400" b="1" dirty="0">
                <a:solidFill>
                  <a:srgbClr val="9900FF"/>
                </a:solidFill>
              </a:rPr>
              <a:t>with </a:t>
            </a:r>
            <a:r>
              <a:rPr lang="en-US" altLang="en-US" sz="2400" b="1" dirty="0" smtClean="0">
                <a:solidFill>
                  <a:srgbClr val="9900FF"/>
                </a:solidFill>
              </a:rPr>
              <a:t>90</a:t>
            </a:r>
            <a:r>
              <a:rPr lang="en-US" altLang="en-US" sz="2400" b="1" dirty="0">
                <a:solidFill>
                  <a:srgbClr val="9900FF"/>
                </a:solidFill>
              </a:rPr>
              <a:t>% accuracy </a:t>
            </a:r>
            <a:r>
              <a:rPr lang="en-US" altLang="en-US" sz="2400" b="1" dirty="0" smtClean="0">
                <a:solidFill>
                  <a:srgbClr val="0000FF"/>
                </a:solidFill>
              </a:rPr>
              <a:t>4 </a:t>
            </a:r>
            <a:r>
              <a:rPr lang="en-US" altLang="en-US" sz="2400" b="1" dirty="0">
                <a:solidFill>
                  <a:srgbClr val="0000FF"/>
                </a:solidFill>
              </a:rPr>
              <a:t>out of 4 trials</a:t>
            </a:r>
            <a:r>
              <a:rPr lang="en-US" altLang="en-US" sz="2400" b="1" dirty="0" smtClean="0"/>
              <a:t>.</a:t>
            </a:r>
          </a:p>
          <a:p>
            <a:pPr marL="0" indent="0" eaLnBrk="1" hangingPunct="1">
              <a:buNone/>
              <a:defRPr/>
            </a:pPr>
            <a:endParaRPr lang="en-US" altLang="en-US" sz="2400" b="1" dirty="0">
              <a:solidFill>
                <a:srgbClr val="00CC00"/>
              </a:solidFill>
            </a:endParaRPr>
          </a:p>
          <a:p>
            <a:pPr lvl="1" eaLnBrk="1" hangingPunct="1"/>
            <a:r>
              <a:rPr lang="en-US" altLang="en-US" sz="2400" b="1" dirty="0" smtClean="0"/>
              <a:t>Objective </a:t>
            </a:r>
            <a:r>
              <a:rPr lang="en-US" altLang="en-US" sz="2400" b="1" dirty="0"/>
              <a:t>#1: </a:t>
            </a:r>
            <a:r>
              <a:rPr lang="en-US" altLang="en-US" sz="2400" b="1" dirty="0">
                <a:solidFill>
                  <a:srgbClr val="008000"/>
                </a:solidFill>
              </a:rPr>
              <a:t>When given a 3</a:t>
            </a:r>
            <a:r>
              <a:rPr lang="en-US" altLang="en-US" sz="2400" b="1" baseline="30000" dirty="0">
                <a:solidFill>
                  <a:srgbClr val="008000"/>
                </a:solidFill>
              </a:rPr>
              <a:t>rd</a:t>
            </a:r>
            <a:r>
              <a:rPr lang="en-US" altLang="en-US" sz="2400" b="1" dirty="0">
                <a:solidFill>
                  <a:srgbClr val="008000"/>
                </a:solidFill>
              </a:rPr>
              <a:t> grade text</a:t>
            </a:r>
            <a:r>
              <a:rPr lang="en-US" altLang="en-US" sz="2400" b="1" dirty="0">
                <a:solidFill>
                  <a:srgbClr val="00CC00"/>
                </a:solidFill>
              </a:rPr>
              <a:t>,</a:t>
            </a:r>
            <a:r>
              <a:rPr lang="en-US" altLang="en-US" sz="2400" b="1" dirty="0"/>
              <a:t> Spencer </a:t>
            </a:r>
            <a:r>
              <a:rPr lang="en-US" altLang="en-US" sz="2400" b="1" dirty="0">
                <a:solidFill>
                  <a:srgbClr val="C00000"/>
                </a:solidFill>
              </a:rPr>
              <a:t>will answer factual based questions related to a text read aloud </a:t>
            </a:r>
            <a:r>
              <a:rPr lang="en-US" altLang="en-US" sz="2400" b="1" dirty="0">
                <a:solidFill>
                  <a:srgbClr val="9900FF"/>
                </a:solidFill>
              </a:rPr>
              <a:t>with </a:t>
            </a:r>
            <a:r>
              <a:rPr lang="en-US" altLang="en-US" sz="2400" b="1" dirty="0" smtClean="0">
                <a:solidFill>
                  <a:srgbClr val="9900FF"/>
                </a:solidFill>
              </a:rPr>
              <a:t>70</a:t>
            </a:r>
            <a:r>
              <a:rPr lang="en-US" altLang="en-US" sz="2400" b="1" dirty="0">
                <a:solidFill>
                  <a:srgbClr val="9900FF"/>
                </a:solidFill>
              </a:rPr>
              <a:t>% accuracy </a:t>
            </a:r>
            <a:r>
              <a:rPr lang="en-US" altLang="en-US" sz="2400" b="1" dirty="0">
                <a:solidFill>
                  <a:srgbClr val="0000FF"/>
                </a:solidFill>
              </a:rPr>
              <a:t>3 out of 4 </a:t>
            </a:r>
            <a:r>
              <a:rPr lang="en-US" altLang="en-US" sz="2400" b="1" dirty="0" smtClean="0">
                <a:solidFill>
                  <a:srgbClr val="0000FF"/>
                </a:solidFill>
              </a:rPr>
              <a:t>trials</a:t>
            </a:r>
          </a:p>
          <a:p>
            <a:pPr lvl="1" eaLnBrk="1" hangingPunct="1"/>
            <a:endParaRPr lang="en-US" altLang="en-US" sz="2400" b="1" dirty="0" smtClean="0">
              <a:solidFill>
                <a:srgbClr val="0000FF"/>
              </a:solidFill>
            </a:endParaRPr>
          </a:p>
          <a:p>
            <a:pPr lvl="1" eaLnBrk="1" hangingPunct="1"/>
            <a:r>
              <a:rPr lang="en-US" altLang="en-US" sz="2400" b="1" dirty="0" smtClean="0">
                <a:solidFill>
                  <a:srgbClr val="0000FF"/>
                </a:solidFill>
              </a:rPr>
              <a:t> </a:t>
            </a:r>
            <a:r>
              <a:rPr lang="en-US" altLang="en-US" sz="2400" b="1" dirty="0" smtClean="0"/>
              <a:t>Objective </a:t>
            </a:r>
            <a:r>
              <a:rPr lang="en-US" altLang="en-US" sz="2400" b="1" dirty="0"/>
              <a:t>#2</a:t>
            </a:r>
            <a:r>
              <a:rPr lang="en-US" altLang="en-US" sz="2400" b="1" dirty="0" smtClean="0"/>
              <a:t>:</a:t>
            </a:r>
            <a:r>
              <a:rPr lang="en-US" altLang="en-US" sz="2400" b="1" dirty="0">
                <a:solidFill>
                  <a:srgbClr val="008000"/>
                </a:solidFill>
              </a:rPr>
              <a:t> When given a 3</a:t>
            </a:r>
            <a:r>
              <a:rPr lang="en-US" altLang="en-US" sz="2400" b="1" baseline="30000" dirty="0">
                <a:solidFill>
                  <a:srgbClr val="008000"/>
                </a:solidFill>
              </a:rPr>
              <a:t>rd</a:t>
            </a:r>
            <a:r>
              <a:rPr lang="en-US" altLang="en-US" sz="2400" b="1" dirty="0">
                <a:solidFill>
                  <a:srgbClr val="008000"/>
                </a:solidFill>
              </a:rPr>
              <a:t> grade text</a:t>
            </a:r>
            <a:r>
              <a:rPr lang="en-US" altLang="en-US" sz="2400" b="1" dirty="0">
                <a:solidFill>
                  <a:srgbClr val="00CC00"/>
                </a:solidFill>
              </a:rPr>
              <a:t>,</a:t>
            </a:r>
            <a:r>
              <a:rPr lang="en-US" altLang="en-US" sz="2400" b="1" dirty="0"/>
              <a:t> Spencer </a:t>
            </a:r>
            <a:r>
              <a:rPr lang="en-US" altLang="en-US" sz="2400" b="1" dirty="0">
                <a:solidFill>
                  <a:srgbClr val="C00000"/>
                </a:solidFill>
              </a:rPr>
              <a:t>will answer factual based questions related to a text read aloud </a:t>
            </a:r>
            <a:r>
              <a:rPr lang="en-US" altLang="en-US" sz="2400" b="1" dirty="0">
                <a:solidFill>
                  <a:srgbClr val="9900FF"/>
                </a:solidFill>
              </a:rPr>
              <a:t>with 8</a:t>
            </a:r>
            <a:r>
              <a:rPr lang="en-US" altLang="en-US" sz="2400" b="1" dirty="0" smtClean="0">
                <a:solidFill>
                  <a:srgbClr val="9900FF"/>
                </a:solidFill>
              </a:rPr>
              <a:t>0</a:t>
            </a:r>
            <a:r>
              <a:rPr lang="en-US" altLang="en-US" sz="2400" b="1" dirty="0">
                <a:solidFill>
                  <a:srgbClr val="9900FF"/>
                </a:solidFill>
              </a:rPr>
              <a:t>% accuracy </a:t>
            </a:r>
            <a:r>
              <a:rPr lang="en-US" altLang="en-US" sz="2400" b="1" dirty="0" smtClean="0">
                <a:solidFill>
                  <a:srgbClr val="0000FF"/>
                </a:solidFill>
              </a:rPr>
              <a:t>4 </a:t>
            </a:r>
            <a:r>
              <a:rPr lang="en-US" altLang="en-US" sz="2400" b="1" dirty="0">
                <a:solidFill>
                  <a:srgbClr val="0000FF"/>
                </a:solidFill>
              </a:rPr>
              <a:t>out of 4 </a:t>
            </a:r>
            <a:r>
              <a:rPr lang="en-US" altLang="en-US" sz="2400" b="1" dirty="0" smtClean="0">
                <a:solidFill>
                  <a:srgbClr val="0000FF"/>
                </a:solidFill>
              </a:rPr>
              <a:t>trials</a:t>
            </a:r>
            <a:endParaRPr lang="en-US" altLang="en-US" sz="2400" b="1" dirty="0"/>
          </a:p>
        </p:txBody>
      </p:sp>
    </p:spTree>
    <p:extLst>
      <p:ext uri="{BB962C8B-B14F-4D97-AF65-F5344CB8AC3E}">
        <p14:creationId xmlns:p14="http://schemas.microsoft.com/office/powerpoint/2010/main" val="1142727758"/>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a:extLst>
              <a:ext uri="{FF2B5EF4-FFF2-40B4-BE49-F238E27FC236}">
                <a16:creationId xmlns:a16="http://schemas.microsoft.com/office/drawing/2014/main" id="{55FB237B-5AF9-4248-82A2-BD84548CB6E8}"/>
              </a:ext>
            </a:extLst>
          </p:cNvPr>
          <p:cNvSpPr>
            <a:spLocks noGrp="1" noChangeArrowheads="1"/>
          </p:cNvSpPr>
          <p:nvPr>
            <p:ph type="title"/>
          </p:nvPr>
        </p:nvSpPr>
        <p:spPr>
          <a:xfrm>
            <a:off x="457200" y="457200"/>
            <a:ext cx="8458200" cy="457200"/>
          </a:xfrm>
        </p:spPr>
        <p:txBody>
          <a:bodyPr/>
          <a:lstStyle/>
          <a:p>
            <a:pPr eaLnBrk="1" hangingPunct="1"/>
            <a:r>
              <a:rPr lang="en-US" altLang="en-US" sz="3600" b="1" dirty="0" smtClean="0"/>
              <a:t>Scaffolding Goals</a:t>
            </a:r>
            <a:endParaRPr lang="en-US" altLang="en-US" sz="3600" b="1" dirty="0"/>
          </a:p>
        </p:txBody>
      </p:sp>
      <p:sp>
        <p:nvSpPr>
          <p:cNvPr id="205827" name="Rectangle 3">
            <a:extLst>
              <a:ext uri="{FF2B5EF4-FFF2-40B4-BE49-F238E27FC236}">
                <a16:creationId xmlns:a16="http://schemas.microsoft.com/office/drawing/2014/main" id="{496A8898-625C-4554-BCF7-56779352BE5A}"/>
              </a:ext>
            </a:extLst>
          </p:cNvPr>
          <p:cNvSpPr>
            <a:spLocks noGrp="1" noChangeArrowheads="1"/>
          </p:cNvSpPr>
          <p:nvPr>
            <p:ph type="body" idx="1"/>
          </p:nvPr>
        </p:nvSpPr>
        <p:spPr>
          <a:xfrm>
            <a:off x="228600" y="1143000"/>
            <a:ext cx="8686800" cy="5486400"/>
          </a:xfrm>
        </p:spPr>
        <p:txBody>
          <a:bodyPr/>
          <a:lstStyle/>
          <a:p>
            <a:pPr eaLnBrk="1" hangingPunct="1"/>
            <a:r>
              <a:rPr lang="en-US" altLang="en-US" sz="2400" b="1" dirty="0"/>
              <a:t>Goal:  </a:t>
            </a:r>
            <a:r>
              <a:rPr lang="en-US" altLang="en-US" sz="2400" b="1" dirty="0">
                <a:solidFill>
                  <a:srgbClr val="008000"/>
                </a:solidFill>
              </a:rPr>
              <a:t>When given a literary text, </a:t>
            </a:r>
            <a:r>
              <a:rPr lang="en-US" altLang="en-US" sz="2400" b="1" dirty="0"/>
              <a:t>Maria </a:t>
            </a:r>
            <a:r>
              <a:rPr lang="en-US" altLang="en-US" sz="2400" b="1" dirty="0">
                <a:solidFill>
                  <a:srgbClr val="C00000"/>
                </a:solidFill>
              </a:rPr>
              <a:t>will list the primary and secondary character traits of the main character </a:t>
            </a:r>
            <a:r>
              <a:rPr lang="en-US" altLang="en-US" sz="2400" b="1" dirty="0">
                <a:solidFill>
                  <a:srgbClr val="7030A0"/>
                </a:solidFill>
              </a:rPr>
              <a:t>with 80% accuracy </a:t>
            </a:r>
            <a:r>
              <a:rPr lang="en-US" altLang="en-US" sz="2400" b="1" dirty="0">
                <a:solidFill>
                  <a:schemeClr val="bg2">
                    <a:lumMod val="60000"/>
                    <a:lumOff val="40000"/>
                  </a:schemeClr>
                </a:solidFill>
              </a:rPr>
              <a:t>in 3 out of 4 trials. </a:t>
            </a:r>
            <a:r>
              <a:rPr lang="en-US" altLang="en-US" sz="2800" b="1" dirty="0"/>
              <a:t>(9</a:t>
            </a:r>
            <a:r>
              <a:rPr lang="en-US" altLang="en-US" sz="2800" b="1" baseline="30000" dirty="0"/>
              <a:t>th</a:t>
            </a:r>
            <a:r>
              <a:rPr lang="en-US" altLang="en-US" sz="2800" b="1" dirty="0"/>
              <a:t> grade standard)</a:t>
            </a:r>
          </a:p>
          <a:p>
            <a:pPr eaLnBrk="1" hangingPunct="1"/>
            <a:endParaRPr lang="en-US" altLang="en-US" sz="2400" b="1" dirty="0">
              <a:solidFill>
                <a:srgbClr val="FF0000"/>
              </a:solidFill>
            </a:endParaRPr>
          </a:p>
          <a:p>
            <a:pPr eaLnBrk="1" hangingPunct="1"/>
            <a:r>
              <a:rPr lang="en-US" altLang="en-US" sz="2400" b="1" dirty="0"/>
              <a:t>Objective #1: </a:t>
            </a:r>
            <a:r>
              <a:rPr lang="en-US" altLang="en-US" sz="2400" b="1" dirty="0">
                <a:solidFill>
                  <a:srgbClr val="008000"/>
                </a:solidFill>
              </a:rPr>
              <a:t> When given a literary text, </a:t>
            </a:r>
            <a:r>
              <a:rPr lang="en-US" altLang="en-US" sz="2400" b="1" dirty="0"/>
              <a:t>Maria </a:t>
            </a:r>
            <a:r>
              <a:rPr lang="en-US" altLang="en-US" sz="2400" b="1" dirty="0">
                <a:solidFill>
                  <a:srgbClr val="C00000"/>
                </a:solidFill>
              </a:rPr>
              <a:t>will state main idea and evidence that supports main idea </a:t>
            </a:r>
            <a:r>
              <a:rPr lang="en-US" altLang="en-US" sz="2400" b="1" dirty="0">
                <a:solidFill>
                  <a:srgbClr val="7030A0"/>
                </a:solidFill>
              </a:rPr>
              <a:t>with 80% accuracy </a:t>
            </a:r>
            <a:r>
              <a:rPr lang="en-US" altLang="en-US" sz="2400" b="1" dirty="0">
                <a:solidFill>
                  <a:schemeClr val="bg2">
                    <a:lumMod val="60000"/>
                    <a:lumOff val="40000"/>
                  </a:schemeClr>
                </a:solidFill>
              </a:rPr>
              <a:t>in 3 out of 4 trials.  </a:t>
            </a:r>
            <a:r>
              <a:rPr lang="en-US" altLang="en-US" sz="2800" b="1" dirty="0"/>
              <a:t>(5</a:t>
            </a:r>
            <a:r>
              <a:rPr lang="en-US" altLang="en-US" sz="2800" b="1" baseline="30000" dirty="0"/>
              <a:t>th</a:t>
            </a:r>
            <a:r>
              <a:rPr lang="en-US" altLang="en-US" sz="2800" b="1" dirty="0"/>
              <a:t> grade standard)</a:t>
            </a:r>
          </a:p>
          <a:p>
            <a:pPr lvl="1" eaLnBrk="1" hangingPunct="1">
              <a:buFont typeface="Wingdings" panose="05000000000000000000" pitchFamily="2" charset="2"/>
              <a:buNone/>
            </a:pPr>
            <a:endParaRPr lang="en-US" altLang="en-US" sz="2400" b="1" dirty="0">
              <a:solidFill>
                <a:srgbClr val="FF0000"/>
              </a:solidFill>
            </a:endParaRPr>
          </a:p>
          <a:p>
            <a:pPr eaLnBrk="1" hangingPunct="1"/>
            <a:r>
              <a:rPr lang="en-US" altLang="en-US" sz="2400" b="1" dirty="0"/>
              <a:t>Objective #2:  </a:t>
            </a:r>
            <a:r>
              <a:rPr lang="en-US" altLang="en-US" sz="2400" b="1" dirty="0">
                <a:solidFill>
                  <a:srgbClr val="008000"/>
                </a:solidFill>
              </a:rPr>
              <a:t>When given a literary text, </a:t>
            </a:r>
            <a:r>
              <a:rPr lang="en-US" altLang="en-US" sz="2400" b="1" dirty="0"/>
              <a:t>Maria </a:t>
            </a:r>
            <a:r>
              <a:rPr lang="en-US" altLang="en-US" sz="2400" b="1" dirty="0">
                <a:solidFill>
                  <a:srgbClr val="C00000"/>
                </a:solidFill>
              </a:rPr>
              <a:t>will state meaning of specialized vocabulary words</a:t>
            </a:r>
            <a:r>
              <a:rPr lang="en-US" altLang="en-US" sz="2400" b="1" dirty="0"/>
              <a:t> </a:t>
            </a:r>
            <a:r>
              <a:rPr lang="en-US" altLang="en-US" sz="2400" b="1" dirty="0">
                <a:solidFill>
                  <a:srgbClr val="7030A0"/>
                </a:solidFill>
              </a:rPr>
              <a:t>with 80% accuracy </a:t>
            </a:r>
            <a:r>
              <a:rPr lang="en-US" altLang="en-US" sz="2400" b="1" dirty="0">
                <a:solidFill>
                  <a:schemeClr val="bg2">
                    <a:lumMod val="60000"/>
                    <a:lumOff val="40000"/>
                  </a:schemeClr>
                </a:solidFill>
              </a:rPr>
              <a:t>in 3 out of 4 trials.  </a:t>
            </a:r>
            <a:r>
              <a:rPr lang="en-US" altLang="en-US" sz="2400" b="1" dirty="0"/>
              <a:t>(7</a:t>
            </a:r>
            <a:r>
              <a:rPr lang="en-US" altLang="en-US" sz="2400" b="1" baseline="30000" dirty="0"/>
              <a:t>th</a:t>
            </a:r>
            <a:r>
              <a:rPr lang="en-US" altLang="en-US" sz="2400" b="1" dirty="0"/>
              <a:t> grade standard)</a:t>
            </a:r>
          </a:p>
          <a:p>
            <a:pPr lvl="1" eaLnBrk="1" hangingPunct="1">
              <a:buFont typeface="Wingdings" panose="05000000000000000000" pitchFamily="2" charset="2"/>
              <a:buNone/>
            </a:pPr>
            <a:endParaRPr lang="en-US" altLang="en-US" sz="2400" dirty="0">
              <a:solidFill>
                <a:srgbClr val="FF0000"/>
              </a:solidFill>
            </a:endParaRPr>
          </a:p>
        </p:txBody>
      </p:sp>
    </p:spTree>
    <p:extLst>
      <p:ext uri="{BB962C8B-B14F-4D97-AF65-F5344CB8AC3E}">
        <p14:creationId xmlns:p14="http://schemas.microsoft.com/office/powerpoint/2010/main" val="145623811"/>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a:extLst>
              <a:ext uri="{FF2B5EF4-FFF2-40B4-BE49-F238E27FC236}">
                <a16:creationId xmlns:a16="http://schemas.microsoft.com/office/drawing/2014/main" id="{955FE62F-458D-4843-BDCB-62B17E405E96}"/>
              </a:ext>
            </a:extLst>
          </p:cNvPr>
          <p:cNvSpPr>
            <a:spLocks noGrp="1" noChangeArrowheads="1"/>
          </p:cNvSpPr>
          <p:nvPr>
            <p:ph type="title"/>
          </p:nvPr>
        </p:nvSpPr>
        <p:spPr>
          <a:xfrm>
            <a:off x="457200" y="457200"/>
            <a:ext cx="8458200" cy="838200"/>
          </a:xfrm>
        </p:spPr>
        <p:txBody>
          <a:bodyPr/>
          <a:lstStyle/>
          <a:p>
            <a:pPr eaLnBrk="1" hangingPunct="1"/>
            <a:r>
              <a:rPr lang="en-US" altLang="en-US" sz="3600" b="1" dirty="0" smtClean="0"/>
              <a:t>Prerequisite Skills as Objectives </a:t>
            </a:r>
            <a:endParaRPr lang="en-US" altLang="en-US" sz="3600" b="1" dirty="0"/>
          </a:p>
        </p:txBody>
      </p:sp>
      <p:sp>
        <p:nvSpPr>
          <p:cNvPr id="207875" name="Rectangle 3">
            <a:extLst>
              <a:ext uri="{FF2B5EF4-FFF2-40B4-BE49-F238E27FC236}">
                <a16:creationId xmlns:a16="http://schemas.microsoft.com/office/drawing/2014/main" id="{EB6E9123-6A80-46C6-8832-8BB4A1395F0C}"/>
              </a:ext>
            </a:extLst>
          </p:cNvPr>
          <p:cNvSpPr>
            <a:spLocks noGrp="1" noChangeArrowheads="1"/>
          </p:cNvSpPr>
          <p:nvPr>
            <p:ph type="body" idx="1"/>
          </p:nvPr>
        </p:nvSpPr>
        <p:spPr>
          <a:xfrm>
            <a:off x="457200" y="1447800"/>
            <a:ext cx="8458200" cy="5029200"/>
          </a:xfrm>
        </p:spPr>
        <p:txBody>
          <a:bodyPr/>
          <a:lstStyle/>
          <a:p>
            <a:pPr eaLnBrk="1" hangingPunct="1">
              <a:lnSpc>
                <a:spcPct val="80000"/>
              </a:lnSpc>
            </a:pPr>
            <a:r>
              <a:rPr lang="en-US" altLang="en-US" sz="2400" b="1" dirty="0">
                <a:latin typeface="+mj-lt"/>
              </a:rPr>
              <a:t>Goal:  </a:t>
            </a:r>
            <a:r>
              <a:rPr lang="en-US" altLang="en-US" sz="2400" b="1" dirty="0">
                <a:solidFill>
                  <a:srgbClr val="008000"/>
                </a:solidFill>
                <a:latin typeface="+mj-lt"/>
              </a:rPr>
              <a:t>When given a teacher made sample of fractions, </a:t>
            </a:r>
            <a:r>
              <a:rPr lang="en-US" altLang="en-US" sz="2400" b="1" dirty="0">
                <a:solidFill>
                  <a:srgbClr val="C00000"/>
                </a:solidFill>
                <a:latin typeface="+mj-lt"/>
              </a:rPr>
              <a:t>Brad will convert them to decimals and </a:t>
            </a:r>
            <a:r>
              <a:rPr lang="en-US" altLang="en-US" sz="2400" b="1" dirty="0" smtClean="0">
                <a:solidFill>
                  <a:srgbClr val="C00000"/>
                </a:solidFill>
                <a:latin typeface="+mj-lt"/>
              </a:rPr>
              <a:t>percentages </a:t>
            </a:r>
            <a:r>
              <a:rPr lang="en-US" altLang="en-US" sz="2400" b="1" dirty="0">
                <a:solidFill>
                  <a:srgbClr val="C00000"/>
                </a:solidFill>
                <a:latin typeface="+mj-lt"/>
              </a:rPr>
              <a:t>and create a visual representation</a:t>
            </a:r>
            <a:r>
              <a:rPr lang="en-US" altLang="en-US" sz="2400" b="1" dirty="0">
                <a:latin typeface="+mj-lt"/>
              </a:rPr>
              <a:t> </a:t>
            </a:r>
            <a:r>
              <a:rPr lang="en-US" altLang="en-US" sz="2400" b="1" dirty="0">
                <a:solidFill>
                  <a:srgbClr val="7030A0"/>
                </a:solidFill>
                <a:latin typeface="+mj-lt"/>
              </a:rPr>
              <a:t>with 80% accuracy</a:t>
            </a:r>
            <a:r>
              <a:rPr lang="en-US" altLang="en-US" sz="2400" b="1" dirty="0">
                <a:latin typeface="+mj-lt"/>
              </a:rPr>
              <a:t> </a:t>
            </a:r>
            <a:r>
              <a:rPr lang="en-US" altLang="en-US" sz="2400" b="1" dirty="0">
                <a:solidFill>
                  <a:schemeClr val="bg2">
                    <a:lumMod val="60000"/>
                    <a:lumOff val="40000"/>
                  </a:schemeClr>
                </a:solidFill>
                <a:latin typeface="+mj-lt"/>
              </a:rPr>
              <a:t>in 3 out of 5 trials</a:t>
            </a:r>
            <a:r>
              <a:rPr lang="en-US" altLang="en-US" sz="2400" b="1" dirty="0">
                <a:latin typeface="+mj-lt"/>
              </a:rPr>
              <a:t>. </a:t>
            </a:r>
            <a:r>
              <a:rPr lang="en-US" altLang="en-US" sz="2400" b="1" dirty="0">
                <a:solidFill>
                  <a:srgbClr val="FF0000"/>
                </a:solidFill>
                <a:latin typeface="+mj-lt"/>
              </a:rPr>
              <a:t>(7</a:t>
            </a:r>
            <a:r>
              <a:rPr lang="en-US" altLang="en-US" sz="2400" b="1" baseline="30000" dirty="0">
                <a:solidFill>
                  <a:srgbClr val="FF0000"/>
                </a:solidFill>
                <a:latin typeface="+mj-lt"/>
              </a:rPr>
              <a:t>th</a:t>
            </a:r>
            <a:r>
              <a:rPr lang="en-US" altLang="en-US" sz="2400" b="1" dirty="0">
                <a:solidFill>
                  <a:srgbClr val="FF0000"/>
                </a:solidFill>
                <a:latin typeface="+mj-lt"/>
              </a:rPr>
              <a:t> grade standard)</a:t>
            </a:r>
          </a:p>
          <a:p>
            <a:pPr eaLnBrk="1" hangingPunct="1">
              <a:lnSpc>
                <a:spcPct val="80000"/>
              </a:lnSpc>
              <a:buFont typeface="Wingdings" panose="05000000000000000000" pitchFamily="2" charset="2"/>
              <a:buNone/>
            </a:pPr>
            <a:endParaRPr lang="en-US" altLang="en-US" sz="2400" b="1" dirty="0">
              <a:solidFill>
                <a:srgbClr val="FF0000"/>
              </a:solidFill>
            </a:endParaRPr>
          </a:p>
          <a:p>
            <a:pPr eaLnBrk="1" hangingPunct="1">
              <a:lnSpc>
                <a:spcPct val="80000"/>
              </a:lnSpc>
              <a:buFont typeface="Wingdings" panose="05000000000000000000" pitchFamily="2" charset="2"/>
              <a:buNone/>
            </a:pPr>
            <a:endParaRPr lang="en-US" altLang="en-US" sz="800" b="1" dirty="0"/>
          </a:p>
          <a:p>
            <a:pPr eaLnBrk="1" hangingPunct="1">
              <a:lnSpc>
                <a:spcPct val="80000"/>
              </a:lnSpc>
            </a:pPr>
            <a:r>
              <a:rPr lang="en-US" altLang="en-US" sz="2400" b="1" dirty="0"/>
              <a:t>Objective #1:  </a:t>
            </a:r>
            <a:r>
              <a:rPr lang="en-US" altLang="en-US" sz="2400" b="1" dirty="0">
                <a:solidFill>
                  <a:srgbClr val="008000"/>
                </a:solidFill>
              </a:rPr>
              <a:t>When given 10 problems involving </a:t>
            </a:r>
            <a:r>
              <a:rPr lang="en-US" altLang="en-US" sz="2400" b="1" dirty="0" err="1">
                <a:solidFill>
                  <a:srgbClr val="008000"/>
                </a:solidFill>
              </a:rPr>
              <a:t>percents</a:t>
            </a:r>
            <a:r>
              <a:rPr lang="en-US" altLang="en-US" sz="2400" b="1" dirty="0">
                <a:solidFill>
                  <a:srgbClr val="008000"/>
                </a:solidFill>
              </a:rPr>
              <a:t> and decimals, </a:t>
            </a:r>
            <a:r>
              <a:rPr lang="en-US" altLang="en-US" sz="2400" b="1" dirty="0"/>
              <a:t>Brad </a:t>
            </a:r>
            <a:r>
              <a:rPr lang="en-US" altLang="en-US" sz="2400" b="1" dirty="0">
                <a:solidFill>
                  <a:srgbClr val="C00000"/>
                </a:solidFill>
              </a:rPr>
              <a:t>will interpret </a:t>
            </a:r>
            <a:r>
              <a:rPr lang="en-US" altLang="en-US" sz="2400" b="1" dirty="0" smtClean="0">
                <a:solidFill>
                  <a:srgbClr val="C00000"/>
                </a:solidFill>
              </a:rPr>
              <a:t>percentages </a:t>
            </a:r>
            <a:r>
              <a:rPr lang="en-US" altLang="en-US" sz="2400" b="1" dirty="0">
                <a:solidFill>
                  <a:srgbClr val="C00000"/>
                </a:solidFill>
              </a:rPr>
              <a:t>as parts of a hundred, and compute a given percent of a whole number </a:t>
            </a:r>
            <a:r>
              <a:rPr lang="en-US" altLang="en-US" sz="2400" b="1" dirty="0">
                <a:solidFill>
                  <a:srgbClr val="7030A0"/>
                </a:solidFill>
              </a:rPr>
              <a:t>with 80% accuracy </a:t>
            </a:r>
            <a:r>
              <a:rPr lang="en-US" altLang="en-US" sz="2400" b="1" dirty="0">
                <a:solidFill>
                  <a:schemeClr val="bg2">
                    <a:lumMod val="60000"/>
                    <a:lumOff val="40000"/>
                  </a:schemeClr>
                </a:solidFill>
              </a:rPr>
              <a:t>in 3 out of 5 trials.</a:t>
            </a:r>
            <a:r>
              <a:rPr lang="en-US" altLang="en-US" sz="2400" b="1" dirty="0"/>
              <a:t> </a:t>
            </a:r>
            <a:r>
              <a:rPr lang="en-US" altLang="en-US" sz="2400" b="1" dirty="0">
                <a:solidFill>
                  <a:srgbClr val="FF0000"/>
                </a:solidFill>
              </a:rPr>
              <a:t>(5</a:t>
            </a:r>
            <a:r>
              <a:rPr lang="en-US" altLang="en-US" sz="2400" b="1" baseline="30000" dirty="0">
                <a:solidFill>
                  <a:srgbClr val="FF0000"/>
                </a:solidFill>
              </a:rPr>
              <a:t>th</a:t>
            </a:r>
            <a:r>
              <a:rPr lang="en-US" altLang="en-US" sz="2400" b="1" dirty="0">
                <a:solidFill>
                  <a:srgbClr val="FF0000"/>
                </a:solidFill>
              </a:rPr>
              <a:t> grade standard)</a:t>
            </a:r>
          </a:p>
          <a:p>
            <a:pPr eaLnBrk="1" hangingPunct="1">
              <a:lnSpc>
                <a:spcPct val="80000"/>
              </a:lnSpc>
            </a:pPr>
            <a:endParaRPr lang="en-US" altLang="en-US" sz="2400" b="1" dirty="0"/>
          </a:p>
          <a:p>
            <a:pPr eaLnBrk="1" hangingPunct="1">
              <a:lnSpc>
                <a:spcPct val="80000"/>
              </a:lnSpc>
            </a:pPr>
            <a:r>
              <a:rPr lang="en-US" altLang="en-US" sz="2400" b="1" dirty="0"/>
              <a:t>Objective #2:  </a:t>
            </a:r>
            <a:r>
              <a:rPr lang="en-US" altLang="en-US" sz="2400" b="1" dirty="0">
                <a:solidFill>
                  <a:srgbClr val="008000"/>
                </a:solidFill>
              </a:rPr>
              <a:t>When given assorted addition and subtraction problems using positive fractions, </a:t>
            </a:r>
            <a:r>
              <a:rPr lang="en-US" altLang="en-US" sz="2400" b="1" dirty="0"/>
              <a:t>Brad </a:t>
            </a:r>
            <a:r>
              <a:rPr lang="en-US" altLang="en-US" sz="2400" b="1" dirty="0">
                <a:solidFill>
                  <a:srgbClr val="C00000"/>
                </a:solidFill>
              </a:rPr>
              <a:t>will list order of operations to correctly solve each problem </a:t>
            </a:r>
            <a:r>
              <a:rPr lang="en-US" altLang="en-US" sz="2400" b="1" dirty="0">
                <a:solidFill>
                  <a:srgbClr val="7030A0"/>
                </a:solidFill>
              </a:rPr>
              <a:t>with 80% accuracy</a:t>
            </a:r>
            <a:r>
              <a:rPr lang="en-US" altLang="en-US" sz="2400" b="1" dirty="0">
                <a:solidFill>
                  <a:schemeClr val="bg2">
                    <a:lumMod val="60000"/>
                    <a:lumOff val="40000"/>
                  </a:schemeClr>
                </a:solidFill>
              </a:rPr>
              <a:t> in 3 out of 5 trials</a:t>
            </a:r>
            <a:r>
              <a:rPr lang="en-US" altLang="en-US" sz="2400" b="1" dirty="0"/>
              <a:t>. </a:t>
            </a:r>
            <a:r>
              <a:rPr lang="en-US" altLang="en-US" sz="2400" b="1" dirty="0">
                <a:solidFill>
                  <a:srgbClr val="FF0000"/>
                </a:solidFill>
              </a:rPr>
              <a:t>(6</a:t>
            </a:r>
            <a:r>
              <a:rPr lang="en-US" altLang="en-US" sz="2400" b="1" baseline="30000" dirty="0">
                <a:solidFill>
                  <a:srgbClr val="FF0000"/>
                </a:solidFill>
              </a:rPr>
              <a:t>th</a:t>
            </a:r>
            <a:r>
              <a:rPr lang="en-US" altLang="en-US" sz="2400" b="1" dirty="0">
                <a:solidFill>
                  <a:srgbClr val="FF0000"/>
                </a:solidFill>
              </a:rPr>
              <a:t> grade standard)</a:t>
            </a:r>
          </a:p>
          <a:p>
            <a:pPr eaLnBrk="1" hangingPunct="1">
              <a:lnSpc>
                <a:spcPct val="80000"/>
              </a:lnSpc>
            </a:pPr>
            <a:endParaRPr lang="en-US" altLang="en-US" sz="2400" dirty="0"/>
          </a:p>
          <a:p>
            <a:pPr eaLnBrk="1" hangingPunct="1">
              <a:lnSpc>
                <a:spcPct val="80000"/>
              </a:lnSpc>
              <a:buFont typeface="Wingdings" panose="05000000000000000000" pitchFamily="2" charset="2"/>
              <a:buNone/>
            </a:pPr>
            <a:endParaRPr lang="en-US" altLang="en-US" sz="2000" dirty="0"/>
          </a:p>
        </p:txBody>
      </p:sp>
    </p:spTree>
    <p:extLst>
      <p:ext uri="{BB962C8B-B14F-4D97-AF65-F5344CB8AC3E}">
        <p14:creationId xmlns:p14="http://schemas.microsoft.com/office/powerpoint/2010/main" val="1250772827"/>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a:extLst>
              <a:ext uri="{FF2B5EF4-FFF2-40B4-BE49-F238E27FC236}">
                <a16:creationId xmlns:a16="http://schemas.microsoft.com/office/drawing/2014/main" id="{07DC8E88-5C42-49C5-A8B8-0796B95428CB}"/>
              </a:ext>
            </a:extLst>
          </p:cNvPr>
          <p:cNvSpPr>
            <a:spLocks noGrp="1" noChangeArrowheads="1"/>
          </p:cNvSpPr>
          <p:nvPr>
            <p:ph type="title"/>
          </p:nvPr>
        </p:nvSpPr>
        <p:spPr>
          <a:xfrm>
            <a:off x="457200" y="381000"/>
            <a:ext cx="8229600" cy="1143000"/>
          </a:xfrm>
        </p:spPr>
        <p:txBody>
          <a:bodyPr/>
          <a:lstStyle/>
          <a:p>
            <a:pPr eaLnBrk="1" hangingPunct="1"/>
            <a:r>
              <a:rPr lang="en-US" altLang="en-US" sz="3600" b="1" dirty="0"/>
              <a:t>IEP Report of Progress and Achievement From Current IEP</a:t>
            </a:r>
          </a:p>
        </p:txBody>
      </p:sp>
      <p:sp>
        <p:nvSpPr>
          <p:cNvPr id="211971" name="Rectangle 3">
            <a:extLst>
              <a:ext uri="{FF2B5EF4-FFF2-40B4-BE49-F238E27FC236}">
                <a16:creationId xmlns:a16="http://schemas.microsoft.com/office/drawing/2014/main" id="{C0F8BB89-A398-4D0F-B7D6-A75A6CE7D930}"/>
              </a:ext>
            </a:extLst>
          </p:cNvPr>
          <p:cNvSpPr>
            <a:spLocks noGrp="1" noChangeArrowheads="1"/>
          </p:cNvSpPr>
          <p:nvPr>
            <p:ph type="body" idx="1"/>
          </p:nvPr>
        </p:nvSpPr>
        <p:spPr>
          <a:xfrm>
            <a:off x="457200" y="1676400"/>
            <a:ext cx="8229600" cy="4876800"/>
          </a:xfrm>
        </p:spPr>
        <p:txBody>
          <a:bodyPr/>
          <a:lstStyle/>
          <a:p>
            <a:pPr eaLnBrk="1" hangingPunct="1">
              <a:lnSpc>
                <a:spcPct val="80000"/>
              </a:lnSpc>
            </a:pPr>
            <a:r>
              <a:rPr lang="en-US" altLang="en-US" b="1" dirty="0">
                <a:solidFill>
                  <a:srgbClr val="C00000"/>
                </a:solidFill>
              </a:rPr>
              <a:t>Parents Must Receive Information On How Student Is Progressing Toward Meeting IEP Goals</a:t>
            </a:r>
          </a:p>
          <a:p>
            <a:pPr eaLnBrk="1" hangingPunct="1">
              <a:lnSpc>
                <a:spcPct val="80000"/>
              </a:lnSpc>
            </a:pPr>
            <a:endParaRPr lang="en-US" altLang="en-US" sz="1800" dirty="0"/>
          </a:p>
          <a:p>
            <a:pPr eaLnBrk="1" hangingPunct="1">
              <a:lnSpc>
                <a:spcPct val="80000"/>
              </a:lnSpc>
            </a:pPr>
            <a:r>
              <a:rPr lang="en-US" altLang="en-US" sz="2800" dirty="0"/>
              <a:t>Frequency of Reporting</a:t>
            </a:r>
            <a:r>
              <a:rPr lang="en-US" altLang="en-US" sz="2000" dirty="0"/>
              <a:t>  </a:t>
            </a:r>
          </a:p>
          <a:p>
            <a:pPr lvl="1" eaLnBrk="1" hangingPunct="1">
              <a:lnSpc>
                <a:spcPct val="80000"/>
              </a:lnSpc>
            </a:pPr>
            <a:r>
              <a:rPr lang="en-US" altLang="en-US" sz="2400" dirty="0"/>
              <a:t>Three times per year – elementary</a:t>
            </a:r>
          </a:p>
          <a:p>
            <a:pPr lvl="1" eaLnBrk="1" hangingPunct="1">
              <a:lnSpc>
                <a:spcPct val="80000"/>
              </a:lnSpc>
            </a:pPr>
            <a:r>
              <a:rPr lang="en-US" altLang="en-US" sz="2400" dirty="0"/>
              <a:t>Four times per year – secondary</a:t>
            </a:r>
          </a:p>
          <a:p>
            <a:pPr eaLnBrk="1" hangingPunct="1">
              <a:lnSpc>
                <a:spcPct val="80000"/>
              </a:lnSpc>
            </a:pPr>
            <a:endParaRPr lang="en-US" altLang="en-US" sz="1800" dirty="0"/>
          </a:p>
          <a:p>
            <a:pPr eaLnBrk="1" hangingPunct="1">
              <a:lnSpc>
                <a:spcPct val="80000"/>
              </a:lnSpc>
            </a:pPr>
            <a:r>
              <a:rPr lang="en-US" altLang="en-US" sz="2800" dirty="0"/>
              <a:t>Continued Lack of Progress</a:t>
            </a:r>
          </a:p>
          <a:p>
            <a:pPr lvl="1" eaLnBrk="1" hangingPunct="1">
              <a:lnSpc>
                <a:spcPct val="80000"/>
              </a:lnSpc>
            </a:pPr>
            <a:r>
              <a:rPr lang="en-US" altLang="en-US" sz="2400" dirty="0"/>
              <a:t>Amend/revise IEP</a:t>
            </a:r>
          </a:p>
          <a:p>
            <a:pPr lvl="2" eaLnBrk="1" hangingPunct="1">
              <a:lnSpc>
                <a:spcPct val="80000"/>
              </a:lnSpc>
            </a:pPr>
            <a:r>
              <a:rPr lang="en-US" altLang="en-US" sz="2000" dirty="0"/>
              <a:t>Modify or change goals</a:t>
            </a:r>
          </a:p>
          <a:p>
            <a:pPr lvl="2" eaLnBrk="1" hangingPunct="1">
              <a:lnSpc>
                <a:spcPct val="80000"/>
              </a:lnSpc>
            </a:pPr>
            <a:r>
              <a:rPr lang="en-US" altLang="en-US" sz="2000" dirty="0"/>
              <a:t>Consider change in supports and/or services</a:t>
            </a:r>
          </a:p>
        </p:txBody>
      </p:sp>
      <p:pic>
        <p:nvPicPr>
          <p:cNvPr id="211972" name="Picture 5" descr="MC900212043[1]">
            <a:extLst>
              <a:ext uri="{FF2B5EF4-FFF2-40B4-BE49-F238E27FC236}">
                <a16:creationId xmlns:a16="http://schemas.microsoft.com/office/drawing/2014/main" id="{F4BE3955-5539-4E54-8E77-86340F76359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3657600"/>
            <a:ext cx="1812925" cy="1535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err="1">
                <a:latin typeface="Arial" panose="020B0604020202020204" pitchFamily="34" charset="0"/>
                <a:cs typeface="Arial" panose="020B0604020202020204" pitchFamily="34" charset="0"/>
              </a:rPr>
              <a:t>MyLAUSD</a:t>
            </a:r>
            <a:r>
              <a:rPr lang="en-US" sz="3600" b="1" dirty="0"/>
              <a:t/>
            </a:r>
            <a:br>
              <a:rPr lang="en-US" sz="3600" b="1" dirty="0"/>
            </a:br>
            <a:endParaRPr lang="en-US" dirty="0"/>
          </a:p>
        </p:txBody>
      </p:sp>
      <p:sp>
        <p:nvSpPr>
          <p:cNvPr id="3" name="Subtitle 2"/>
          <p:cNvSpPr>
            <a:spLocks noGrp="1"/>
          </p:cNvSpPr>
          <p:nvPr>
            <p:ph idx="1"/>
          </p:nvPr>
        </p:nvSpPr>
        <p:spPr/>
        <p:txBody>
          <a:bodyPr/>
          <a:lstStyle/>
          <a:p>
            <a:pPr marL="0" indent="0">
              <a:buNone/>
            </a:pPr>
            <a:endParaRPr lang="en-US" dirty="0">
              <a:solidFill>
                <a:schemeClr val="tx1"/>
              </a:solidFill>
            </a:endParaRPr>
          </a:p>
          <a:p>
            <a:endParaRPr lang="en-US" dirty="0">
              <a:solidFill>
                <a:schemeClr val="tx1"/>
              </a:solidFill>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011" y="1092322"/>
            <a:ext cx="8574091" cy="55370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41198216"/>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380999" y="457199"/>
            <a:ext cx="8613776" cy="914401"/>
          </a:xfrm>
        </p:spPr>
        <p:txBody>
          <a:bodyPr/>
          <a:lstStyle/>
          <a:p>
            <a:pPr eaLnBrk="1" hangingPunct="1"/>
            <a:r>
              <a:rPr lang="en-US" altLang="en-US" sz="3200" b="1" dirty="0" smtClean="0"/>
              <a:t>IEP </a:t>
            </a:r>
            <a:r>
              <a:rPr lang="en-US" altLang="en-US" sz="3200" b="1" dirty="0"/>
              <a:t>Report of Progress and Achievement From Current </a:t>
            </a:r>
            <a:r>
              <a:rPr lang="en-US" altLang="en-US" sz="3200" b="1" dirty="0" smtClean="0"/>
              <a:t>IEP (Continued) </a:t>
            </a:r>
          </a:p>
        </p:txBody>
      </p:sp>
      <p:sp>
        <p:nvSpPr>
          <p:cNvPr id="129027" name="Rectangle 3"/>
          <p:cNvSpPr>
            <a:spLocks noGrp="1" noChangeArrowheads="1"/>
          </p:cNvSpPr>
          <p:nvPr>
            <p:ph idx="1"/>
          </p:nvPr>
        </p:nvSpPr>
        <p:spPr>
          <a:xfrm>
            <a:off x="266700" y="1752600"/>
            <a:ext cx="8534400" cy="1143000"/>
          </a:xfrm>
        </p:spPr>
        <p:txBody>
          <a:bodyPr/>
          <a:lstStyle/>
          <a:p>
            <a:pPr eaLnBrk="1" hangingPunct="1">
              <a:buSzPct val="60000"/>
            </a:pPr>
            <a:r>
              <a:rPr lang="en-US" altLang="en-US" sz="2400" b="1" dirty="0" smtClean="0"/>
              <a:t>Progress is documented in alignment with  the  “life of the IEP”. </a:t>
            </a:r>
          </a:p>
          <a:p>
            <a:pPr eaLnBrk="1" hangingPunct="1">
              <a:buSzPct val="60000"/>
            </a:pPr>
            <a:r>
              <a:rPr lang="en-US" altLang="en-US" sz="2400" b="1" dirty="0" smtClean="0"/>
              <a:t>Work from left to right. </a:t>
            </a:r>
          </a:p>
          <a:p>
            <a:pPr lvl="1" eaLnBrk="1" hangingPunct="1">
              <a:buFont typeface="Arial" panose="020B0604020202020204" pitchFamily="34" charset="0"/>
              <a:buChar char="•"/>
            </a:pPr>
            <a:endParaRPr lang="en-US" altLang="en-US" sz="2200" dirty="0" smtClean="0"/>
          </a:p>
          <a:p>
            <a:pPr lvl="1" eaLnBrk="1" hangingPunct="1">
              <a:buFont typeface="Wingdings" panose="05000000000000000000" pitchFamily="2" charset="2"/>
              <a:buNone/>
            </a:pPr>
            <a:endParaRPr lang="en-US" altLang="en-US" sz="2200" dirty="0" smtClean="0"/>
          </a:p>
        </p:txBody>
      </p:sp>
      <p:sp>
        <p:nvSpPr>
          <p:cNvPr id="129028" name="Slide Number Placeholder 5"/>
          <p:cNvSpPr>
            <a:spLocks noGrp="1"/>
          </p:cNvSpPr>
          <p:nvPr>
            <p:ph type="sldNum" sz="quarter" idx="11"/>
          </p:nvPr>
        </p:nvSpPr>
        <p:spPr>
          <a:xfrm>
            <a:off x="457200" y="6245225"/>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l">
              <a:spcBef>
                <a:spcPct val="0"/>
              </a:spcBef>
              <a:buClrTx/>
              <a:buSzTx/>
              <a:buFontTx/>
              <a:buNone/>
            </a:pPr>
            <a:fld id="{102EA904-A7A6-46D2-B953-8FB2276B20A3}" type="slidenum">
              <a:rPr lang="en-US" altLang="en-US" sz="1200" smtClean="0">
                <a:solidFill>
                  <a:srgbClr val="898989"/>
                </a:solidFill>
              </a:rPr>
              <a:pPr algn="l">
                <a:spcBef>
                  <a:spcPct val="0"/>
                </a:spcBef>
                <a:buClrTx/>
                <a:buSzTx/>
                <a:buFontTx/>
                <a:buNone/>
              </a:pPr>
              <a:t>150</a:t>
            </a:fld>
            <a:endParaRPr lang="en-US" altLang="en-US" sz="1200" smtClean="0">
              <a:solidFill>
                <a:srgbClr val="898989"/>
              </a:solidFill>
            </a:endParaRPr>
          </a:p>
        </p:txBody>
      </p:sp>
      <p:pic>
        <p:nvPicPr>
          <p:cNvPr id="129029" name="Picture 4" descr="Report of Progress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003552"/>
            <a:ext cx="8613775" cy="3397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2979146"/>
      </p:ext>
    </p:extLst>
  </p:cSld>
  <p:clrMapOvr>
    <a:masterClrMapping/>
  </p:clrMapOvr>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a:extLst>
              <a:ext uri="{FF2B5EF4-FFF2-40B4-BE49-F238E27FC236}">
                <a16:creationId xmlns:a16="http://schemas.microsoft.com/office/drawing/2014/main" id="{9AED7DAD-2084-4AB3-B4AC-20156171A5E5}"/>
              </a:ext>
            </a:extLst>
          </p:cNvPr>
          <p:cNvSpPr>
            <a:spLocks noGrp="1" noChangeArrowheads="1"/>
          </p:cNvSpPr>
          <p:nvPr>
            <p:ph type="ctrTitle"/>
          </p:nvPr>
        </p:nvSpPr>
        <p:spPr>
          <a:xfrm>
            <a:off x="2971800" y="1828800"/>
            <a:ext cx="6019800" cy="2209800"/>
          </a:xfrm>
        </p:spPr>
        <p:txBody>
          <a:bodyPr/>
          <a:lstStyle/>
          <a:p>
            <a:pPr algn="r" eaLnBrk="1" hangingPunct="1"/>
            <a:r>
              <a:rPr lang="en-US" altLang="en-US" sz="4000" b="1" dirty="0" smtClean="0"/>
              <a:t>State and District Assessments </a:t>
            </a:r>
            <a:endParaRPr lang="en-US" altLang="en-US" sz="4000" b="1" dirty="0"/>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90600"/>
          </a:xfrm>
        </p:spPr>
        <p:txBody>
          <a:bodyPr/>
          <a:lstStyle/>
          <a:p>
            <a:r>
              <a:rPr lang="en-US" altLang="en-US" sz="3600" b="1" dirty="0"/>
              <a:t>Section </a:t>
            </a:r>
            <a:r>
              <a:rPr lang="en-US" altLang="en-US" sz="3600" b="1" dirty="0" smtClean="0"/>
              <a:t>K- Participation in State and District-wide Assessments </a:t>
            </a:r>
            <a:endParaRPr lang="en-US" sz="3600" b="1" dirty="0"/>
          </a:p>
        </p:txBody>
      </p:sp>
      <p:sp>
        <p:nvSpPr>
          <p:cNvPr id="3" name="Content Placeholder 2"/>
          <p:cNvSpPr>
            <a:spLocks noGrp="1"/>
          </p:cNvSpPr>
          <p:nvPr>
            <p:ph idx="1"/>
          </p:nvPr>
        </p:nvSpPr>
        <p:spPr>
          <a:xfrm>
            <a:off x="457200" y="1447800"/>
            <a:ext cx="8229600" cy="4953000"/>
          </a:xfrm>
        </p:spPr>
        <p:txBody>
          <a:bodyPr/>
          <a:lstStyle/>
          <a:p>
            <a:r>
              <a:rPr lang="en-US" sz="2800" dirty="0"/>
              <a:t>Section K is a separate screen that fills in a ‘template’ form. </a:t>
            </a:r>
            <a:endParaRPr lang="en-US" sz="2800" dirty="0" smtClean="0"/>
          </a:p>
          <a:p>
            <a:r>
              <a:rPr lang="en-US" sz="2800" dirty="0" smtClean="0"/>
              <a:t>Tests displayed align to the Student’s grade level requirements per the CDE and LAUSD.  </a:t>
            </a:r>
            <a:endParaRPr lang="en-US" sz="2800" dirty="0"/>
          </a:p>
          <a:p>
            <a:r>
              <a:rPr lang="en-US" sz="2800" b="1" dirty="0" smtClean="0">
                <a:solidFill>
                  <a:srgbClr val="C00000"/>
                </a:solidFill>
              </a:rPr>
              <a:t>See REF-043786</a:t>
            </a:r>
            <a:r>
              <a:rPr lang="en-US" sz="2800" b="1" dirty="0">
                <a:solidFill>
                  <a:srgbClr val="C00000"/>
                </a:solidFill>
              </a:rPr>
              <a:t>: </a:t>
            </a:r>
            <a:r>
              <a:rPr lang="en-US" sz="2800" dirty="0"/>
              <a:t>LAUSD Accessibility and Accommodations Guidelines for Smarter Balanced Assessments </a:t>
            </a:r>
            <a:endParaRPr lang="en-US" sz="2800" dirty="0" smtClean="0"/>
          </a:p>
          <a:p>
            <a:r>
              <a:rPr lang="en-US" sz="2800" b="1" dirty="0" smtClean="0">
                <a:solidFill>
                  <a:srgbClr val="C00000"/>
                </a:solidFill>
              </a:rPr>
              <a:t>See </a:t>
            </a:r>
            <a:r>
              <a:rPr lang="en-US" sz="2800" b="1" dirty="0">
                <a:solidFill>
                  <a:srgbClr val="C00000"/>
                </a:solidFill>
              </a:rPr>
              <a:t>REF- 044782: </a:t>
            </a:r>
            <a:r>
              <a:rPr lang="en-US" sz="2800" dirty="0"/>
              <a:t>LAUSD Accessibility and Accommodations Guidelines for English Language Proficiency Assessments for California Assessments. </a:t>
            </a:r>
          </a:p>
          <a:p>
            <a:endParaRPr lang="en-US" dirty="0"/>
          </a:p>
        </p:txBody>
      </p:sp>
    </p:spTree>
    <p:extLst>
      <p:ext uri="{BB962C8B-B14F-4D97-AF65-F5344CB8AC3E}">
        <p14:creationId xmlns:p14="http://schemas.microsoft.com/office/powerpoint/2010/main" val="4015709630"/>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a:extLst>
              <a:ext uri="{FF2B5EF4-FFF2-40B4-BE49-F238E27FC236}">
                <a16:creationId xmlns:a16="http://schemas.microsoft.com/office/drawing/2014/main" id="{059D1D95-0D42-4D0E-B3C0-819B0095AE48}"/>
              </a:ext>
            </a:extLst>
          </p:cNvPr>
          <p:cNvSpPr>
            <a:spLocks noGrp="1" noChangeArrowheads="1"/>
          </p:cNvSpPr>
          <p:nvPr>
            <p:ph type="title"/>
          </p:nvPr>
        </p:nvSpPr>
        <p:spPr>
          <a:xfrm>
            <a:off x="457200" y="457200"/>
            <a:ext cx="8229600" cy="762000"/>
          </a:xfrm>
        </p:spPr>
        <p:txBody>
          <a:bodyPr/>
          <a:lstStyle/>
          <a:p>
            <a:pPr eaLnBrk="1" hangingPunct="1"/>
            <a:r>
              <a:rPr lang="en-US" altLang="en-US" sz="3600" b="1" dirty="0"/>
              <a:t>Reminder</a:t>
            </a:r>
          </a:p>
        </p:txBody>
      </p:sp>
      <p:sp>
        <p:nvSpPr>
          <p:cNvPr id="68611" name="Rectangle 3">
            <a:extLst>
              <a:ext uri="{FF2B5EF4-FFF2-40B4-BE49-F238E27FC236}">
                <a16:creationId xmlns:a16="http://schemas.microsoft.com/office/drawing/2014/main" id="{BBBD5E59-14BB-4AD4-B42E-DBE8457C88E0}"/>
              </a:ext>
            </a:extLst>
          </p:cNvPr>
          <p:cNvSpPr>
            <a:spLocks noGrp="1" noChangeArrowheads="1"/>
          </p:cNvSpPr>
          <p:nvPr>
            <p:ph type="body" idx="1"/>
          </p:nvPr>
        </p:nvSpPr>
        <p:spPr>
          <a:xfrm>
            <a:off x="457200" y="1981200"/>
            <a:ext cx="8229600" cy="4648200"/>
          </a:xfrm>
        </p:spPr>
        <p:txBody>
          <a:bodyPr/>
          <a:lstStyle/>
          <a:p>
            <a:pPr eaLnBrk="1" hangingPunct="1">
              <a:defRPr/>
            </a:pPr>
            <a:r>
              <a:rPr lang="en-US" altLang="en-US" dirty="0"/>
              <a:t>Accommodations/Modifications Used in Testing </a:t>
            </a:r>
          </a:p>
          <a:p>
            <a:pPr lvl="1" eaLnBrk="1" hangingPunct="1">
              <a:defRPr/>
            </a:pPr>
            <a:r>
              <a:rPr lang="en-US" altLang="en-US" dirty="0"/>
              <a:t>Must be necessary for classroom instructional and/or testing activities</a:t>
            </a:r>
          </a:p>
          <a:p>
            <a:pPr marL="457200" lvl="1" indent="0" eaLnBrk="1" hangingPunct="1">
              <a:buFont typeface="Wingdings" panose="05000000000000000000" pitchFamily="2" charset="2"/>
              <a:buNone/>
              <a:defRPr/>
            </a:pPr>
            <a:endParaRPr lang="en-US" altLang="en-US" dirty="0"/>
          </a:p>
          <a:p>
            <a:pPr lvl="1" eaLnBrk="1" hangingPunct="1">
              <a:defRPr/>
            </a:pPr>
            <a:r>
              <a:rPr lang="en-US" altLang="en-US" dirty="0"/>
              <a:t>Must reflect what is used day to day in classroom for student. </a:t>
            </a:r>
          </a:p>
          <a:p>
            <a:pPr marL="457200" lvl="1" indent="0" eaLnBrk="1" hangingPunct="1">
              <a:buFont typeface="Wingdings" panose="05000000000000000000" pitchFamily="2" charset="2"/>
              <a:buNone/>
              <a:defRPr/>
            </a:pPr>
            <a:endParaRPr lang="en-US" altLang="en-US" dirty="0"/>
          </a:p>
        </p:txBody>
      </p:sp>
    </p:spTree>
    <p:extLst>
      <p:ext uri="{BB962C8B-B14F-4D97-AF65-F5344CB8AC3E}">
        <p14:creationId xmlns:p14="http://schemas.microsoft.com/office/powerpoint/2010/main" val="3304770900"/>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a:extLst>
              <a:ext uri="{FF2B5EF4-FFF2-40B4-BE49-F238E27FC236}">
                <a16:creationId xmlns:a16="http://schemas.microsoft.com/office/drawing/2014/main" id="{EEAB9E12-0043-49EE-A658-D796D472691C}"/>
              </a:ext>
            </a:extLst>
          </p:cNvPr>
          <p:cNvSpPr>
            <a:spLocks noGrp="1" noChangeArrowheads="1"/>
          </p:cNvSpPr>
          <p:nvPr>
            <p:ph type="ctrTitle"/>
          </p:nvPr>
        </p:nvSpPr>
        <p:spPr/>
        <p:txBody>
          <a:bodyPr/>
          <a:lstStyle/>
          <a:p>
            <a:pPr algn="r" eaLnBrk="1" hangingPunct="1"/>
            <a:r>
              <a:rPr lang="en-US" altLang="en-US" sz="4000" b="1" dirty="0" smtClean="0"/>
              <a:t>Procedural Safeguards </a:t>
            </a:r>
            <a:r>
              <a:rPr lang="en-US" altLang="en-US" sz="4000" b="1" dirty="0"/>
              <a:t/>
            </a:r>
            <a:br>
              <a:rPr lang="en-US" altLang="en-US" sz="4000" b="1" dirty="0"/>
            </a:br>
            <a:r>
              <a:rPr lang="en-US" altLang="en-US" sz="4000" b="1" dirty="0"/>
              <a:t>Follow-up &amp; Signature</a:t>
            </a:r>
          </a:p>
        </p:txBody>
      </p:sp>
    </p:spTree>
    <p:extLst>
      <p:ext uri="{BB962C8B-B14F-4D97-AF65-F5344CB8AC3E}">
        <p14:creationId xmlns:p14="http://schemas.microsoft.com/office/powerpoint/2010/main" val="3271269955"/>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a:extLst>
              <a:ext uri="{FF2B5EF4-FFF2-40B4-BE49-F238E27FC236}">
                <a16:creationId xmlns:a16="http://schemas.microsoft.com/office/drawing/2014/main" id="{E6584729-A50A-4D4A-9971-D83C05AE9FE2}"/>
              </a:ext>
            </a:extLst>
          </p:cNvPr>
          <p:cNvSpPr>
            <a:spLocks noGrp="1" noChangeArrowheads="1"/>
          </p:cNvSpPr>
          <p:nvPr>
            <p:ph type="title"/>
          </p:nvPr>
        </p:nvSpPr>
        <p:spPr>
          <a:xfrm>
            <a:off x="457200" y="457200"/>
            <a:ext cx="8229600" cy="1143000"/>
          </a:xfrm>
        </p:spPr>
        <p:txBody>
          <a:bodyPr/>
          <a:lstStyle/>
          <a:p>
            <a:pPr eaLnBrk="1" hangingPunct="1"/>
            <a:r>
              <a:rPr lang="en-US" altLang="en-US" sz="3600" b="1" dirty="0"/>
              <a:t>Section N:  Procedural Safeguards &amp; </a:t>
            </a:r>
            <a:r>
              <a:rPr lang="en-US" altLang="en-US" sz="3600" b="1" dirty="0" smtClean="0"/>
              <a:t>Follow-Up </a:t>
            </a:r>
            <a:r>
              <a:rPr lang="en-US" altLang="en-US" sz="3600" b="1" dirty="0"/>
              <a:t>Actions</a:t>
            </a:r>
          </a:p>
        </p:txBody>
      </p:sp>
      <p:sp>
        <p:nvSpPr>
          <p:cNvPr id="254979" name="Rectangle 3">
            <a:extLst>
              <a:ext uri="{FF2B5EF4-FFF2-40B4-BE49-F238E27FC236}">
                <a16:creationId xmlns:a16="http://schemas.microsoft.com/office/drawing/2014/main" id="{F33EC2A5-7BE6-4088-8774-BA039D54D5C6}"/>
              </a:ext>
            </a:extLst>
          </p:cNvPr>
          <p:cNvSpPr>
            <a:spLocks noGrp="1" noChangeArrowheads="1"/>
          </p:cNvSpPr>
          <p:nvPr>
            <p:ph type="body" idx="1"/>
          </p:nvPr>
        </p:nvSpPr>
        <p:spPr>
          <a:xfrm>
            <a:off x="457200" y="1905000"/>
            <a:ext cx="8229600" cy="4953000"/>
          </a:xfrm>
        </p:spPr>
        <p:txBody>
          <a:bodyPr/>
          <a:lstStyle/>
          <a:p>
            <a:pPr eaLnBrk="1" hangingPunct="1"/>
            <a:r>
              <a:rPr lang="en-US" altLang="en-US" sz="2800" i="1" dirty="0"/>
              <a:t>Parent’s Guide to Special Education Services</a:t>
            </a:r>
          </a:p>
          <a:p>
            <a:pPr eaLnBrk="1" hangingPunct="1"/>
            <a:r>
              <a:rPr lang="en-US" altLang="en-US" sz="2800" i="1" dirty="0"/>
              <a:t>IEP Team Meeting Introductory Statements were read aloud at beginning of Meeting</a:t>
            </a:r>
          </a:p>
          <a:p>
            <a:pPr eaLnBrk="1" hangingPunct="1"/>
            <a:r>
              <a:rPr lang="en-US" altLang="en-US" sz="2800" dirty="0"/>
              <a:t>Copies of </a:t>
            </a:r>
            <a:r>
              <a:rPr lang="en-US" altLang="en-US" sz="2800" b="1" dirty="0"/>
              <a:t>All</a:t>
            </a:r>
            <a:r>
              <a:rPr lang="en-US" altLang="en-US" sz="2800" dirty="0"/>
              <a:t> Assessment Reports</a:t>
            </a:r>
          </a:p>
          <a:p>
            <a:pPr lvl="1" eaLnBrk="1" hangingPunct="1"/>
            <a:r>
              <a:rPr lang="en-US" altLang="en-US" sz="2400" dirty="0"/>
              <a:t>Review reports with parents prior to meeting</a:t>
            </a:r>
          </a:p>
          <a:p>
            <a:pPr lvl="1" eaLnBrk="1" hangingPunct="1"/>
            <a:r>
              <a:rPr lang="en-US" altLang="en-US" sz="2400" dirty="0"/>
              <a:t>Provide reports to parents upon request</a:t>
            </a:r>
          </a:p>
          <a:p>
            <a:pPr eaLnBrk="1" hangingPunct="1"/>
            <a:r>
              <a:rPr lang="en-US" altLang="en-US" sz="2800" dirty="0"/>
              <a:t>Right to Written Translation</a:t>
            </a:r>
          </a:p>
          <a:p>
            <a:pPr eaLnBrk="1" hangingPunct="1"/>
            <a:r>
              <a:rPr lang="en-US" altLang="en-US" sz="2800" dirty="0"/>
              <a:t>Transfer of Educational Decision Making Rights at 18 years of age</a:t>
            </a:r>
          </a:p>
          <a:p>
            <a:pPr eaLnBrk="1" hangingPunct="1"/>
            <a:endParaRPr lang="en-US" altLang="en-US" sz="2800" dirty="0"/>
          </a:p>
        </p:txBody>
      </p:sp>
    </p:spTree>
    <p:extLst>
      <p:ext uri="{BB962C8B-B14F-4D97-AF65-F5344CB8AC3E}">
        <p14:creationId xmlns:p14="http://schemas.microsoft.com/office/powerpoint/2010/main" val="2982554554"/>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0B29C56B-C669-44CB-9F48-6A2E806A0411}"/>
              </a:ext>
            </a:extLst>
          </p:cNvPr>
          <p:cNvSpPr>
            <a:spLocks noGrp="1"/>
          </p:cNvSpPr>
          <p:nvPr>
            <p:ph type="title"/>
          </p:nvPr>
        </p:nvSpPr>
        <p:spPr/>
        <p:txBody>
          <a:bodyPr/>
          <a:lstStyle/>
          <a:p>
            <a:r>
              <a:rPr lang="en-US" altLang="en-US" b="1" dirty="0">
                <a:solidFill>
                  <a:srgbClr val="FF0000"/>
                </a:solidFill>
              </a:rPr>
              <a:t>REQUIRED</a:t>
            </a:r>
            <a:r>
              <a:rPr lang="en-US" altLang="en-US" dirty="0"/>
              <a:t> IEP Team Meeting Introductory Statements</a:t>
            </a:r>
          </a:p>
        </p:txBody>
      </p:sp>
      <p:sp>
        <p:nvSpPr>
          <p:cNvPr id="3" name="Content Placeholder 2">
            <a:extLst>
              <a:ext uri="{FF2B5EF4-FFF2-40B4-BE49-F238E27FC236}">
                <a16:creationId xmlns:a16="http://schemas.microsoft.com/office/drawing/2014/main" id="{0333FAED-3628-4FEB-AE40-BB65A6B5C4D3}"/>
              </a:ext>
            </a:extLst>
          </p:cNvPr>
          <p:cNvSpPr>
            <a:spLocks noGrp="1"/>
          </p:cNvSpPr>
          <p:nvPr>
            <p:ph idx="1"/>
          </p:nvPr>
        </p:nvSpPr>
        <p:spPr>
          <a:xfrm>
            <a:off x="381000" y="1905000"/>
            <a:ext cx="8229600" cy="4800600"/>
          </a:xfrm>
        </p:spPr>
        <p:txBody>
          <a:bodyPr/>
          <a:lstStyle/>
          <a:p>
            <a:pPr marL="0" indent="0">
              <a:buFont typeface="Wingdings" panose="05000000000000000000" pitchFamily="2" charset="2"/>
              <a:buNone/>
              <a:defRPr/>
            </a:pPr>
            <a:r>
              <a:rPr lang="en-US" sz="2000" dirty="0" smtClean="0"/>
              <a:t>• </a:t>
            </a:r>
            <a:r>
              <a:rPr lang="en-US" sz="2000" dirty="0"/>
              <a:t>An IEP meeting is a collaborative process, and all participants will be provided the opportunity to ask questions and provide recommendations and suggestions; </a:t>
            </a:r>
          </a:p>
          <a:p>
            <a:pPr marL="0" indent="0">
              <a:buFont typeface="Wingdings" panose="05000000000000000000" pitchFamily="2" charset="2"/>
              <a:buNone/>
              <a:defRPr/>
            </a:pPr>
            <a:r>
              <a:rPr lang="en-US" sz="2000" dirty="0"/>
              <a:t>• The IEP team has the authority and responsibility to design a program in which the child can derive meaningful benefit; </a:t>
            </a:r>
          </a:p>
          <a:p>
            <a:pPr marL="0" indent="0">
              <a:buFont typeface="Wingdings" panose="05000000000000000000" pitchFamily="2" charset="2"/>
              <a:buNone/>
              <a:defRPr/>
            </a:pPr>
            <a:r>
              <a:rPr lang="en-US" sz="2000" dirty="0"/>
              <a:t>• The draft IEP, behavior intervention plan, or assessment plan might change as a result of the IEP team’s deliberations; </a:t>
            </a:r>
          </a:p>
          <a:p>
            <a:pPr marL="0" indent="0">
              <a:buFont typeface="Wingdings" panose="05000000000000000000" pitchFamily="2" charset="2"/>
              <a:buNone/>
              <a:defRPr/>
            </a:pPr>
            <a:r>
              <a:rPr lang="en-US" sz="2000" dirty="0"/>
              <a:t>• The decision on related services and placement will occur during the IEP meeting, unless the team agrees that there is not sufficient information to make a placement determination; </a:t>
            </a:r>
          </a:p>
          <a:p>
            <a:pPr marL="0" indent="0">
              <a:buFont typeface="Wingdings" panose="05000000000000000000" pitchFamily="2" charset="2"/>
              <a:buNone/>
              <a:defRPr/>
            </a:pPr>
            <a:r>
              <a:rPr lang="en-US" sz="2000" dirty="0"/>
              <a:t>• The District considers the family equal partners in the educational decision-making process; and </a:t>
            </a:r>
          </a:p>
          <a:p>
            <a:pPr marL="0" indent="0">
              <a:buFont typeface="Wingdings" panose="05000000000000000000" pitchFamily="2" charset="2"/>
              <a:buNone/>
              <a:defRPr/>
            </a:pPr>
            <a:r>
              <a:rPr lang="en-US" sz="2000" dirty="0"/>
              <a:t>• Any team member may propose an objective or goal in the IEP, even if it is not included in the Welligent goal bank. </a:t>
            </a:r>
          </a:p>
        </p:txBody>
      </p:sp>
    </p:spTree>
    <p:extLst>
      <p:ext uri="{BB962C8B-B14F-4D97-AF65-F5344CB8AC3E}">
        <p14:creationId xmlns:p14="http://schemas.microsoft.com/office/powerpoint/2010/main" val="797346919"/>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381000" y="304800"/>
            <a:ext cx="8991600" cy="762000"/>
          </a:xfrm>
        </p:spPr>
        <p:txBody>
          <a:bodyPr/>
          <a:lstStyle/>
          <a:p>
            <a:pPr eaLnBrk="1" hangingPunct="1"/>
            <a:r>
              <a:rPr lang="en-US" altLang="en-US" sz="3600" b="1" dirty="0" smtClean="0"/>
              <a:t>Written Translation of IEP Documents</a:t>
            </a:r>
          </a:p>
        </p:txBody>
      </p:sp>
      <p:sp>
        <p:nvSpPr>
          <p:cNvPr id="125955" name="Rectangle 3"/>
          <p:cNvSpPr>
            <a:spLocks noGrp="1" noChangeArrowheads="1"/>
          </p:cNvSpPr>
          <p:nvPr>
            <p:ph idx="1"/>
          </p:nvPr>
        </p:nvSpPr>
        <p:spPr>
          <a:xfrm>
            <a:off x="0" y="1066800"/>
            <a:ext cx="8991600" cy="5562600"/>
          </a:xfrm>
        </p:spPr>
        <p:txBody>
          <a:bodyPr/>
          <a:lstStyle/>
          <a:p>
            <a:pPr eaLnBrk="1" hangingPunct="1">
              <a:lnSpc>
                <a:spcPct val="90000"/>
              </a:lnSpc>
              <a:buFont typeface="Wingdings" panose="05000000000000000000" pitchFamily="2" charset="2"/>
              <a:buNone/>
            </a:pPr>
            <a:endParaRPr lang="en-US" altLang="en-US" sz="600" dirty="0" smtClean="0"/>
          </a:p>
          <a:p>
            <a:pPr lvl="1" eaLnBrk="1" hangingPunct="1">
              <a:buClr>
                <a:schemeClr val="bg2"/>
              </a:buClr>
              <a:buFont typeface="Wingdings" panose="05000000000000000000" pitchFamily="2" charset="2"/>
              <a:buChar char="§"/>
            </a:pPr>
            <a:r>
              <a:rPr lang="en-US" altLang="en-US" sz="2400" dirty="0" smtClean="0">
                <a:latin typeface="+mj-lt"/>
              </a:rPr>
              <a:t>The IEP chairperson documents the written translation request on the IEP page 9 and which pages are required.</a:t>
            </a:r>
          </a:p>
          <a:p>
            <a:pPr marL="457200" lvl="1" indent="0" eaLnBrk="1" hangingPunct="1">
              <a:buClr>
                <a:schemeClr val="bg2"/>
              </a:buClr>
              <a:buNone/>
            </a:pPr>
            <a:endParaRPr lang="en-US" altLang="en-US" sz="2400" dirty="0" smtClean="0">
              <a:latin typeface="+mj-lt"/>
            </a:endParaRPr>
          </a:p>
          <a:p>
            <a:pPr lvl="1" eaLnBrk="1" hangingPunct="1">
              <a:buClr>
                <a:schemeClr val="bg2"/>
              </a:buClr>
              <a:buFont typeface="Wingdings" panose="05000000000000000000" pitchFamily="2" charset="2"/>
              <a:buChar char="§"/>
            </a:pPr>
            <a:r>
              <a:rPr lang="en-US" altLang="en-US" sz="2400" dirty="0" smtClean="0">
                <a:latin typeface="+mj-lt"/>
              </a:rPr>
              <a:t>Maintain on site documentation of these actions using the “School Log of Translated IEP/504 Documents Provided to Parents” (Attachment B) form of REF- 6349.2</a:t>
            </a:r>
          </a:p>
          <a:p>
            <a:pPr marL="457200" lvl="1" indent="0" eaLnBrk="1" hangingPunct="1">
              <a:buClr>
                <a:schemeClr val="bg2"/>
              </a:buClr>
              <a:buNone/>
            </a:pPr>
            <a:endParaRPr lang="en-US" altLang="en-US" sz="2400" dirty="0" smtClean="0">
              <a:latin typeface="+mj-lt"/>
            </a:endParaRPr>
          </a:p>
          <a:p>
            <a:pPr lvl="1" eaLnBrk="1" hangingPunct="1">
              <a:buClr>
                <a:schemeClr val="bg2"/>
              </a:buClr>
              <a:buFont typeface="Wingdings" panose="05000000000000000000" pitchFamily="2" charset="2"/>
              <a:buChar char="§"/>
            </a:pPr>
            <a:r>
              <a:rPr lang="en-US" altLang="en-US" sz="2400" dirty="0" smtClean="0">
                <a:latin typeface="+mj-lt"/>
              </a:rPr>
              <a:t>See District Policy </a:t>
            </a:r>
            <a:r>
              <a:rPr lang="en-US" altLang="en-US" sz="2400" b="1" dirty="0" smtClean="0">
                <a:solidFill>
                  <a:srgbClr val="FF0000"/>
                </a:solidFill>
                <a:latin typeface="+mj-lt"/>
              </a:rPr>
              <a:t>REF- 6349.2 </a:t>
            </a:r>
            <a:r>
              <a:rPr lang="en-US" altLang="en-US" sz="2400" b="1" i="1" dirty="0" smtClean="0">
                <a:latin typeface="+mj-lt"/>
              </a:rPr>
              <a:t>Submitting Requests for Written Translation of Individualized Education Program (IEP) and Related Documents </a:t>
            </a:r>
          </a:p>
          <a:p>
            <a:pPr lvl="1" eaLnBrk="1" hangingPunct="1">
              <a:buClr>
                <a:schemeClr val="bg2"/>
              </a:buClr>
              <a:buFont typeface="Wingdings" panose="05000000000000000000" pitchFamily="2" charset="2"/>
              <a:buChar char="§"/>
            </a:pPr>
            <a:endParaRPr lang="en-US" altLang="en-US" sz="2400" b="1" i="1" dirty="0" smtClean="0">
              <a:latin typeface="+mj-lt"/>
            </a:endParaRPr>
          </a:p>
          <a:p>
            <a:pPr lvl="1" eaLnBrk="1" hangingPunct="1">
              <a:buClr>
                <a:schemeClr val="bg2"/>
              </a:buClr>
              <a:buFont typeface="Wingdings" panose="05000000000000000000" pitchFamily="2" charset="2"/>
              <a:buChar char="§"/>
            </a:pPr>
            <a:r>
              <a:rPr lang="en-US" altLang="en-US" sz="2400" b="1" i="1" dirty="0" smtClean="0">
                <a:latin typeface="+mj-lt"/>
              </a:rPr>
              <a:t>Written Translations </a:t>
            </a:r>
            <a:r>
              <a:rPr lang="en-US" altLang="en-US" sz="2400" dirty="0" smtClean="0">
                <a:latin typeface="+mj-lt"/>
              </a:rPr>
              <a:t>must be satisfactorily completed and provided to the Parent </a:t>
            </a:r>
            <a:r>
              <a:rPr lang="en-US" altLang="en-US" sz="2400" b="1" i="1" dirty="0" smtClean="0">
                <a:latin typeface="+mj-lt"/>
              </a:rPr>
              <a:t>within 30 calendar days of the request. </a:t>
            </a:r>
          </a:p>
          <a:p>
            <a:pPr eaLnBrk="1" hangingPunct="1">
              <a:buFont typeface="Wingdings" panose="05000000000000000000" pitchFamily="2" charset="2"/>
              <a:buNone/>
            </a:pPr>
            <a:endParaRPr lang="en-US" altLang="en-US" sz="2400" dirty="0" smtClean="0"/>
          </a:p>
          <a:p>
            <a:pPr eaLnBrk="1" hangingPunct="1">
              <a:lnSpc>
                <a:spcPct val="80000"/>
              </a:lnSpc>
            </a:pPr>
            <a:endParaRPr lang="en-US" altLang="en-US" sz="2400" dirty="0" smtClean="0"/>
          </a:p>
        </p:txBody>
      </p:sp>
    </p:spTree>
    <p:extLst>
      <p:ext uri="{BB962C8B-B14F-4D97-AF65-F5344CB8AC3E}">
        <p14:creationId xmlns:p14="http://schemas.microsoft.com/office/powerpoint/2010/main" val="1419886970"/>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57200" y="457200"/>
            <a:ext cx="8229600" cy="762000"/>
          </a:xfrm>
        </p:spPr>
        <p:txBody>
          <a:bodyPr/>
          <a:lstStyle/>
          <a:p>
            <a:pPr eaLnBrk="1" hangingPunct="1"/>
            <a:r>
              <a:rPr lang="en-US" altLang="en-US" sz="3600" b="1" dirty="0" smtClean="0">
                <a:latin typeface="+mn-lt"/>
              </a:rPr>
              <a:t>Age of Majority – 18 years</a:t>
            </a:r>
          </a:p>
        </p:txBody>
      </p:sp>
      <p:sp>
        <p:nvSpPr>
          <p:cNvPr id="58371" name="Rectangle 3"/>
          <p:cNvSpPr>
            <a:spLocks noGrp="1" noChangeArrowheads="1"/>
          </p:cNvSpPr>
          <p:nvPr>
            <p:ph type="body" idx="1"/>
          </p:nvPr>
        </p:nvSpPr>
        <p:spPr>
          <a:xfrm>
            <a:off x="457200" y="1371600"/>
            <a:ext cx="8229600" cy="4495800"/>
          </a:xfrm>
        </p:spPr>
        <p:txBody>
          <a:bodyPr/>
          <a:lstStyle/>
          <a:p>
            <a:pPr marL="0" indent="0" eaLnBrk="1" hangingPunct="1"/>
            <a:r>
              <a:rPr lang="en-US" altLang="en-US" sz="2600" dirty="0" smtClean="0"/>
              <a:t>Parents make decisions about the student’s educational program until age of 18.</a:t>
            </a:r>
          </a:p>
          <a:p>
            <a:pPr marL="0" indent="0" eaLnBrk="1" hangingPunct="1"/>
            <a:endParaRPr lang="en-US" altLang="en-US" sz="2600" dirty="0" smtClean="0"/>
          </a:p>
          <a:p>
            <a:pPr marL="0" indent="0" eaLnBrk="1" hangingPunct="1"/>
            <a:r>
              <a:rPr lang="en-US" altLang="en-US" sz="2600" dirty="0"/>
              <a:t>Parents and students must be informed of this transfer of rights.</a:t>
            </a:r>
          </a:p>
          <a:p>
            <a:pPr marL="749300" lvl="1" eaLnBrk="1" hangingPunct="1"/>
            <a:r>
              <a:rPr lang="en-US" altLang="en-US" sz="2200" dirty="0"/>
              <a:t>This is documented on the </a:t>
            </a:r>
            <a:r>
              <a:rPr lang="en-US" altLang="en-US" sz="2200" dirty="0" smtClean="0"/>
              <a:t>IEP on Section N at </a:t>
            </a:r>
            <a:r>
              <a:rPr lang="en-US" altLang="en-US" sz="2200" dirty="0"/>
              <a:t>least one year before the student turns </a:t>
            </a:r>
            <a:r>
              <a:rPr lang="en-US" altLang="en-US" sz="2200" dirty="0" smtClean="0"/>
              <a:t>18. Discuss with parent. </a:t>
            </a:r>
            <a:endParaRPr lang="en-US" altLang="en-US" sz="2200" dirty="0"/>
          </a:p>
          <a:p>
            <a:pPr marL="0" indent="0" eaLnBrk="1" hangingPunct="1"/>
            <a:endParaRPr lang="en-US" altLang="en-US" sz="2600" dirty="0" smtClean="0"/>
          </a:p>
          <a:p>
            <a:pPr marL="0" indent="0" eaLnBrk="1" hangingPunct="1"/>
            <a:r>
              <a:rPr lang="en-US" altLang="en-US" sz="2600" dirty="0" smtClean="0"/>
              <a:t>When the student turns 18, educational rights transfer to the student.</a:t>
            </a:r>
          </a:p>
          <a:p>
            <a:pPr marL="0" indent="0" eaLnBrk="1" hangingPunct="1"/>
            <a:endParaRPr lang="en-US" altLang="en-US" sz="2600" dirty="0" smtClean="0"/>
          </a:p>
          <a:p>
            <a:pPr marL="0" indent="0" eaLnBrk="1" hangingPunct="1"/>
            <a:endParaRPr lang="en-US" altLang="en-US" sz="2600" dirty="0" smtClean="0"/>
          </a:p>
        </p:txBody>
      </p:sp>
    </p:spTree>
    <p:extLst>
      <p:ext uri="{BB962C8B-B14F-4D97-AF65-F5344CB8AC3E}">
        <p14:creationId xmlns:p14="http://schemas.microsoft.com/office/powerpoint/2010/main" val="559448848"/>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a:extLst>
              <a:ext uri="{FF2B5EF4-FFF2-40B4-BE49-F238E27FC236}">
                <a16:creationId xmlns:a16="http://schemas.microsoft.com/office/drawing/2014/main" id="{707602AB-6A4C-4622-9951-884DDE681648}"/>
              </a:ext>
            </a:extLst>
          </p:cNvPr>
          <p:cNvSpPr>
            <a:spLocks noGrp="1" noChangeArrowheads="1"/>
          </p:cNvSpPr>
          <p:nvPr>
            <p:ph type="ctrTitle"/>
          </p:nvPr>
        </p:nvSpPr>
        <p:spPr/>
        <p:txBody>
          <a:bodyPr/>
          <a:lstStyle/>
          <a:p>
            <a:pPr algn="r" eaLnBrk="1" hangingPunct="1"/>
            <a:r>
              <a:rPr lang="en-US" altLang="en-US" sz="4000" b="1" dirty="0"/>
              <a:t>Placement and Supports</a:t>
            </a:r>
          </a:p>
        </p:txBody>
      </p:sp>
    </p:spTree>
    <p:extLst>
      <p:ext uri="{BB962C8B-B14F-4D97-AF65-F5344CB8AC3E}">
        <p14:creationId xmlns:p14="http://schemas.microsoft.com/office/powerpoint/2010/main" val="29193885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3"/>
          <p:cNvSpPr>
            <a:spLocks noGrp="1" noChangeArrowheads="1"/>
          </p:cNvSpPr>
          <p:nvPr>
            <p:ph type="ctrTitle"/>
          </p:nvPr>
        </p:nvSpPr>
        <p:spPr/>
        <p:txBody>
          <a:bodyPr/>
          <a:lstStyle/>
          <a:p>
            <a:pPr algn="r"/>
            <a:r>
              <a:rPr lang="en-US" altLang="en-US" sz="4000" b="1" dirty="0" smtClean="0"/>
              <a:t>Special Education Legal Principles and Requirements </a:t>
            </a:r>
          </a:p>
        </p:txBody>
      </p:sp>
      <p:sp>
        <p:nvSpPr>
          <p:cNvPr id="14339" name="Subtitle 4"/>
          <p:cNvSpPr>
            <a:spLocks noGrp="1" noChangeArrowheads="1"/>
          </p:cNvSpPr>
          <p:nvPr>
            <p:ph type="subTitle" idx="1"/>
          </p:nvPr>
        </p:nvSpPr>
        <p:spPr/>
        <p:txBody>
          <a:bodyPr/>
          <a:lstStyle/>
          <a:p>
            <a:endParaRPr lang="en-US" altLang="en-US" dirty="0" smtClean="0"/>
          </a:p>
        </p:txBody>
      </p:sp>
    </p:spTree>
    <p:extLst>
      <p:ext uri="{BB962C8B-B14F-4D97-AF65-F5344CB8AC3E}">
        <p14:creationId xmlns:p14="http://schemas.microsoft.com/office/powerpoint/2010/main" val="209773617"/>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457200"/>
            <a:ext cx="8229600" cy="685800"/>
          </a:xfrm>
        </p:spPr>
        <p:txBody>
          <a:bodyPr/>
          <a:lstStyle/>
          <a:p>
            <a:r>
              <a:rPr lang="en-US" altLang="en-US" sz="3600" b="1" dirty="0" smtClean="0"/>
              <a:t>LRE Analysis Worksheet </a:t>
            </a:r>
          </a:p>
        </p:txBody>
      </p:sp>
      <p:sp>
        <p:nvSpPr>
          <p:cNvPr id="40963" name="Rectangle 3"/>
          <p:cNvSpPr>
            <a:spLocks noGrp="1" noChangeArrowheads="1"/>
          </p:cNvSpPr>
          <p:nvPr>
            <p:ph type="body" idx="1"/>
          </p:nvPr>
        </p:nvSpPr>
        <p:spPr>
          <a:xfrm>
            <a:off x="381000" y="1524000"/>
            <a:ext cx="8229600" cy="5105400"/>
          </a:xfrm>
        </p:spPr>
        <p:txBody>
          <a:bodyPr/>
          <a:lstStyle/>
          <a:p>
            <a:r>
              <a:rPr lang="en-US" altLang="en-US" dirty="0" smtClean="0"/>
              <a:t>Placement and Consideration of Least Restrictive Environment (LRE)</a:t>
            </a:r>
          </a:p>
          <a:p>
            <a:pPr lvl="1"/>
            <a:r>
              <a:rPr lang="en-US" altLang="en-US" dirty="0" smtClean="0"/>
              <a:t>Initial placement/change of placement recommended</a:t>
            </a:r>
          </a:p>
          <a:p>
            <a:pPr lvl="2"/>
            <a:r>
              <a:rPr lang="en-US" altLang="en-US" dirty="0" smtClean="0"/>
              <a:t>Consider all LRE placement options</a:t>
            </a:r>
          </a:p>
          <a:p>
            <a:pPr lvl="2"/>
            <a:r>
              <a:rPr lang="en-US" altLang="en-US" dirty="0" smtClean="0"/>
              <a:t>Discuss advantages and disadvantages/Harmful Effects section </a:t>
            </a:r>
            <a:r>
              <a:rPr lang="en-US" altLang="en-US" b="1" dirty="0" smtClean="0">
                <a:solidFill>
                  <a:srgbClr val="C00000"/>
                </a:solidFill>
              </a:rPr>
              <a:t>REQUIRED</a:t>
            </a:r>
            <a:r>
              <a:rPr lang="en-US" altLang="en-US" dirty="0" smtClean="0"/>
              <a:t>  </a:t>
            </a:r>
          </a:p>
          <a:p>
            <a:pPr lvl="1"/>
            <a:r>
              <a:rPr lang="en-US" altLang="en-US" dirty="0" smtClean="0"/>
              <a:t>If change of placement is not recommended</a:t>
            </a:r>
          </a:p>
          <a:p>
            <a:pPr lvl="2"/>
            <a:r>
              <a:rPr lang="en-US" altLang="en-US" dirty="0" smtClean="0"/>
              <a:t>Review current placement</a:t>
            </a:r>
          </a:p>
          <a:p>
            <a:pPr lvl="2"/>
            <a:r>
              <a:rPr lang="en-US" altLang="en-US" dirty="0" smtClean="0"/>
              <a:t>Confirm placement is appropriate</a:t>
            </a:r>
          </a:p>
          <a:p>
            <a:pPr lvl="1"/>
            <a:endParaRPr lang="en-US" altLang="en-US" dirty="0" smtClean="0"/>
          </a:p>
        </p:txBody>
      </p:sp>
    </p:spTree>
    <p:extLst>
      <p:ext uri="{BB962C8B-B14F-4D97-AF65-F5344CB8AC3E}">
        <p14:creationId xmlns:p14="http://schemas.microsoft.com/office/powerpoint/2010/main" val="2595511581"/>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Required LRE Questions to Address in Placement Determinations</a:t>
            </a:r>
            <a:endParaRPr lang="en-US" sz="3600" b="1" dirty="0"/>
          </a:p>
        </p:txBody>
      </p:sp>
      <p:sp>
        <p:nvSpPr>
          <p:cNvPr id="3" name="Content Placeholder 2"/>
          <p:cNvSpPr>
            <a:spLocks noGrp="1"/>
          </p:cNvSpPr>
          <p:nvPr>
            <p:ph idx="1"/>
          </p:nvPr>
        </p:nvSpPr>
        <p:spPr>
          <a:xfrm>
            <a:off x="457200" y="1828800"/>
            <a:ext cx="8458200" cy="4648200"/>
          </a:xfrm>
        </p:spPr>
        <p:txBody>
          <a:bodyPr/>
          <a:lstStyle/>
          <a:p>
            <a:r>
              <a:rPr lang="en-US" sz="2400" dirty="0"/>
              <a:t>Can the needs of the student be met in the educational placement available at the school of </a:t>
            </a:r>
            <a:r>
              <a:rPr lang="en-US" sz="2400" dirty="0" smtClean="0"/>
              <a:t>residence?</a:t>
            </a:r>
          </a:p>
          <a:p>
            <a:pPr marL="0" indent="0">
              <a:buNone/>
            </a:pPr>
            <a:endParaRPr lang="en-US" sz="2400" dirty="0" smtClean="0"/>
          </a:p>
          <a:p>
            <a:r>
              <a:rPr lang="en-US" sz="2400" dirty="0" smtClean="0"/>
              <a:t>If </a:t>
            </a:r>
            <a:r>
              <a:rPr lang="en-US" sz="2400" dirty="0"/>
              <a:t>the needs of the student can be met at the school of residence, are supports, services, accommodations or modifications needed to ensure the environment is effective for the </a:t>
            </a:r>
            <a:r>
              <a:rPr lang="en-US" sz="2400" dirty="0" smtClean="0"/>
              <a:t>student?</a:t>
            </a:r>
          </a:p>
          <a:p>
            <a:pPr marL="0" indent="0">
              <a:buNone/>
            </a:pPr>
            <a:endParaRPr lang="en-US" sz="2400" dirty="0" smtClean="0"/>
          </a:p>
          <a:p>
            <a:r>
              <a:rPr lang="en-US" sz="2400" dirty="0" smtClean="0"/>
              <a:t>If </a:t>
            </a:r>
            <a:r>
              <a:rPr lang="en-US" sz="2400" dirty="0"/>
              <a:t>the educational placement available at the school of residence initially appears not to meet the needs of the student, what supplementary aids and services would make the environment effective for the student? </a:t>
            </a:r>
          </a:p>
        </p:txBody>
      </p:sp>
    </p:spTree>
    <p:extLst>
      <p:ext uri="{BB962C8B-B14F-4D97-AF65-F5344CB8AC3E}">
        <p14:creationId xmlns:p14="http://schemas.microsoft.com/office/powerpoint/2010/main" val="641604087"/>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66800"/>
          </a:xfrm>
        </p:spPr>
        <p:txBody>
          <a:bodyPr/>
          <a:lstStyle/>
          <a:p>
            <a:r>
              <a:rPr lang="en-US" sz="3600" b="1" dirty="0"/>
              <a:t>Required LRE Principles for IEP Teams to Follow </a:t>
            </a:r>
          </a:p>
        </p:txBody>
      </p:sp>
      <p:sp>
        <p:nvSpPr>
          <p:cNvPr id="3" name="Content Placeholder 2"/>
          <p:cNvSpPr>
            <a:spLocks noGrp="1"/>
          </p:cNvSpPr>
          <p:nvPr>
            <p:ph idx="1"/>
          </p:nvPr>
        </p:nvSpPr>
        <p:spPr>
          <a:xfrm>
            <a:off x="228600" y="1752600"/>
            <a:ext cx="8610600" cy="4876800"/>
          </a:xfrm>
        </p:spPr>
        <p:txBody>
          <a:bodyPr/>
          <a:lstStyle/>
          <a:p>
            <a:r>
              <a:rPr lang="en-US" sz="2400" dirty="0" smtClean="0"/>
              <a:t>The </a:t>
            </a:r>
            <a:r>
              <a:rPr lang="en-US" sz="2400" dirty="0"/>
              <a:t>IEP team must apply the following four basic principles in discussing the supplementary aids and services and educational placement for students with </a:t>
            </a:r>
            <a:r>
              <a:rPr lang="en-US" sz="2400" dirty="0" smtClean="0"/>
              <a:t>disabilities:</a:t>
            </a:r>
          </a:p>
          <a:p>
            <a:pPr marL="971550" lvl="1" indent="-514350">
              <a:buFont typeface="+mj-lt"/>
              <a:buAutoNum type="arabicPeriod"/>
            </a:pPr>
            <a:r>
              <a:rPr lang="en-US" dirty="0" smtClean="0"/>
              <a:t>Special </a:t>
            </a:r>
            <a:r>
              <a:rPr lang="en-US" dirty="0"/>
              <a:t>education is a service that students with disabilities receive, </a:t>
            </a:r>
            <a:r>
              <a:rPr lang="en-US" b="1" dirty="0">
                <a:solidFill>
                  <a:srgbClr val="C00000"/>
                </a:solidFill>
              </a:rPr>
              <a:t>not a place </a:t>
            </a:r>
            <a:r>
              <a:rPr lang="en-US" dirty="0"/>
              <a:t>where students are sent. </a:t>
            </a:r>
            <a:endParaRPr lang="en-US" dirty="0" smtClean="0"/>
          </a:p>
          <a:p>
            <a:pPr marL="971550" lvl="1" indent="-514350">
              <a:buFont typeface="+mj-lt"/>
              <a:buAutoNum type="arabicPeriod"/>
            </a:pPr>
            <a:endParaRPr lang="en-US" dirty="0"/>
          </a:p>
          <a:p>
            <a:pPr marL="971550" lvl="1" indent="-514350">
              <a:buFont typeface="+mj-lt"/>
              <a:buAutoNum type="arabicPeriod"/>
            </a:pPr>
            <a:r>
              <a:rPr lang="en-US" dirty="0" smtClean="0"/>
              <a:t>IEP </a:t>
            </a:r>
            <a:r>
              <a:rPr lang="en-US" dirty="0"/>
              <a:t>team determinations, including placement and supplementary aids and services, must be based on the individual needs of the student. </a:t>
            </a:r>
          </a:p>
        </p:txBody>
      </p:sp>
    </p:spTree>
    <p:extLst>
      <p:ext uri="{BB962C8B-B14F-4D97-AF65-F5344CB8AC3E}">
        <p14:creationId xmlns:p14="http://schemas.microsoft.com/office/powerpoint/2010/main" val="2109230404"/>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1066800"/>
          </a:xfrm>
        </p:spPr>
        <p:txBody>
          <a:bodyPr/>
          <a:lstStyle/>
          <a:p>
            <a:r>
              <a:rPr lang="en-US" sz="3600" b="1" dirty="0" smtClean="0"/>
              <a:t>Additional LRE </a:t>
            </a:r>
            <a:r>
              <a:rPr lang="en-US" sz="3600" b="1" dirty="0"/>
              <a:t>Principles for IEP Teams to </a:t>
            </a:r>
            <a:r>
              <a:rPr lang="en-US" sz="3600" b="1" dirty="0" smtClean="0"/>
              <a:t>Follow</a:t>
            </a:r>
            <a:endParaRPr lang="en-US" sz="3600" b="1" dirty="0"/>
          </a:p>
        </p:txBody>
      </p:sp>
      <p:sp>
        <p:nvSpPr>
          <p:cNvPr id="3" name="Content Placeholder 2"/>
          <p:cNvSpPr>
            <a:spLocks noGrp="1"/>
          </p:cNvSpPr>
          <p:nvPr>
            <p:ph idx="1"/>
          </p:nvPr>
        </p:nvSpPr>
        <p:spPr>
          <a:xfrm>
            <a:off x="533400" y="2057400"/>
            <a:ext cx="8382000" cy="4648200"/>
          </a:xfrm>
        </p:spPr>
        <p:txBody>
          <a:bodyPr/>
          <a:lstStyle/>
          <a:p>
            <a:pPr marL="0" indent="0">
              <a:buNone/>
            </a:pPr>
            <a:r>
              <a:rPr lang="en-US" sz="2400" dirty="0" smtClean="0">
                <a:latin typeface="+mj-lt"/>
              </a:rPr>
              <a:t>3. </a:t>
            </a:r>
            <a:r>
              <a:rPr lang="en-US" sz="2800" dirty="0" smtClean="0">
                <a:latin typeface="+mj-lt"/>
              </a:rPr>
              <a:t>To </a:t>
            </a:r>
            <a:r>
              <a:rPr lang="en-US" sz="2800" dirty="0">
                <a:latin typeface="+mj-lt"/>
              </a:rPr>
              <a:t>the extent feasible, student </a:t>
            </a:r>
            <a:r>
              <a:rPr lang="en-US" sz="2800" dirty="0" smtClean="0">
                <a:latin typeface="+mj-lt"/>
              </a:rPr>
              <a:t>supplementary </a:t>
            </a:r>
          </a:p>
          <a:p>
            <a:pPr marL="0" indent="0">
              <a:buNone/>
            </a:pPr>
            <a:r>
              <a:rPr lang="en-US" sz="2800" dirty="0">
                <a:latin typeface="+mj-lt"/>
              </a:rPr>
              <a:t> </a:t>
            </a:r>
            <a:r>
              <a:rPr lang="en-US" sz="2800" dirty="0" smtClean="0">
                <a:latin typeface="+mj-lt"/>
              </a:rPr>
              <a:t>   aids </a:t>
            </a:r>
            <a:r>
              <a:rPr lang="en-US" sz="2800" dirty="0">
                <a:latin typeface="+mj-lt"/>
              </a:rPr>
              <a:t>and services to promote learning must </a:t>
            </a:r>
            <a:r>
              <a:rPr lang="en-US" sz="2800" dirty="0" smtClean="0">
                <a:latin typeface="+mj-lt"/>
              </a:rPr>
              <a:t>be</a:t>
            </a:r>
          </a:p>
          <a:p>
            <a:pPr marL="0" indent="0">
              <a:buNone/>
            </a:pPr>
            <a:r>
              <a:rPr lang="en-US" sz="2800" dirty="0">
                <a:latin typeface="+mj-lt"/>
              </a:rPr>
              <a:t> </a:t>
            </a:r>
            <a:r>
              <a:rPr lang="en-US" sz="2800" dirty="0" smtClean="0">
                <a:latin typeface="+mj-lt"/>
              </a:rPr>
              <a:t>   </a:t>
            </a:r>
            <a:r>
              <a:rPr lang="en-US" sz="2800" dirty="0">
                <a:latin typeface="+mj-lt"/>
              </a:rPr>
              <a:t>moved to the student as opposed to the </a:t>
            </a:r>
            <a:r>
              <a:rPr lang="en-US" sz="2800" dirty="0" smtClean="0">
                <a:latin typeface="+mj-lt"/>
              </a:rPr>
              <a:t>student</a:t>
            </a:r>
          </a:p>
          <a:p>
            <a:pPr marL="0" indent="0">
              <a:buNone/>
            </a:pPr>
            <a:r>
              <a:rPr lang="en-US" sz="2800" dirty="0">
                <a:latin typeface="+mj-lt"/>
              </a:rPr>
              <a:t> </a:t>
            </a:r>
            <a:r>
              <a:rPr lang="en-US" sz="2800" dirty="0" smtClean="0">
                <a:latin typeface="+mj-lt"/>
              </a:rPr>
              <a:t>   </a:t>
            </a:r>
            <a:r>
              <a:rPr lang="en-US" sz="2800" dirty="0">
                <a:latin typeface="+mj-lt"/>
              </a:rPr>
              <a:t>moving to the supplementary aids and services</a:t>
            </a:r>
            <a:r>
              <a:rPr lang="en-US" sz="2800" dirty="0" smtClean="0">
                <a:latin typeface="+mj-lt"/>
              </a:rPr>
              <a:t>.</a:t>
            </a:r>
          </a:p>
          <a:p>
            <a:pPr marL="0" indent="0">
              <a:buNone/>
            </a:pPr>
            <a:r>
              <a:rPr lang="en-US" sz="2800" dirty="0" smtClean="0">
                <a:latin typeface="+mj-lt"/>
              </a:rPr>
              <a:t> </a:t>
            </a:r>
          </a:p>
          <a:p>
            <a:pPr marL="0" indent="0">
              <a:buNone/>
            </a:pPr>
            <a:r>
              <a:rPr lang="en-US" sz="2800" dirty="0" smtClean="0">
                <a:latin typeface="+mj-lt"/>
              </a:rPr>
              <a:t>4. </a:t>
            </a:r>
            <a:r>
              <a:rPr lang="en-US" sz="2800" dirty="0" smtClean="0"/>
              <a:t>The </a:t>
            </a:r>
            <a:r>
              <a:rPr lang="en-US" sz="2800" dirty="0"/>
              <a:t>extent to which students with disabilities </a:t>
            </a:r>
            <a:r>
              <a:rPr lang="en-US" sz="2800" dirty="0" smtClean="0"/>
              <a:t>are</a:t>
            </a:r>
          </a:p>
          <a:p>
            <a:pPr marL="0" indent="0">
              <a:buNone/>
            </a:pPr>
            <a:r>
              <a:rPr lang="en-US" sz="2800" dirty="0"/>
              <a:t> </a:t>
            </a:r>
            <a:r>
              <a:rPr lang="en-US" sz="2800" dirty="0" smtClean="0"/>
              <a:t>   </a:t>
            </a:r>
            <a:r>
              <a:rPr lang="en-US" sz="2800" dirty="0"/>
              <a:t>integrated with their nondisabled peers </a:t>
            </a:r>
            <a:r>
              <a:rPr lang="en-US" sz="2800" dirty="0" smtClean="0"/>
              <a:t>positively</a:t>
            </a:r>
          </a:p>
          <a:p>
            <a:pPr marL="0" indent="0">
              <a:buNone/>
            </a:pPr>
            <a:r>
              <a:rPr lang="en-US" sz="2800" dirty="0"/>
              <a:t> </a:t>
            </a:r>
            <a:r>
              <a:rPr lang="en-US" sz="2800" dirty="0" smtClean="0"/>
              <a:t>   </a:t>
            </a:r>
            <a:r>
              <a:rPr lang="en-US" sz="2800" dirty="0"/>
              <a:t>impacts their educational achievement and </a:t>
            </a:r>
            <a:r>
              <a:rPr lang="en-US" sz="2800" dirty="0" smtClean="0"/>
              <a:t>their</a:t>
            </a:r>
          </a:p>
          <a:p>
            <a:pPr marL="0" indent="0">
              <a:buNone/>
            </a:pPr>
            <a:r>
              <a:rPr lang="en-US" sz="2800" dirty="0"/>
              <a:t> </a:t>
            </a:r>
            <a:r>
              <a:rPr lang="en-US" sz="2800" dirty="0" smtClean="0"/>
              <a:t>   </a:t>
            </a:r>
            <a:r>
              <a:rPr lang="en-US" sz="2800" dirty="0"/>
              <a:t>social </a:t>
            </a:r>
            <a:r>
              <a:rPr lang="en-US" sz="2800" dirty="0" smtClean="0"/>
              <a:t>growth.</a:t>
            </a:r>
            <a:endParaRPr lang="en-US" sz="2800" dirty="0"/>
          </a:p>
        </p:txBody>
      </p:sp>
    </p:spTree>
    <p:extLst>
      <p:ext uri="{BB962C8B-B14F-4D97-AF65-F5344CB8AC3E}">
        <p14:creationId xmlns:p14="http://schemas.microsoft.com/office/powerpoint/2010/main" val="1589830231"/>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62000"/>
          </a:xfrm>
        </p:spPr>
        <p:txBody>
          <a:bodyPr/>
          <a:lstStyle/>
          <a:p>
            <a:r>
              <a:rPr lang="en-US" sz="3600" b="1" dirty="0" smtClean="0"/>
              <a:t>Documenting the offer of FAPE </a:t>
            </a:r>
            <a:endParaRPr lang="en-US" sz="3600" b="1" dirty="0"/>
          </a:p>
        </p:txBody>
      </p:sp>
      <p:sp>
        <p:nvSpPr>
          <p:cNvPr id="3" name="Content Placeholder 2"/>
          <p:cNvSpPr>
            <a:spLocks noGrp="1"/>
          </p:cNvSpPr>
          <p:nvPr>
            <p:ph idx="1"/>
          </p:nvPr>
        </p:nvSpPr>
        <p:spPr>
          <a:xfrm>
            <a:off x="457200" y="1676400"/>
            <a:ext cx="8458200" cy="4800600"/>
          </a:xfrm>
        </p:spPr>
        <p:txBody>
          <a:bodyPr/>
          <a:lstStyle/>
          <a:p>
            <a:r>
              <a:rPr lang="en-US" sz="2800" dirty="0" smtClean="0"/>
              <a:t>The offer of FAPE is documented by the IEP team on the IEP. </a:t>
            </a:r>
          </a:p>
          <a:p>
            <a:endParaRPr lang="en-US" sz="2800" dirty="0" smtClean="0"/>
          </a:p>
          <a:p>
            <a:r>
              <a:rPr lang="en-US" sz="2800" dirty="0" smtClean="0"/>
              <a:t>It is documentation of the District’s recommended program and services to the address the needs of the student.</a:t>
            </a:r>
          </a:p>
          <a:p>
            <a:pPr marL="0" indent="0">
              <a:buNone/>
            </a:pPr>
            <a:endParaRPr lang="en-US" sz="2800" dirty="0" smtClean="0"/>
          </a:p>
          <a:p>
            <a:r>
              <a:rPr lang="en-US" sz="2800" dirty="0" smtClean="0"/>
              <a:t>It must include a specific offer of placement containing the essential factors eligibility, placement and supports in FAPE Part 1. </a:t>
            </a:r>
          </a:p>
        </p:txBody>
      </p:sp>
    </p:spTree>
    <p:extLst>
      <p:ext uri="{BB962C8B-B14F-4D97-AF65-F5344CB8AC3E}">
        <p14:creationId xmlns:p14="http://schemas.microsoft.com/office/powerpoint/2010/main" val="2358493317"/>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Title 1">
            <a:extLst>
              <a:ext uri="{FF2B5EF4-FFF2-40B4-BE49-F238E27FC236}">
                <a16:creationId xmlns:a16="http://schemas.microsoft.com/office/drawing/2014/main" id="{48BF2252-75F3-4DD7-BB2B-0F51A640D2F9}"/>
              </a:ext>
            </a:extLst>
          </p:cNvPr>
          <p:cNvSpPr>
            <a:spLocks noGrp="1"/>
          </p:cNvSpPr>
          <p:nvPr>
            <p:ph type="title"/>
          </p:nvPr>
        </p:nvSpPr>
        <p:spPr>
          <a:xfrm>
            <a:off x="286305" y="304800"/>
            <a:ext cx="8229600" cy="1371600"/>
          </a:xfrm>
        </p:spPr>
        <p:txBody>
          <a:bodyPr/>
          <a:lstStyle/>
          <a:p>
            <a:r>
              <a:rPr lang="en-US" altLang="en-US" sz="3600" b="1" dirty="0"/>
              <a:t>FAPE </a:t>
            </a:r>
            <a:r>
              <a:rPr lang="en-US" altLang="en-US" sz="3600" b="1" dirty="0" smtClean="0"/>
              <a:t>1</a:t>
            </a:r>
            <a:endParaRPr lang="en-US" altLang="en-US" sz="3600" b="1" dirty="0"/>
          </a:p>
        </p:txBody>
      </p:sp>
      <p:sp>
        <p:nvSpPr>
          <p:cNvPr id="232451" name="Content Placeholder 2">
            <a:extLst>
              <a:ext uri="{FF2B5EF4-FFF2-40B4-BE49-F238E27FC236}">
                <a16:creationId xmlns:a16="http://schemas.microsoft.com/office/drawing/2014/main" id="{B384525C-3C0D-4249-A254-0BF92A979654}"/>
              </a:ext>
            </a:extLst>
          </p:cNvPr>
          <p:cNvSpPr>
            <a:spLocks noGrp="1"/>
          </p:cNvSpPr>
          <p:nvPr>
            <p:ph sz="half" idx="1"/>
          </p:nvPr>
        </p:nvSpPr>
        <p:spPr>
          <a:xfrm>
            <a:off x="457200" y="1964924"/>
            <a:ext cx="3657600" cy="3902476"/>
          </a:xfrm>
        </p:spPr>
        <p:txBody>
          <a:bodyPr/>
          <a:lstStyle/>
          <a:p>
            <a:r>
              <a:rPr lang="en-US" altLang="en-US" b="1" dirty="0" smtClean="0"/>
              <a:t>Complete as determined by the IEP team. </a:t>
            </a:r>
            <a:endParaRPr lang="en-US" altLang="en-US" b="1" dirty="0"/>
          </a:p>
        </p:txBody>
      </p:sp>
      <p:sp>
        <p:nvSpPr>
          <p:cNvPr id="232452" name="Content Placeholder 6">
            <a:extLst>
              <a:ext uri="{FF2B5EF4-FFF2-40B4-BE49-F238E27FC236}">
                <a16:creationId xmlns:a16="http://schemas.microsoft.com/office/drawing/2014/main" id="{9BCDE318-0CE4-4227-A95A-B44047784167}"/>
              </a:ext>
            </a:extLst>
          </p:cNvPr>
          <p:cNvSpPr>
            <a:spLocks noGrp="1"/>
          </p:cNvSpPr>
          <p:nvPr>
            <p:ph sz="half" idx="2"/>
          </p:nvPr>
        </p:nvSpPr>
        <p:spPr/>
        <p:txBody>
          <a:bodyPr/>
          <a:lstStyle/>
          <a:p>
            <a:pPr marL="0" indent="0">
              <a:buFont typeface="Wingdings" panose="05000000000000000000" pitchFamily="2" charset="2"/>
              <a:buNone/>
            </a:pPr>
            <a:endParaRPr lang="en-US" altLang="en-US"/>
          </a:p>
        </p:txBody>
      </p:sp>
      <p:pic>
        <p:nvPicPr>
          <p:cNvPr id="2" name="Picture 1"/>
          <p:cNvPicPr>
            <a:picLocks noChangeAspect="1"/>
          </p:cNvPicPr>
          <p:nvPr/>
        </p:nvPicPr>
        <p:blipFill>
          <a:blip r:embed="rId3"/>
          <a:stretch>
            <a:fillRect/>
          </a:stretch>
        </p:blipFill>
        <p:spPr>
          <a:xfrm>
            <a:off x="4315277" y="990600"/>
            <a:ext cx="4197315" cy="5154227"/>
          </a:xfrm>
          <a:prstGeom prst="rect">
            <a:avLst/>
          </a:prstGeom>
        </p:spPr>
      </p:pic>
    </p:spTree>
    <p:extLst>
      <p:ext uri="{BB962C8B-B14F-4D97-AF65-F5344CB8AC3E}">
        <p14:creationId xmlns:p14="http://schemas.microsoft.com/office/powerpoint/2010/main" val="552175244"/>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a:extLst>
              <a:ext uri="{FF2B5EF4-FFF2-40B4-BE49-F238E27FC236}">
                <a16:creationId xmlns:a16="http://schemas.microsoft.com/office/drawing/2014/main" id="{DBAF9970-A5F9-4976-A1ED-07D9D7614F46}"/>
              </a:ext>
            </a:extLst>
          </p:cNvPr>
          <p:cNvSpPr>
            <a:spLocks noGrp="1" noChangeArrowheads="1"/>
          </p:cNvSpPr>
          <p:nvPr>
            <p:ph type="title"/>
          </p:nvPr>
        </p:nvSpPr>
        <p:spPr>
          <a:xfrm>
            <a:off x="457200" y="228600"/>
            <a:ext cx="8229600" cy="1295400"/>
          </a:xfrm>
        </p:spPr>
        <p:txBody>
          <a:bodyPr/>
          <a:lstStyle/>
          <a:p>
            <a:pPr eaLnBrk="1" hangingPunct="1"/>
            <a:r>
              <a:rPr lang="en-US" altLang="en-US" sz="3600" b="1" dirty="0" smtClean="0"/>
              <a:t>FAPE </a:t>
            </a:r>
            <a:r>
              <a:rPr lang="en-US" altLang="en-US" sz="3600" b="1" dirty="0"/>
              <a:t>Part 1 (Continued</a:t>
            </a:r>
            <a:r>
              <a:rPr lang="en-US" altLang="en-US" sz="3600" b="1" dirty="0" smtClean="0"/>
              <a:t>)</a:t>
            </a:r>
            <a:endParaRPr lang="en-US" altLang="en-US" sz="3600" b="1" dirty="0"/>
          </a:p>
        </p:txBody>
      </p:sp>
      <p:sp>
        <p:nvSpPr>
          <p:cNvPr id="230403" name="Rectangle 3">
            <a:extLst>
              <a:ext uri="{FF2B5EF4-FFF2-40B4-BE49-F238E27FC236}">
                <a16:creationId xmlns:a16="http://schemas.microsoft.com/office/drawing/2014/main" id="{3A3ACAA9-C2E7-47BF-9A5E-4D384F590262}"/>
              </a:ext>
            </a:extLst>
          </p:cNvPr>
          <p:cNvSpPr>
            <a:spLocks noGrp="1" noChangeArrowheads="1"/>
          </p:cNvSpPr>
          <p:nvPr>
            <p:ph type="body" idx="1"/>
          </p:nvPr>
        </p:nvSpPr>
        <p:spPr>
          <a:xfrm>
            <a:off x="2578100" y="1524000"/>
            <a:ext cx="5727700" cy="5029200"/>
          </a:xfrm>
        </p:spPr>
        <p:txBody>
          <a:bodyPr/>
          <a:lstStyle/>
          <a:p>
            <a:pPr eaLnBrk="1" hangingPunct="1">
              <a:buFont typeface="Wingdings" panose="05000000000000000000" pitchFamily="2" charset="2"/>
              <a:buNone/>
            </a:pPr>
            <a:r>
              <a:rPr lang="en-US" altLang="en-US" sz="2800" b="1" dirty="0">
                <a:solidFill>
                  <a:schemeClr val="bg2">
                    <a:lumMod val="60000"/>
                    <a:lumOff val="40000"/>
                  </a:schemeClr>
                </a:solidFill>
              </a:rPr>
              <a:t>Document:</a:t>
            </a:r>
          </a:p>
          <a:p>
            <a:pPr eaLnBrk="1" hangingPunct="1"/>
            <a:r>
              <a:rPr lang="en-US" altLang="en-US" sz="2400" b="1" dirty="0" smtClean="0"/>
              <a:t>Eligibility- Fills from page 4</a:t>
            </a:r>
            <a:endParaRPr lang="en-US" altLang="en-US" sz="2400" b="1" dirty="0"/>
          </a:p>
          <a:p>
            <a:pPr eaLnBrk="1" hangingPunct="1"/>
            <a:r>
              <a:rPr lang="en-US" altLang="en-US" sz="2400" b="1" dirty="0"/>
              <a:t>Curriculum</a:t>
            </a:r>
          </a:p>
          <a:p>
            <a:pPr eaLnBrk="1" hangingPunct="1"/>
            <a:r>
              <a:rPr lang="en-US" altLang="en-US" sz="2400" b="1" dirty="0" smtClean="0"/>
              <a:t>Placement</a:t>
            </a:r>
          </a:p>
          <a:p>
            <a:pPr lvl="1" eaLnBrk="1" hangingPunct="1"/>
            <a:r>
              <a:rPr lang="en-US" altLang="en-US" sz="2400" b="1" dirty="0" smtClean="0"/>
              <a:t>Type of School</a:t>
            </a:r>
          </a:p>
          <a:p>
            <a:pPr lvl="1" eaLnBrk="1" hangingPunct="1"/>
            <a:r>
              <a:rPr lang="en-US" altLang="en-US" sz="2400" b="1" dirty="0" smtClean="0"/>
              <a:t>Name of School </a:t>
            </a:r>
            <a:endParaRPr lang="en-US" altLang="en-US" sz="2400" b="1" dirty="0"/>
          </a:p>
          <a:p>
            <a:pPr eaLnBrk="1" hangingPunct="1"/>
            <a:r>
              <a:rPr lang="en-US" altLang="en-US" sz="2400" b="1" dirty="0"/>
              <a:t>Instructional </a:t>
            </a:r>
            <a:r>
              <a:rPr lang="en-US" altLang="en-US" sz="2400" b="1" dirty="0" smtClean="0"/>
              <a:t>Setting</a:t>
            </a:r>
          </a:p>
          <a:p>
            <a:pPr lvl="1" eaLnBrk="1" hangingPunct="1"/>
            <a:r>
              <a:rPr lang="en-US" altLang="en-US" sz="2400" b="1" dirty="0" smtClean="0"/>
              <a:t>Setting </a:t>
            </a:r>
          </a:p>
          <a:p>
            <a:pPr lvl="1" eaLnBrk="1" hangingPunct="1"/>
            <a:r>
              <a:rPr lang="en-US" altLang="en-US" sz="2400" b="1" dirty="0" smtClean="0"/>
              <a:t>Program </a:t>
            </a:r>
          </a:p>
          <a:p>
            <a:pPr lvl="1" eaLnBrk="1" hangingPunct="1"/>
            <a:r>
              <a:rPr lang="en-US" altLang="en-US" sz="2400" b="1" dirty="0" smtClean="0"/>
              <a:t>Special Day Minutes/</a:t>
            </a:r>
            <a:r>
              <a:rPr lang="en-US" altLang="en-US" sz="2400" b="1" dirty="0" err="1" smtClean="0"/>
              <a:t>Wk</a:t>
            </a:r>
            <a:endParaRPr lang="en-US" altLang="en-US" sz="2400" b="1" dirty="0" smtClean="0"/>
          </a:p>
          <a:p>
            <a:pPr lvl="1" eaLnBrk="1" hangingPunct="1"/>
            <a:r>
              <a:rPr lang="en-US" altLang="en-US" sz="2400" b="1" dirty="0" smtClean="0"/>
              <a:t>Addresses Goals </a:t>
            </a:r>
            <a:endParaRPr lang="en-US" altLang="en-US" sz="2400" b="1" dirty="0"/>
          </a:p>
        </p:txBody>
      </p:sp>
      <p:pic>
        <p:nvPicPr>
          <p:cNvPr id="230404" name="Picture 4" descr="j0286670">
            <a:extLst>
              <a:ext uri="{FF2B5EF4-FFF2-40B4-BE49-F238E27FC236}">
                <a16:creationId xmlns:a16="http://schemas.microsoft.com/office/drawing/2014/main" id="{DB919EAA-DC8D-427A-B0D6-EE9BCC5CE1A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438400"/>
            <a:ext cx="2120900" cy="2360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2995936"/>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a:extLst>
              <a:ext uri="{FF2B5EF4-FFF2-40B4-BE49-F238E27FC236}">
                <a16:creationId xmlns:a16="http://schemas.microsoft.com/office/drawing/2014/main" id="{DBAF9970-A5F9-4976-A1ED-07D9D7614F46}"/>
              </a:ext>
            </a:extLst>
          </p:cNvPr>
          <p:cNvSpPr>
            <a:spLocks noGrp="1" noChangeArrowheads="1"/>
          </p:cNvSpPr>
          <p:nvPr>
            <p:ph type="title"/>
          </p:nvPr>
        </p:nvSpPr>
        <p:spPr>
          <a:xfrm>
            <a:off x="457200" y="228600"/>
            <a:ext cx="8229600" cy="1371600"/>
          </a:xfrm>
        </p:spPr>
        <p:txBody>
          <a:bodyPr/>
          <a:lstStyle/>
          <a:p>
            <a:pPr eaLnBrk="1" hangingPunct="1"/>
            <a:r>
              <a:rPr lang="en-US" altLang="en-US" sz="3600" b="1" dirty="0"/>
              <a:t>FAPE Part </a:t>
            </a:r>
            <a:r>
              <a:rPr lang="en-US" altLang="en-US" sz="3600" b="1" dirty="0" smtClean="0"/>
              <a:t>1 (Continued) </a:t>
            </a:r>
            <a:endParaRPr lang="en-US" altLang="en-US" sz="3600" b="1" dirty="0"/>
          </a:p>
        </p:txBody>
      </p:sp>
      <p:sp>
        <p:nvSpPr>
          <p:cNvPr id="230403" name="Rectangle 3">
            <a:extLst>
              <a:ext uri="{FF2B5EF4-FFF2-40B4-BE49-F238E27FC236}">
                <a16:creationId xmlns:a16="http://schemas.microsoft.com/office/drawing/2014/main" id="{3A3ACAA9-C2E7-47BF-9A5E-4D384F590262}"/>
              </a:ext>
            </a:extLst>
          </p:cNvPr>
          <p:cNvSpPr>
            <a:spLocks noGrp="1" noChangeArrowheads="1"/>
          </p:cNvSpPr>
          <p:nvPr>
            <p:ph type="body" idx="1"/>
          </p:nvPr>
        </p:nvSpPr>
        <p:spPr>
          <a:xfrm>
            <a:off x="2438400" y="1371600"/>
            <a:ext cx="6400800" cy="5334000"/>
          </a:xfrm>
        </p:spPr>
        <p:txBody>
          <a:bodyPr/>
          <a:lstStyle/>
          <a:p>
            <a:pPr eaLnBrk="1" hangingPunct="1">
              <a:buFont typeface="Wingdings" panose="05000000000000000000" pitchFamily="2" charset="2"/>
              <a:buNone/>
            </a:pPr>
            <a:r>
              <a:rPr lang="en-US" altLang="en-US" sz="2800" b="1" dirty="0">
                <a:solidFill>
                  <a:schemeClr val="bg2">
                    <a:lumMod val="60000"/>
                    <a:lumOff val="40000"/>
                  </a:schemeClr>
                </a:solidFill>
              </a:rPr>
              <a:t>Document:</a:t>
            </a:r>
          </a:p>
          <a:p>
            <a:pPr eaLnBrk="1" hangingPunct="1"/>
            <a:r>
              <a:rPr lang="en-US" altLang="en-US" sz="2400" b="1" i="1" dirty="0" smtClean="0"/>
              <a:t>Additional Factors</a:t>
            </a:r>
            <a:endParaRPr lang="en-US" sz="2400" b="1" i="1" dirty="0"/>
          </a:p>
          <a:p>
            <a:pPr lvl="1"/>
            <a:r>
              <a:rPr lang="en-US" sz="2400" b="1" dirty="0"/>
              <a:t>Low Incident Support</a:t>
            </a:r>
          </a:p>
          <a:p>
            <a:pPr lvl="1"/>
            <a:r>
              <a:rPr lang="en-US" sz="2400" b="1" dirty="0"/>
              <a:t>Assistive Technology Support</a:t>
            </a:r>
          </a:p>
          <a:p>
            <a:pPr lvl="1"/>
            <a:r>
              <a:rPr lang="en-US" sz="2400" b="1" dirty="0"/>
              <a:t>Transportation</a:t>
            </a:r>
          </a:p>
          <a:p>
            <a:pPr lvl="1"/>
            <a:r>
              <a:rPr lang="en-US" sz="2400" b="1" dirty="0"/>
              <a:t>Extended School Year/Intersession</a:t>
            </a:r>
          </a:p>
          <a:p>
            <a:pPr lvl="1"/>
            <a:r>
              <a:rPr lang="en-US" sz="2400" b="1" dirty="0"/>
              <a:t>ESY </a:t>
            </a:r>
            <a:r>
              <a:rPr lang="en-US" sz="2400" b="1" dirty="0" smtClean="0"/>
              <a:t>Transportation</a:t>
            </a:r>
            <a:endParaRPr lang="en-US" altLang="en-US" sz="2400" b="1" dirty="0"/>
          </a:p>
          <a:p>
            <a:pPr eaLnBrk="1" hangingPunct="1"/>
            <a:r>
              <a:rPr lang="en-US" altLang="en-US" sz="2400" b="1" dirty="0"/>
              <a:t>Accommodations, Modifications, Supports</a:t>
            </a:r>
          </a:p>
          <a:p>
            <a:pPr eaLnBrk="1" hangingPunct="1"/>
            <a:r>
              <a:rPr lang="en-US" altLang="en-US" sz="2400" b="1" dirty="0"/>
              <a:t>Preparation for 3-year Review IEP</a:t>
            </a:r>
          </a:p>
          <a:p>
            <a:pPr eaLnBrk="1" hangingPunct="1"/>
            <a:r>
              <a:rPr lang="en-US" altLang="en-US" sz="2400" b="1" dirty="0" smtClean="0"/>
              <a:t>Low Incidence Equipment</a:t>
            </a:r>
          </a:p>
          <a:p>
            <a:pPr eaLnBrk="1" hangingPunct="1"/>
            <a:r>
              <a:rPr lang="en-US" altLang="en-US" sz="2400" b="1" dirty="0" smtClean="0"/>
              <a:t>Participation in General Education </a:t>
            </a:r>
            <a:endParaRPr lang="en-US" altLang="en-US" sz="2400" b="1" dirty="0"/>
          </a:p>
        </p:txBody>
      </p:sp>
      <p:pic>
        <p:nvPicPr>
          <p:cNvPr id="230404" name="Picture 4" descr="j0286670">
            <a:extLst>
              <a:ext uri="{FF2B5EF4-FFF2-40B4-BE49-F238E27FC236}">
                <a16:creationId xmlns:a16="http://schemas.microsoft.com/office/drawing/2014/main" id="{DB919EAA-DC8D-427A-B0D6-EE9BCC5CE1A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438400"/>
            <a:ext cx="2120900" cy="2360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2041635"/>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a:extLst>
              <a:ext uri="{FF2B5EF4-FFF2-40B4-BE49-F238E27FC236}">
                <a16:creationId xmlns:a16="http://schemas.microsoft.com/office/drawing/2014/main" id="{75270D5A-8DAB-4C77-A93B-D15CE98B73A4}"/>
              </a:ext>
            </a:extLst>
          </p:cNvPr>
          <p:cNvSpPr>
            <a:spLocks noGrp="1" noChangeArrowheads="1"/>
          </p:cNvSpPr>
          <p:nvPr>
            <p:ph type="title"/>
          </p:nvPr>
        </p:nvSpPr>
        <p:spPr>
          <a:xfrm>
            <a:off x="457200" y="457200"/>
            <a:ext cx="8229600" cy="762000"/>
          </a:xfrm>
        </p:spPr>
        <p:txBody>
          <a:bodyPr/>
          <a:lstStyle/>
          <a:p>
            <a:pPr eaLnBrk="1" hangingPunct="1"/>
            <a:r>
              <a:rPr lang="en-US" altLang="en-US" sz="3600" b="1" dirty="0"/>
              <a:t>Accommodations:  Definition</a:t>
            </a:r>
          </a:p>
        </p:txBody>
      </p:sp>
      <p:sp>
        <p:nvSpPr>
          <p:cNvPr id="234499" name="Rectangle 3">
            <a:extLst>
              <a:ext uri="{FF2B5EF4-FFF2-40B4-BE49-F238E27FC236}">
                <a16:creationId xmlns:a16="http://schemas.microsoft.com/office/drawing/2014/main" id="{7B324493-B128-4B8A-B87A-8EB9BA3790E5}"/>
              </a:ext>
            </a:extLst>
          </p:cNvPr>
          <p:cNvSpPr>
            <a:spLocks noGrp="1" noChangeArrowheads="1"/>
          </p:cNvSpPr>
          <p:nvPr>
            <p:ph type="body" idx="1"/>
          </p:nvPr>
        </p:nvSpPr>
        <p:spPr>
          <a:xfrm>
            <a:off x="381000" y="2209800"/>
            <a:ext cx="8763000" cy="4419600"/>
          </a:xfrm>
        </p:spPr>
        <p:txBody>
          <a:bodyPr/>
          <a:lstStyle/>
          <a:p>
            <a:pPr eaLnBrk="1" hangingPunct="1">
              <a:lnSpc>
                <a:spcPct val="90000"/>
              </a:lnSpc>
            </a:pPr>
            <a:r>
              <a:rPr lang="en-US" altLang="en-US" dirty="0"/>
              <a:t>“</a:t>
            </a:r>
            <a:r>
              <a:rPr lang="en-US" altLang="en-US" b="1" u="sng" dirty="0">
                <a:solidFill>
                  <a:srgbClr val="C00000"/>
                </a:solidFill>
              </a:rPr>
              <a:t>Do not</a:t>
            </a:r>
            <a:r>
              <a:rPr lang="en-US" altLang="en-US" dirty="0">
                <a:solidFill>
                  <a:srgbClr val="C00000"/>
                </a:solidFill>
              </a:rPr>
              <a:t> </a:t>
            </a:r>
            <a:r>
              <a:rPr lang="en-US" altLang="en-US" dirty="0"/>
              <a:t>fundamentally alter or lower expectations or standards in instructional level, content or performance criteria”</a:t>
            </a:r>
          </a:p>
          <a:p>
            <a:pPr eaLnBrk="1" hangingPunct="1">
              <a:lnSpc>
                <a:spcPct val="90000"/>
              </a:lnSpc>
            </a:pPr>
            <a:endParaRPr lang="en-US" altLang="en-US" dirty="0" smtClean="0"/>
          </a:p>
          <a:p>
            <a:pPr eaLnBrk="1" hangingPunct="1">
              <a:lnSpc>
                <a:spcPct val="90000"/>
              </a:lnSpc>
            </a:pPr>
            <a:endParaRPr lang="en-US" altLang="en-US" dirty="0"/>
          </a:p>
          <a:p>
            <a:pPr eaLnBrk="1" hangingPunct="1">
              <a:lnSpc>
                <a:spcPct val="90000"/>
              </a:lnSpc>
            </a:pPr>
            <a:r>
              <a:rPr lang="en-US" altLang="en-US" i="1" dirty="0"/>
              <a:t>Simply stated…</a:t>
            </a:r>
          </a:p>
          <a:p>
            <a:pPr lvl="1" eaLnBrk="1" hangingPunct="1">
              <a:lnSpc>
                <a:spcPct val="90000"/>
              </a:lnSpc>
            </a:pPr>
            <a:r>
              <a:rPr lang="en-US" altLang="en-US" dirty="0"/>
              <a:t>Accommodations are changes to </a:t>
            </a:r>
            <a:r>
              <a:rPr lang="en-US" altLang="en-US" b="1" u="sng" dirty="0"/>
              <a:t>the way</a:t>
            </a:r>
            <a:r>
              <a:rPr lang="en-US" altLang="en-US" dirty="0"/>
              <a:t> students are expected to learn or how they are tested</a:t>
            </a:r>
          </a:p>
        </p:txBody>
      </p:sp>
      <p:pic>
        <p:nvPicPr>
          <p:cNvPr id="234500" name="Picture 4" descr="MP900174966[1]">
            <a:extLst>
              <a:ext uri="{FF2B5EF4-FFF2-40B4-BE49-F238E27FC236}">
                <a16:creationId xmlns:a16="http://schemas.microsoft.com/office/drawing/2014/main" id="{769B8041-8456-4D83-97BA-9025BA37F9A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508000"/>
            <a:ext cx="1905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8592843"/>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842" name="Group 2">
            <a:extLst>
              <a:ext uri="{FF2B5EF4-FFF2-40B4-BE49-F238E27FC236}">
                <a16:creationId xmlns:a16="http://schemas.microsoft.com/office/drawing/2014/main" id="{21F53E56-678E-4044-BF45-6834F30C9ADD}"/>
              </a:ext>
            </a:extLst>
          </p:cNvPr>
          <p:cNvGraphicFramePr>
            <a:graphicFrameLocks noGrp="1"/>
          </p:cNvGraphicFramePr>
          <p:nvPr>
            <p:extLst>
              <p:ext uri="{D42A27DB-BD31-4B8C-83A1-F6EECF244321}">
                <p14:modId xmlns:p14="http://schemas.microsoft.com/office/powerpoint/2010/main" val="3124038655"/>
              </p:ext>
            </p:extLst>
          </p:nvPr>
        </p:nvGraphicFramePr>
        <p:xfrm>
          <a:off x="228600" y="533400"/>
          <a:ext cx="8610600" cy="6180137"/>
        </p:xfrm>
        <a:graphic>
          <a:graphicData uri="http://schemas.openxmlformats.org/drawingml/2006/table">
            <a:tbl>
              <a:tblPr/>
              <a:tblGrid>
                <a:gridCol w="4305300">
                  <a:extLst>
                    <a:ext uri="{9D8B030D-6E8A-4147-A177-3AD203B41FA5}">
                      <a16:colId xmlns:a16="http://schemas.microsoft.com/office/drawing/2014/main" val="20000"/>
                    </a:ext>
                  </a:extLst>
                </a:gridCol>
                <a:gridCol w="4305300">
                  <a:extLst>
                    <a:ext uri="{9D8B030D-6E8A-4147-A177-3AD203B41FA5}">
                      <a16:colId xmlns:a16="http://schemas.microsoft.com/office/drawing/2014/main" val="20001"/>
                    </a:ext>
                  </a:extLst>
                </a:gridCol>
              </a:tblGrid>
              <a:tr h="626298">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dirty="0">
                          <a:ln>
                            <a:noFill/>
                          </a:ln>
                          <a:solidFill>
                            <a:schemeClr val="tx1"/>
                          </a:solidFill>
                          <a:effectLst/>
                          <a:latin typeface="Arial" charset="0"/>
                        </a:rPr>
                        <a:t>Example of Learning Difficulty</a:t>
                      </a: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dirty="0">
                          <a:ln>
                            <a:noFill/>
                          </a:ln>
                          <a:solidFill>
                            <a:schemeClr val="tx1"/>
                          </a:solidFill>
                          <a:effectLst/>
                          <a:latin typeface="Arial" charset="0"/>
                        </a:rPr>
                        <a:t>Example of Accommodation</a:t>
                      </a: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2316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900" b="0" i="0" u="none" strike="noStrike" cap="none" normalizeH="0" baseline="0">
                          <a:ln>
                            <a:noFill/>
                          </a:ln>
                          <a:solidFill>
                            <a:schemeClr val="tx1"/>
                          </a:solidFill>
                          <a:effectLst/>
                          <a:latin typeface="Arial" charset="0"/>
                        </a:rPr>
                        <a:t>Copying from board</a:t>
                      </a: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900" b="0" i="0" u="none" strike="noStrike" cap="none" normalizeH="0" baseline="0" dirty="0">
                          <a:ln>
                            <a:noFill/>
                          </a:ln>
                          <a:solidFill>
                            <a:schemeClr val="tx1"/>
                          </a:solidFill>
                          <a:effectLst/>
                          <a:latin typeface="Arial" charset="0"/>
                        </a:rPr>
                        <a:t>Preferential seating</a:t>
                      </a: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2629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900" b="0" i="0" u="none" strike="noStrike" cap="none" normalizeH="0" baseline="0">
                          <a:ln>
                            <a:noFill/>
                          </a:ln>
                          <a:solidFill>
                            <a:schemeClr val="tx1"/>
                          </a:solidFill>
                          <a:effectLst/>
                          <a:latin typeface="Arial" charset="0"/>
                        </a:rPr>
                        <a:t>Visual/auditory distractions</a:t>
                      </a: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900" b="0" i="0" u="none" strike="noStrike" cap="none" normalizeH="0" baseline="0">
                          <a:ln>
                            <a:noFill/>
                          </a:ln>
                          <a:solidFill>
                            <a:schemeClr val="tx1"/>
                          </a:solidFill>
                          <a:effectLst/>
                          <a:latin typeface="Arial" charset="0"/>
                        </a:rPr>
                        <a:t>Study carrel</a:t>
                      </a: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2472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900" b="0" i="0" u="none" strike="noStrike" cap="none" normalizeH="0" baseline="0">
                          <a:ln>
                            <a:noFill/>
                          </a:ln>
                          <a:solidFill>
                            <a:schemeClr val="tx1"/>
                          </a:solidFill>
                          <a:effectLst/>
                          <a:latin typeface="Arial" charset="0"/>
                        </a:rPr>
                        <a:t>Finding main ideas</a:t>
                      </a: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900" b="0" i="0" u="none" strike="noStrike" cap="none" normalizeH="0" baseline="0">
                          <a:ln>
                            <a:noFill/>
                          </a:ln>
                          <a:solidFill>
                            <a:schemeClr val="tx1"/>
                          </a:solidFill>
                          <a:effectLst/>
                          <a:latin typeface="Arial" charset="0"/>
                        </a:rPr>
                        <a:t>Study guide/highlighted text</a:t>
                      </a: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2629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900" b="0" i="0" u="none" strike="noStrike" cap="none" normalizeH="0" baseline="0">
                          <a:ln>
                            <a:noFill/>
                          </a:ln>
                          <a:solidFill>
                            <a:schemeClr val="tx1"/>
                          </a:solidFill>
                          <a:effectLst/>
                          <a:latin typeface="Arial" charset="0"/>
                        </a:rPr>
                        <a:t>Taking notes</a:t>
                      </a: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900" b="0" i="0" u="none" strike="noStrike" cap="none" normalizeH="0" baseline="0">
                          <a:ln>
                            <a:noFill/>
                          </a:ln>
                          <a:solidFill>
                            <a:schemeClr val="tx1"/>
                          </a:solidFill>
                          <a:effectLst/>
                          <a:latin typeface="Arial" charset="0"/>
                        </a:rPr>
                        <a:t>Copy of lecture notes</a:t>
                      </a: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70597">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900" b="0" i="0" u="none" strike="noStrike" cap="none" normalizeH="0" baseline="0">
                          <a:ln>
                            <a:noFill/>
                          </a:ln>
                          <a:solidFill>
                            <a:schemeClr val="tx1"/>
                          </a:solidFill>
                          <a:effectLst/>
                          <a:latin typeface="Arial" charset="0"/>
                        </a:rPr>
                        <a:t>Expressing ideas</a:t>
                      </a: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900" b="0" i="0" u="none" strike="noStrike" cap="none" normalizeH="0" baseline="0">
                          <a:ln>
                            <a:noFill/>
                          </a:ln>
                          <a:solidFill>
                            <a:schemeClr val="tx1"/>
                          </a:solidFill>
                          <a:effectLst/>
                          <a:latin typeface="Arial" charset="0"/>
                        </a:rPr>
                        <a:t>Grade content and mechanics separately</a:t>
                      </a: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2472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900" b="0" i="0" u="none" strike="noStrike" cap="none" normalizeH="0" baseline="0" dirty="0">
                          <a:ln>
                            <a:noFill/>
                          </a:ln>
                          <a:solidFill>
                            <a:schemeClr val="tx1"/>
                          </a:solidFill>
                          <a:effectLst/>
                          <a:latin typeface="Arial" charset="0"/>
                        </a:rPr>
                        <a:t>Keeping track of assignments</a:t>
                      </a: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900" b="0" i="0" u="none" strike="noStrike" cap="none" normalizeH="0" baseline="0">
                          <a:ln>
                            <a:noFill/>
                          </a:ln>
                          <a:solidFill>
                            <a:schemeClr val="tx1"/>
                          </a:solidFill>
                          <a:effectLst/>
                          <a:latin typeface="Arial" charset="0"/>
                        </a:rPr>
                        <a:t>Mark assignments on calendar</a:t>
                      </a: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62629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900" b="0" i="0" u="none" strike="noStrike" cap="none" normalizeH="0" baseline="0">
                          <a:ln>
                            <a:noFill/>
                          </a:ln>
                          <a:solidFill>
                            <a:schemeClr val="tx1"/>
                          </a:solidFill>
                          <a:effectLst/>
                          <a:latin typeface="Arial" charset="0"/>
                        </a:rPr>
                        <a:t>Works slower than classmates</a:t>
                      </a: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900" b="0" i="0" u="none" strike="noStrike" cap="none" normalizeH="0" baseline="0">
                          <a:ln>
                            <a:noFill/>
                          </a:ln>
                          <a:solidFill>
                            <a:schemeClr val="tx1"/>
                          </a:solidFill>
                          <a:effectLst/>
                          <a:latin typeface="Arial" charset="0"/>
                        </a:rPr>
                        <a:t>Shorten assignment</a:t>
                      </a: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05434">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900" b="0" i="0" u="none" strike="noStrike" cap="none" normalizeH="0" baseline="0">
                          <a:ln>
                            <a:noFill/>
                          </a:ln>
                          <a:solidFill>
                            <a:schemeClr val="tx1"/>
                          </a:solidFill>
                          <a:effectLst/>
                          <a:latin typeface="Arial" charset="0"/>
                        </a:rPr>
                        <a:t>Confused by complex directions</a:t>
                      </a: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900" b="0" i="0" u="none" strike="noStrike" cap="none" normalizeH="0" baseline="0">
                          <a:ln>
                            <a:noFill/>
                          </a:ln>
                          <a:solidFill>
                            <a:schemeClr val="tx1"/>
                          </a:solidFill>
                          <a:effectLst/>
                          <a:latin typeface="Arial" charset="0"/>
                        </a:rPr>
                        <a:t>Color code steps of task</a:t>
                      </a: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62629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900" b="0" i="0" u="none" strike="noStrike" cap="none" normalizeH="0" baseline="0">
                          <a:ln>
                            <a:noFill/>
                          </a:ln>
                          <a:solidFill>
                            <a:schemeClr val="tx1"/>
                          </a:solidFill>
                          <a:effectLst/>
                          <a:latin typeface="Arial" charset="0"/>
                        </a:rPr>
                        <a:t>Focusing on test</a:t>
                      </a: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900" b="0" i="0" u="none" strike="noStrike" cap="none" normalizeH="0" baseline="0" dirty="0">
                          <a:ln>
                            <a:noFill/>
                          </a:ln>
                          <a:solidFill>
                            <a:schemeClr val="tx1"/>
                          </a:solidFill>
                          <a:effectLst/>
                          <a:latin typeface="Arial" charset="0"/>
                        </a:rPr>
                        <a:t>Overlays to enhance visual field</a:t>
                      </a: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3506771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457200" y="457200"/>
            <a:ext cx="8229600" cy="609600"/>
          </a:xfrm>
        </p:spPr>
        <p:txBody>
          <a:bodyPr/>
          <a:lstStyle/>
          <a:p>
            <a:pPr eaLnBrk="1" hangingPunct="1"/>
            <a:r>
              <a:rPr lang="en-US" altLang="en-US" sz="3600" b="1" dirty="0" smtClean="0"/>
              <a:t>Legal Mandates</a:t>
            </a:r>
          </a:p>
        </p:txBody>
      </p:sp>
      <p:sp>
        <p:nvSpPr>
          <p:cNvPr id="9219" name="Rectangle 3"/>
          <p:cNvSpPr>
            <a:spLocks noGrp="1" noChangeArrowheads="1"/>
          </p:cNvSpPr>
          <p:nvPr>
            <p:ph type="body" idx="4294967295"/>
          </p:nvPr>
        </p:nvSpPr>
        <p:spPr>
          <a:xfrm>
            <a:off x="457200" y="1752600"/>
            <a:ext cx="8077200" cy="4419600"/>
          </a:xfrm>
        </p:spPr>
        <p:txBody>
          <a:bodyPr/>
          <a:lstStyle/>
          <a:p>
            <a:pPr eaLnBrk="1" hangingPunct="1"/>
            <a:r>
              <a:rPr lang="en-US" altLang="en-US" dirty="0" smtClean="0"/>
              <a:t>Federal Law</a:t>
            </a:r>
          </a:p>
          <a:p>
            <a:pPr lvl="1" eaLnBrk="1" hangingPunct="1">
              <a:lnSpc>
                <a:spcPct val="140000"/>
              </a:lnSpc>
              <a:buFont typeface="Wingdings" panose="05000000000000000000" pitchFamily="2" charset="2"/>
              <a:buChar char="Ø"/>
            </a:pPr>
            <a:r>
              <a:rPr lang="en-US" altLang="en-US" dirty="0" smtClean="0"/>
              <a:t>Individuals with Disabilities </a:t>
            </a:r>
            <a:r>
              <a:rPr lang="en-US" altLang="en-US" dirty="0" smtClean="0"/>
              <a:t>Education </a:t>
            </a:r>
            <a:r>
              <a:rPr lang="en-US" altLang="en-US" dirty="0" smtClean="0"/>
              <a:t>Act (IDEA) 2004, Code of Federal Regulations</a:t>
            </a:r>
          </a:p>
          <a:p>
            <a:pPr eaLnBrk="1" hangingPunct="1"/>
            <a:endParaRPr lang="en-US" altLang="en-US" dirty="0" smtClean="0"/>
          </a:p>
          <a:p>
            <a:pPr eaLnBrk="1" hangingPunct="1"/>
            <a:r>
              <a:rPr lang="en-US" altLang="en-US" dirty="0" smtClean="0"/>
              <a:t>State Law</a:t>
            </a:r>
          </a:p>
          <a:p>
            <a:pPr lvl="1" eaLnBrk="1" hangingPunct="1">
              <a:lnSpc>
                <a:spcPct val="140000"/>
              </a:lnSpc>
              <a:buFont typeface="Wingdings" panose="05000000000000000000" pitchFamily="2" charset="2"/>
              <a:buChar char="Ø"/>
            </a:pPr>
            <a:r>
              <a:rPr lang="en-US" altLang="en-US" dirty="0" smtClean="0"/>
              <a:t>California </a:t>
            </a:r>
            <a:r>
              <a:rPr lang="en-US" altLang="en-US" dirty="0" smtClean="0"/>
              <a:t>Education </a:t>
            </a:r>
            <a:r>
              <a:rPr lang="en-US" altLang="en-US" dirty="0" smtClean="0"/>
              <a:t>Code (EC)</a:t>
            </a:r>
          </a:p>
        </p:txBody>
      </p:sp>
    </p:spTree>
    <p:extLst>
      <p:ext uri="{BB962C8B-B14F-4D97-AF65-F5344CB8AC3E}">
        <p14:creationId xmlns:p14="http://schemas.microsoft.com/office/powerpoint/2010/main" val="4228730454"/>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a:extLst>
              <a:ext uri="{FF2B5EF4-FFF2-40B4-BE49-F238E27FC236}">
                <a16:creationId xmlns:a16="http://schemas.microsoft.com/office/drawing/2014/main" id="{1037C140-A4DB-43CE-BD61-FB9644CEDF01}"/>
              </a:ext>
            </a:extLst>
          </p:cNvPr>
          <p:cNvSpPr>
            <a:spLocks noGrp="1" noChangeArrowheads="1"/>
          </p:cNvSpPr>
          <p:nvPr>
            <p:ph type="title"/>
          </p:nvPr>
        </p:nvSpPr>
        <p:spPr>
          <a:xfrm>
            <a:off x="457200" y="457200"/>
            <a:ext cx="8229600" cy="838200"/>
          </a:xfrm>
        </p:spPr>
        <p:txBody>
          <a:bodyPr/>
          <a:lstStyle/>
          <a:p>
            <a:pPr eaLnBrk="1" hangingPunct="1"/>
            <a:r>
              <a:rPr lang="en-US" altLang="en-US" sz="3600" b="1" dirty="0"/>
              <a:t>Modifications:  Definition</a:t>
            </a:r>
          </a:p>
        </p:txBody>
      </p:sp>
      <p:sp>
        <p:nvSpPr>
          <p:cNvPr id="236547" name="Rectangle 3">
            <a:extLst>
              <a:ext uri="{FF2B5EF4-FFF2-40B4-BE49-F238E27FC236}">
                <a16:creationId xmlns:a16="http://schemas.microsoft.com/office/drawing/2014/main" id="{9762FAE2-6D53-4F9A-9ACA-B53169722DEB}"/>
              </a:ext>
            </a:extLst>
          </p:cNvPr>
          <p:cNvSpPr>
            <a:spLocks noGrp="1" noChangeArrowheads="1"/>
          </p:cNvSpPr>
          <p:nvPr>
            <p:ph type="body" idx="1"/>
          </p:nvPr>
        </p:nvSpPr>
        <p:spPr>
          <a:xfrm>
            <a:off x="457200" y="1905000"/>
            <a:ext cx="8229600" cy="4495800"/>
          </a:xfrm>
        </p:spPr>
        <p:txBody>
          <a:bodyPr/>
          <a:lstStyle/>
          <a:p>
            <a:pPr eaLnBrk="1" hangingPunct="1"/>
            <a:r>
              <a:rPr lang="en-US" altLang="en-US" b="1" dirty="0">
                <a:solidFill>
                  <a:srgbClr val="C00000"/>
                </a:solidFill>
              </a:rPr>
              <a:t>“</a:t>
            </a:r>
            <a:r>
              <a:rPr lang="en-US" altLang="en-US" b="1" u="sng" dirty="0">
                <a:solidFill>
                  <a:srgbClr val="C00000"/>
                </a:solidFill>
              </a:rPr>
              <a:t>Do</a:t>
            </a:r>
            <a:r>
              <a:rPr lang="en-US" altLang="en-US" b="1" dirty="0">
                <a:solidFill>
                  <a:srgbClr val="C00000"/>
                </a:solidFill>
              </a:rPr>
              <a:t> </a:t>
            </a:r>
            <a:r>
              <a:rPr lang="en-US" altLang="en-US" dirty="0"/>
              <a:t>fundamentally alter or lower expectations or standards in instructional level, content or performance criteria”</a:t>
            </a:r>
          </a:p>
          <a:p>
            <a:pPr eaLnBrk="1" hangingPunct="1">
              <a:buFont typeface="Wingdings" panose="05000000000000000000" pitchFamily="2" charset="2"/>
              <a:buNone/>
            </a:pPr>
            <a:endParaRPr lang="en-US" altLang="en-US" dirty="0"/>
          </a:p>
          <a:p>
            <a:pPr eaLnBrk="1" hangingPunct="1"/>
            <a:r>
              <a:rPr lang="en-US" altLang="en-US" i="1" dirty="0"/>
              <a:t>Simply stated…</a:t>
            </a:r>
          </a:p>
          <a:p>
            <a:pPr lvl="1" eaLnBrk="1" hangingPunct="1"/>
            <a:r>
              <a:rPr lang="en-US" altLang="en-US" dirty="0"/>
              <a:t>Modifications are changes to</a:t>
            </a:r>
            <a:r>
              <a:rPr lang="en-US" altLang="en-US" u="sng" dirty="0"/>
              <a:t> </a:t>
            </a:r>
            <a:r>
              <a:rPr lang="en-US" altLang="en-US" b="1" u="sng" dirty="0"/>
              <a:t>what</a:t>
            </a:r>
            <a:r>
              <a:rPr lang="en-US" altLang="en-US" u="sng" dirty="0"/>
              <a:t> </a:t>
            </a:r>
            <a:r>
              <a:rPr lang="en-US" altLang="en-US" dirty="0"/>
              <a:t>students are expected to learn</a:t>
            </a:r>
          </a:p>
        </p:txBody>
      </p:sp>
      <p:pic>
        <p:nvPicPr>
          <p:cNvPr id="236548" name="Picture 4" descr="MP900174966[1]">
            <a:extLst>
              <a:ext uri="{FF2B5EF4-FFF2-40B4-BE49-F238E27FC236}">
                <a16:creationId xmlns:a16="http://schemas.microsoft.com/office/drawing/2014/main" id="{90D1AB41-A45C-4FF8-B72E-53D3AF86B7D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5600" y="685800"/>
            <a:ext cx="1828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2412459"/>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a:extLst>
              <a:ext uri="{FF2B5EF4-FFF2-40B4-BE49-F238E27FC236}">
                <a16:creationId xmlns:a16="http://schemas.microsoft.com/office/drawing/2014/main" id="{0EF46878-CE68-43C3-A12C-0C615A32EAAD}"/>
              </a:ext>
            </a:extLst>
          </p:cNvPr>
          <p:cNvSpPr>
            <a:spLocks noGrp="1" noChangeArrowheads="1"/>
          </p:cNvSpPr>
          <p:nvPr>
            <p:ph type="ctrTitle"/>
          </p:nvPr>
        </p:nvSpPr>
        <p:spPr/>
        <p:txBody>
          <a:bodyPr/>
          <a:lstStyle/>
          <a:p>
            <a:pPr algn="r" eaLnBrk="1" hangingPunct="1"/>
            <a:r>
              <a:rPr lang="en-US" altLang="en-US" sz="4800" b="1" dirty="0">
                <a:latin typeface="+mn-lt"/>
              </a:rPr>
              <a:t>Services</a:t>
            </a:r>
            <a:endParaRPr lang="en-US" altLang="en-US" sz="3200" b="1" dirty="0">
              <a:latin typeface="+mn-lt"/>
            </a:endParaRPr>
          </a:p>
        </p:txBody>
      </p:sp>
    </p:spTree>
    <p:extLst>
      <p:ext uri="{BB962C8B-B14F-4D97-AF65-F5344CB8AC3E}">
        <p14:creationId xmlns:p14="http://schemas.microsoft.com/office/powerpoint/2010/main" val="581301645"/>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57200"/>
            <a:ext cx="8229600" cy="685800"/>
          </a:xfrm>
        </p:spPr>
        <p:txBody>
          <a:bodyPr/>
          <a:lstStyle/>
          <a:p>
            <a:r>
              <a:rPr lang="en-US" sz="3600" b="1" dirty="0" smtClean="0"/>
              <a:t>FAPE Part 2</a:t>
            </a:r>
            <a:endParaRPr lang="en-US" sz="3600" b="1" dirty="0"/>
          </a:p>
        </p:txBody>
      </p:sp>
      <p:sp>
        <p:nvSpPr>
          <p:cNvPr id="5" name="Content Placeholder 4"/>
          <p:cNvSpPr>
            <a:spLocks noGrp="1"/>
          </p:cNvSpPr>
          <p:nvPr>
            <p:ph idx="1"/>
          </p:nvPr>
        </p:nvSpPr>
        <p:spPr>
          <a:xfrm>
            <a:off x="457200" y="1295400"/>
            <a:ext cx="8382000" cy="5105400"/>
          </a:xfrm>
        </p:spPr>
        <p:txBody>
          <a:bodyPr/>
          <a:lstStyle/>
          <a:p>
            <a:r>
              <a:rPr lang="en-US" sz="2800" b="1" dirty="0"/>
              <a:t>Summary of </a:t>
            </a:r>
            <a:r>
              <a:rPr lang="en-US" sz="2800" b="1" dirty="0" smtClean="0"/>
              <a:t>Services</a:t>
            </a:r>
          </a:p>
          <a:p>
            <a:pPr lvl="1"/>
            <a:r>
              <a:rPr lang="en-US" sz="2400" dirty="0" smtClean="0">
                <a:latin typeface="+mj-lt"/>
              </a:rPr>
              <a:t>A </a:t>
            </a:r>
            <a:r>
              <a:rPr lang="en-US" sz="2400" dirty="0">
                <a:latin typeface="+mj-lt"/>
              </a:rPr>
              <a:t>selection of the related service</a:t>
            </a:r>
          </a:p>
          <a:p>
            <a:pPr lvl="1"/>
            <a:r>
              <a:rPr lang="en-US" sz="2400" dirty="0">
                <a:latin typeface="+mj-lt"/>
              </a:rPr>
              <a:t>The date the service will begin (select from drop down menu)</a:t>
            </a:r>
          </a:p>
          <a:p>
            <a:pPr lvl="1"/>
            <a:r>
              <a:rPr lang="en-US" sz="2400" dirty="0">
                <a:latin typeface="+mj-lt"/>
              </a:rPr>
              <a:t>Service Applies To</a:t>
            </a:r>
          </a:p>
          <a:p>
            <a:pPr lvl="1"/>
            <a:r>
              <a:rPr lang="en-US" sz="2400" dirty="0">
                <a:latin typeface="+mj-lt"/>
              </a:rPr>
              <a:t>Frequency</a:t>
            </a:r>
          </a:p>
          <a:p>
            <a:pPr lvl="1"/>
            <a:r>
              <a:rPr lang="en-US" sz="2400" dirty="0">
                <a:latin typeface="+mj-lt"/>
              </a:rPr>
              <a:t>Interval</a:t>
            </a:r>
          </a:p>
          <a:p>
            <a:pPr lvl="1"/>
            <a:r>
              <a:rPr lang="en-US" sz="2400" dirty="0">
                <a:latin typeface="+mj-lt"/>
              </a:rPr>
              <a:t>Minutes/Interval</a:t>
            </a:r>
          </a:p>
          <a:p>
            <a:pPr lvl="1"/>
            <a:r>
              <a:rPr lang="en-US" sz="2400" dirty="0">
                <a:latin typeface="+mj-lt"/>
              </a:rPr>
              <a:t>Minutes/Interval Pullout from General Education</a:t>
            </a:r>
          </a:p>
          <a:p>
            <a:pPr lvl="1"/>
            <a:r>
              <a:rPr lang="en-US" sz="2400" dirty="0">
                <a:latin typeface="+mj-lt"/>
              </a:rPr>
              <a:t>Service Delivery Model</a:t>
            </a:r>
          </a:p>
          <a:p>
            <a:pPr lvl="1"/>
            <a:r>
              <a:rPr lang="en-US" sz="2400" dirty="0">
                <a:latin typeface="+mj-lt"/>
              </a:rPr>
              <a:t>Responsible Personnel</a:t>
            </a:r>
          </a:p>
          <a:p>
            <a:endParaRPr lang="en-US" dirty="0"/>
          </a:p>
        </p:txBody>
      </p:sp>
      <p:pic>
        <p:nvPicPr>
          <p:cNvPr id="6" name="Picture 8" descr="C:\Documents and Settings\cassandra.penamon\Local Settings\Temporary Internet Files\Content.IE5\RZG3H2F0\MC900196176[1].wmf">
            <a:extLst>
              <a:ext uri="{FF2B5EF4-FFF2-40B4-BE49-F238E27FC236}">
                <a16:creationId xmlns:a16="http://schemas.microsoft.com/office/drawing/2014/main" id="{CF379AB1-A438-4491-A471-CF3DFF6B4CD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617195">
            <a:off x="6477347" y="2841857"/>
            <a:ext cx="1393387" cy="1663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767214"/>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FAPE Part 3 </a:t>
            </a:r>
            <a:endParaRPr lang="en-US" sz="3600" b="1" dirty="0"/>
          </a:p>
        </p:txBody>
      </p:sp>
      <p:sp>
        <p:nvSpPr>
          <p:cNvPr id="3" name="Content Placeholder 2"/>
          <p:cNvSpPr>
            <a:spLocks noGrp="1"/>
          </p:cNvSpPr>
          <p:nvPr>
            <p:ph idx="1"/>
          </p:nvPr>
        </p:nvSpPr>
        <p:spPr/>
        <p:txBody>
          <a:bodyPr/>
          <a:lstStyle/>
          <a:p>
            <a:r>
              <a:rPr lang="en-US" b="1" dirty="0"/>
              <a:t>The documented offer of FAPE will continue in FAPE Part </a:t>
            </a:r>
            <a:r>
              <a:rPr lang="en-US" b="1" dirty="0" smtClean="0"/>
              <a:t>3</a:t>
            </a:r>
          </a:p>
          <a:p>
            <a:pPr lvl="1"/>
            <a:r>
              <a:rPr lang="en-US" b="1" dirty="0" smtClean="0"/>
              <a:t> Percentage </a:t>
            </a:r>
            <a:r>
              <a:rPr lang="en-US" b="1" dirty="0"/>
              <a:t>of Time Outside of General Education – this fills automatically for you.  </a:t>
            </a:r>
            <a:endParaRPr lang="en-US" dirty="0"/>
          </a:p>
          <a:p>
            <a:endParaRPr lang="en-US" dirty="0"/>
          </a:p>
        </p:txBody>
      </p:sp>
    </p:spTree>
    <p:extLst>
      <p:ext uri="{BB962C8B-B14F-4D97-AF65-F5344CB8AC3E}">
        <p14:creationId xmlns:p14="http://schemas.microsoft.com/office/powerpoint/2010/main" val="974729829"/>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458200" cy="1752600"/>
          </a:xfrm>
        </p:spPr>
        <p:txBody>
          <a:bodyPr/>
          <a:lstStyle/>
          <a:p>
            <a:r>
              <a:rPr lang="en-US" sz="3600" b="1" dirty="0" smtClean="0"/>
              <a:t>FAPE Part 4 – Additional Discussion</a:t>
            </a:r>
            <a:r>
              <a:rPr lang="en-US" sz="3600" b="1" dirty="0"/>
              <a:t> </a:t>
            </a:r>
            <a:r>
              <a:rPr lang="en-US" sz="3600" dirty="0"/>
              <a:t>(This Section is Optional</a:t>
            </a:r>
            <a:r>
              <a:rPr lang="en-US" sz="3600" dirty="0" smtClean="0"/>
              <a:t>) </a:t>
            </a:r>
            <a:endParaRPr lang="en-US" sz="3600" dirty="0"/>
          </a:p>
        </p:txBody>
      </p:sp>
      <p:sp>
        <p:nvSpPr>
          <p:cNvPr id="3" name="Content Placeholder 2"/>
          <p:cNvSpPr>
            <a:spLocks noGrp="1"/>
          </p:cNvSpPr>
          <p:nvPr>
            <p:ph idx="1"/>
          </p:nvPr>
        </p:nvSpPr>
        <p:spPr>
          <a:xfrm>
            <a:off x="457200" y="2209800"/>
            <a:ext cx="8229600" cy="4191000"/>
          </a:xfrm>
        </p:spPr>
        <p:txBody>
          <a:bodyPr/>
          <a:lstStyle/>
          <a:p>
            <a:r>
              <a:rPr lang="en-US" sz="2800" dirty="0" smtClean="0"/>
              <a:t>This </a:t>
            </a:r>
            <a:r>
              <a:rPr lang="en-US" sz="2800" dirty="0"/>
              <a:t>section may be used for documenting unique conditions relevant to the student </a:t>
            </a:r>
            <a:r>
              <a:rPr lang="en-US" sz="2800" dirty="0" smtClean="0"/>
              <a:t>– i.e.:</a:t>
            </a:r>
          </a:p>
          <a:p>
            <a:pPr lvl="1"/>
            <a:r>
              <a:rPr lang="en-US" sz="2400" dirty="0" smtClean="0"/>
              <a:t>Due </a:t>
            </a:r>
            <a:r>
              <a:rPr lang="en-US" sz="2400" dirty="0"/>
              <a:t>Process agreement information, fading plans, behavioral supports (i.e. manifestation determination discussion, </a:t>
            </a:r>
            <a:r>
              <a:rPr lang="en-US" sz="2400" dirty="0" smtClean="0"/>
              <a:t>outside agency participation/discussion</a:t>
            </a:r>
            <a:r>
              <a:rPr lang="en-US" sz="2400" dirty="0"/>
              <a:t>), </a:t>
            </a:r>
            <a:r>
              <a:rPr lang="en-US" sz="2400" dirty="0" smtClean="0"/>
              <a:t>offer of </a:t>
            </a:r>
            <a:r>
              <a:rPr lang="en-US" sz="2400" dirty="0"/>
              <a:t>compensatory </a:t>
            </a:r>
            <a:r>
              <a:rPr lang="en-US" sz="2400" dirty="0" smtClean="0"/>
              <a:t>services when </a:t>
            </a:r>
            <a:r>
              <a:rPr lang="en-US" sz="2400" dirty="0"/>
              <a:t>required and  any services/supports not available in the drop down </a:t>
            </a:r>
            <a:r>
              <a:rPr lang="en-US" sz="2400" dirty="0" smtClean="0"/>
              <a:t>menus</a:t>
            </a:r>
            <a:r>
              <a:rPr lang="en-US" sz="2400" dirty="0"/>
              <a:t>.</a:t>
            </a:r>
          </a:p>
        </p:txBody>
      </p:sp>
    </p:spTree>
    <p:extLst>
      <p:ext uri="{BB962C8B-B14F-4D97-AF65-F5344CB8AC3E}">
        <p14:creationId xmlns:p14="http://schemas.microsoft.com/office/powerpoint/2010/main" val="2245923796"/>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Title 1">
            <a:extLst>
              <a:ext uri="{FF2B5EF4-FFF2-40B4-BE49-F238E27FC236}">
                <a16:creationId xmlns:a16="http://schemas.microsoft.com/office/drawing/2014/main" id="{3C26338C-5577-4C94-9677-C10207842D46}"/>
              </a:ext>
            </a:extLst>
          </p:cNvPr>
          <p:cNvSpPr>
            <a:spLocks noGrp="1"/>
          </p:cNvSpPr>
          <p:nvPr>
            <p:ph type="title"/>
          </p:nvPr>
        </p:nvSpPr>
        <p:spPr>
          <a:xfrm>
            <a:off x="457200" y="457200"/>
            <a:ext cx="8229600" cy="838200"/>
          </a:xfrm>
        </p:spPr>
        <p:txBody>
          <a:bodyPr/>
          <a:lstStyle/>
          <a:p>
            <a:r>
              <a:rPr lang="en-US" altLang="en-US" sz="3600" b="1" dirty="0"/>
              <a:t>FAPE Summary Grid	</a:t>
            </a:r>
            <a:r>
              <a:rPr lang="en-US" altLang="en-US" dirty="0"/>
              <a:t>	</a:t>
            </a:r>
          </a:p>
        </p:txBody>
      </p:sp>
      <p:sp>
        <p:nvSpPr>
          <p:cNvPr id="73731" name="Content Placeholder 2">
            <a:extLst>
              <a:ext uri="{FF2B5EF4-FFF2-40B4-BE49-F238E27FC236}">
                <a16:creationId xmlns:a16="http://schemas.microsoft.com/office/drawing/2014/main" id="{1836F406-2F6B-4E51-A32B-229B9A094AE8}"/>
              </a:ext>
            </a:extLst>
          </p:cNvPr>
          <p:cNvSpPr>
            <a:spLocks noGrp="1"/>
          </p:cNvSpPr>
          <p:nvPr>
            <p:ph idx="1"/>
          </p:nvPr>
        </p:nvSpPr>
        <p:spPr>
          <a:xfrm>
            <a:off x="457200" y="1676400"/>
            <a:ext cx="8077200" cy="4572000"/>
          </a:xfrm>
        </p:spPr>
        <p:txBody>
          <a:bodyPr/>
          <a:lstStyle/>
          <a:p>
            <a:pPr marL="0" indent="0">
              <a:buFont typeface="Wingdings" panose="05000000000000000000" pitchFamily="2" charset="2"/>
              <a:buNone/>
              <a:defRPr/>
            </a:pPr>
            <a:endParaRPr lang="en-US" altLang="en-US" dirty="0"/>
          </a:p>
          <a:p>
            <a:pPr>
              <a:defRPr/>
            </a:pPr>
            <a:r>
              <a:rPr lang="en-US" altLang="en-US" sz="4000" dirty="0" smtClean="0">
                <a:latin typeface="+mj-lt"/>
              </a:rPr>
              <a:t>Prepopulated</a:t>
            </a:r>
          </a:p>
          <a:p>
            <a:pPr lvl="1">
              <a:defRPr/>
            </a:pPr>
            <a:r>
              <a:rPr lang="en-US" altLang="en-US" sz="2830" b="1" dirty="0">
                <a:latin typeface="+mj-lt"/>
              </a:rPr>
              <a:t>D</a:t>
            </a:r>
            <a:r>
              <a:rPr lang="en-US" altLang="en-US" sz="2830" b="1" dirty="0" smtClean="0">
                <a:latin typeface="+mj-lt"/>
              </a:rPr>
              <a:t>ouble-check all entries </a:t>
            </a:r>
            <a:r>
              <a:rPr lang="en-US" altLang="en-US" sz="2830" dirty="0" smtClean="0">
                <a:latin typeface="+mj-lt"/>
              </a:rPr>
              <a:t>so that the time and frequency are accurate for related services, e.g. per week, per month, etc. </a:t>
            </a:r>
            <a:r>
              <a:rPr lang="en-US" altLang="en-US" i="1" dirty="0"/>
              <a:t>	</a:t>
            </a:r>
          </a:p>
        </p:txBody>
      </p:sp>
    </p:spTree>
    <p:extLst>
      <p:ext uri="{BB962C8B-B14F-4D97-AF65-F5344CB8AC3E}">
        <p14:creationId xmlns:p14="http://schemas.microsoft.com/office/powerpoint/2010/main" val="347759357"/>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a:extLst>
              <a:ext uri="{FF2B5EF4-FFF2-40B4-BE49-F238E27FC236}">
                <a16:creationId xmlns:a16="http://schemas.microsoft.com/office/drawing/2014/main" id="{2588BFF6-21EC-4E1D-85F3-63BD85CE031F}"/>
              </a:ext>
            </a:extLst>
          </p:cNvPr>
          <p:cNvSpPr>
            <a:spLocks noGrp="1" noChangeArrowheads="1"/>
          </p:cNvSpPr>
          <p:nvPr>
            <p:ph type="title"/>
          </p:nvPr>
        </p:nvSpPr>
        <p:spPr/>
        <p:txBody>
          <a:bodyPr/>
          <a:lstStyle/>
          <a:p>
            <a:pPr eaLnBrk="1" hangingPunct="1"/>
            <a:r>
              <a:rPr lang="fr-FR" altLang="en-US" sz="4000" b="1" dirty="0"/>
              <a:t>Section Q: </a:t>
            </a:r>
            <a:br>
              <a:rPr lang="fr-FR" altLang="en-US" sz="4000" b="1" dirty="0"/>
            </a:br>
            <a:r>
              <a:rPr lang="fr-FR" altLang="en-US" sz="4000" b="1" dirty="0"/>
              <a:t>Parent Participation and Consent</a:t>
            </a:r>
            <a:endParaRPr lang="en-US" altLang="en-US" sz="4000" b="1" dirty="0"/>
          </a:p>
        </p:txBody>
      </p:sp>
      <p:sp>
        <p:nvSpPr>
          <p:cNvPr id="259075" name="Rectangle 3">
            <a:extLst>
              <a:ext uri="{FF2B5EF4-FFF2-40B4-BE49-F238E27FC236}">
                <a16:creationId xmlns:a16="http://schemas.microsoft.com/office/drawing/2014/main" id="{95559A1A-DDEE-48ED-83D1-81C66D5EE8D9}"/>
              </a:ext>
            </a:extLst>
          </p:cNvPr>
          <p:cNvSpPr>
            <a:spLocks noGrp="1" noChangeArrowheads="1"/>
          </p:cNvSpPr>
          <p:nvPr>
            <p:ph type="body" sz="half" idx="1"/>
          </p:nvPr>
        </p:nvSpPr>
        <p:spPr/>
        <p:txBody>
          <a:bodyPr/>
          <a:lstStyle/>
          <a:p>
            <a:pPr eaLnBrk="1" hangingPunct="1">
              <a:lnSpc>
                <a:spcPct val="90000"/>
              </a:lnSpc>
            </a:pPr>
            <a:r>
              <a:rPr lang="en-US" altLang="en-US"/>
              <a:t>Agree </a:t>
            </a:r>
          </a:p>
          <a:p>
            <a:pPr lvl="1" eaLnBrk="1" hangingPunct="1">
              <a:lnSpc>
                <a:spcPct val="90000"/>
              </a:lnSpc>
            </a:pPr>
            <a:r>
              <a:rPr lang="en-US" altLang="en-US"/>
              <a:t>Sign and date</a:t>
            </a:r>
          </a:p>
          <a:p>
            <a:pPr eaLnBrk="1" hangingPunct="1">
              <a:lnSpc>
                <a:spcPct val="90000"/>
              </a:lnSpc>
            </a:pPr>
            <a:endParaRPr lang="en-US" altLang="en-US"/>
          </a:p>
        </p:txBody>
      </p:sp>
      <p:sp>
        <p:nvSpPr>
          <p:cNvPr id="259076" name="Rectangle 4">
            <a:extLst>
              <a:ext uri="{FF2B5EF4-FFF2-40B4-BE49-F238E27FC236}">
                <a16:creationId xmlns:a16="http://schemas.microsoft.com/office/drawing/2014/main" id="{C3B49418-8E9F-4A70-8CDE-63DD06A33601}"/>
              </a:ext>
            </a:extLst>
          </p:cNvPr>
          <p:cNvSpPr>
            <a:spLocks noGrp="1" noChangeArrowheads="1"/>
          </p:cNvSpPr>
          <p:nvPr>
            <p:ph type="body" sz="half" idx="2"/>
          </p:nvPr>
        </p:nvSpPr>
        <p:spPr/>
        <p:txBody>
          <a:bodyPr/>
          <a:lstStyle/>
          <a:p>
            <a:pPr eaLnBrk="1" hangingPunct="1">
              <a:lnSpc>
                <a:spcPct val="90000"/>
              </a:lnSpc>
            </a:pPr>
            <a:r>
              <a:rPr lang="en-US" altLang="en-US" dirty="0"/>
              <a:t>Disagree </a:t>
            </a:r>
          </a:p>
          <a:p>
            <a:pPr lvl="1" eaLnBrk="1" hangingPunct="1">
              <a:lnSpc>
                <a:spcPct val="90000"/>
              </a:lnSpc>
            </a:pPr>
            <a:r>
              <a:rPr lang="en-US" altLang="en-US" dirty="0"/>
              <a:t>Check area of disagreement </a:t>
            </a:r>
          </a:p>
          <a:p>
            <a:pPr lvl="2" eaLnBrk="1" hangingPunct="1">
              <a:lnSpc>
                <a:spcPct val="90000"/>
              </a:lnSpc>
            </a:pPr>
            <a:r>
              <a:rPr lang="en-US" altLang="en-US" dirty="0"/>
              <a:t>Assessment</a:t>
            </a:r>
          </a:p>
          <a:p>
            <a:pPr lvl="2" eaLnBrk="1" hangingPunct="1">
              <a:lnSpc>
                <a:spcPct val="90000"/>
              </a:lnSpc>
            </a:pPr>
            <a:r>
              <a:rPr lang="en-US" altLang="en-US" dirty="0"/>
              <a:t>Eligibility</a:t>
            </a:r>
          </a:p>
          <a:p>
            <a:pPr lvl="2" eaLnBrk="1" hangingPunct="1">
              <a:lnSpc>
                <a:spcPct val="90000"/>
              </a:lnSpc>
            </a:pPr>
            <a:r>
              <a:rPr lang="en-US" altLang="en-US" dirty="0"/>
              <a:t>Instructional Setting</a:t>
            </a:r>
          </a:p>
          <a:p>
            <a:pPr lvl="2" eaLnBrk="1" hangingPunct="1">
              <a:lnSpc>
                <a:spcPct val="90000"/>
              </a:lnSpc>
            </a:pPr>
            <a:r>
              <a:rPr lang="en-US" altLang="en-US" dirty="0"/>
              <a:t>Services </a:t>
            </a:r>
          </a:p>
          <a:p>
            <a:pPr lvl="1" eaLnBrk="1" hangingPunct="1">
              <a:lnSpc>
                <a:spcPct val="90000"/>
              </a:lnSpc>
            </a:pPr>
            <a:r>
              <a:rPr lang="en-US" altLang="en-US" dirty="0"/>
              <a:t>Parts of IEP to be implemented</a:t>
            </a:r>
          </a:p>
          <a:p>
            <a:pPr lvl="1" eaLnBrk="1" hangingPunct="1">
              <a:lnSpc>
                <a:spcPct val="90000"/>
              </a:lnSpc>
            </a:pPr>
            <a:r>
              <a:rPr lang="en-US" altLang="en-US" dirty="0"/>
              <a:t>Sign and date</a:t>
            </a:r>
          </a:p>
          <a:p>
            <a:pPr eaLnBrk="1" hangingPunct="1">
              <a:lnSpc>
                <a:spcPct val="90000"/>
              </a:lnSpc>
            </a:pPr>
            <a:endParaRPr lang="en-US" altLang="en-US" dirty="0"/>
          </a:p>
        </p:txBody>
      </p:sp>
      <p:pic>
        <p:nvPicPr>
          <p:cNvPr id="259077" name="Picture 5" descr="BS01988_">
            <a:extLst>
              <a:ext uri="{FF2B5EF4-FFF2-40B4-BE49-F238E27FC236}">
                <a16:creationId xmlns:a16="http://schemas.microsoft.com/office/drawing/2014/main" id="{3B9F728B-EA8E-4A2B-BF92-3D5E37360D4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4183063"/>
            <a:ext cx="1981200"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9078" name="Rectangle 6">
            <a:extLst>
              <a:ext uri="{FF2B5EF4-FFF2-40B4-BE49-F238E27FC236}">
                <a16:creationId xmlns:a16="http://schemas.microsoft.com/office/drawing/2014/main" id="{6C83A907-3825-4ACA-8E82-BC173C478476}"/>
              </a:ext>
            </a:extLst>
          </p:cNvPr>
          <p:cNvSpPr>
            <a:spLocks noChangeArrowheads="1"/>
          </p:cNvSpPr>
          <p:nvPr/>
        </p:nvSpPr>
        <p:spPr bwMode="auto">
          <a:xfrm>
            <a:off x="457200" y="1981200"/>
            <a:ext cx="3048000" cy="4038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59079" name="Rectangle 7">
            <a:extLst>
              <a:ext uri="{FF2B5EF4-FFF2-40B4-BE49-F238E27FC236}">
                <a16:creationId xmlns:a16="http://schemas.microsoft.com/office/drawing/2014/main" id="{A682B656-BD69-4BE9-ADBA-1D0546FCED20}"/>
              </a:ext>
            </a:extLst>
          </p:cNvPr>
          <p:cNvSpPr>
            <a:spLocks noChangeArrowheads="1"/>
          </p:cNvSpPr>
          <p:nvPr/>
        </p:nvSpPr>
        <p:spPr bwMode="auto">
          <a:xfrm>
            <a:off x="4572000" y="1981200"/>
            <a:ext cx="3962400" cy="4038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Tree>
    <p:extLst>
      <p:ext uri="{BB962C8B-B14F-4D97-AF65-F5344CB8AC3E}">
        <p14:creationId xmlns:p14="http://schemas.microsoft.com/office/powerpoint/2010/main" val="1629793126"/>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2B9E728A-2DE1-4A09-A365-D59E9A2EFDEA}"/>
              </a:ext>
            </a:extLst>
          </p:cNvPr>
          <p:cNvSpPr>
            <a:spLocks noGrp="1" noChangeArrowheads="1"/>
          </p:cNvSpPr>
          <p:nvPr>
            <p:ph type="title"/>
          </p:nvPr>
        </p:nvSpPr>
        <p:spPr/>
        <p:txBody>
          <a:bodyPr/>
          <a:lstStyle/>
          <a:p>
            <a:pPr eaLnBrk="1" hangingPunct="1">
              <a:defRPr/>
            </a:pPr>
            <a:r>
              <a:rPr lang="en-US" altLang="en-US" sz="4000" b="1" dirty="0">
                <a:latin typeface="+mn-lt"/>
              </a:rPr>
              <a:t>Section Q, Bottom of Page 10 </a:t>
            </a:r>
            <a:br>
              <a:rPr lang="en-US" altLang="en-US" sz="4000" b="1" dirty="0">
                <a:latin typeface="+mn-lt"/>
              </a:rPr>
            </a:br>
            <a:r>
              <a:rPr lang="en-US" altLang="en-US" b="1" dirty="0">
                <a:latin typeface="+mn-lt"/>
              </a:rPr>
              <a:t>Parent Concerns/Comments</a:t>
            </a:r>
          </a:p>
        </p:txBody>
      </p:sp>
      <p:sp>
        <p:nvSpPr>
          <p:cNvPr id="257027" name="Rectangle 3">
            <a:extLst>
              <a:ext uri="{FF2B5EF4-FFF2-40B4-BE49-F238E27FC236}">
                <a16:creationId xmlns:a16="http://schemas.microsoft.com/office/drawing/2014/main" id="{6E5076BC-6F29-483C-A2B2-941561C0EDF6}"/>
              </a:ext>
            </a:extLst>
          </p:cNvPr>
          <p:cNvSpPr>
            <a:spLocks noGrp="1" noChangeArrowheads="1"/>
          </p:cNvSpPr>
          <p:nvPr>
            <p:ph type="body" idx="1"/>
          </p:nvPr>
        </p:nvSpPr>
        <p:spPr>
          <a:xfrm>
            <a:off x="3886200" y="2209800"/>
            <a:ext cx="4648200" cy="4419600"/>
          </a:xfrm>
        </p:spPr>
        <p:txBody>
          <a:bodyPr/>
          <a:lstStyle/>
          <a:p>
            <a:pPr eaLnBrk="1" hangingPunct="1"/>
            <a:r>
              <a:rPr lang="en-US" altLang="en-US"/>
              <a:t>Record on IEP</a:t>
            </a:r>
          </a:p>
          <a:p>
            <a:pPr lvl="1" eaLnBrk="1" hangingPunct="1"/>
            <a:r>
              <a:rPr lang="en-US" altLang="en-US"/>
              <a:t>Positive/negative comments</a:t>
            </a:r>
          </a:p>
          <a:p>
            <a:pPr lvl="1" eaLnBrk="1" hangingPunct="1"/>
            <a:r>
              <a:rPr lang="en-US" altLang="en-US"/>
              <a:t>Indicate any areas of disagreement</a:t>
            </a:r>
          </a:p>
          <a:p>
            <a:pPr lvl="1" eaLnBrk="1" hangingPunct="1"/>
            <a:r>
              <a:rPr lang="en-US" altLang="en-US"/>
              <a:t>Recorded by District personnel</a:t>
            </a:r>
          </a:p>
          <a:p>
            <a:pPr eaLnBrk="1" hangingPunct="1"/>
            <a:endParaRPr lang="en-US" altLang="en-US"/>
          </a:p>
        </p:txBody>
      </p:sp>
      <p:pic>
        <p:nvPicPr>
          <p:cNvPr id="257028" name="Picture 4" descr="BD19903_">
            <a:extLst>
              <a:ext uri="{FF2B5EF4-FFF2-40B4-BE49-F238E27FC236}">
                <a16:creationId xmlns:a16="http://schemas.microsoft.com/office/drawing/2014/main" id="{5EB71E14-CF1F-4F50-976F-4CEDAC6FF7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657600"/>
            <a:ext cx="2667000" cy="248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384102"/>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altLang="en-US" b="1" dirty="0" smtClean="0"/>
              <a:t>Concluding the Meeting</a:t>
            </a:r>
          </a:p>
        </p:txBody>
      </p:sp>
      <p:sp>
        <p:nvSpPr>
          <p:cNvPr id="12291" name="Content Placeholder 2"/>
          <p:cNvSpPr>
            <a:spLocks noGrp="1"/>
          </p:cNvSpPr>
          <p:nvPr>
            <p:ph idx="1"/>
          </p:nvPr>
        </p:nvSpPr>
        <p:spPr>
          <a:xfrm>
            <a:off x="457200" y="2057400"/>
            <a:ext cx="3962400" cy="3733800"/>
          </a:xfrm>
        </p:spPr>
        <p:txBody>
          <a:bodyPr/>
          <a:lstStyle/>
          <a:p>
            <a:pPr>
              <a:defRPr/>
            </a:pPr>
            <a:r>
              <a:rPr lang="en-US" sz="2000" dirty="0" smtClean="0"/>
              <a:t>Provide </a:t>
            </a:r>
            <a:r>
              <a:rPr lang="en-US" sz="2000" i="1" kern="1200" dirty="0" smtClean="0"/>
              <a:t>Parent Input Survey </a:t>
            </a:r>
            <a:endParaRPr lang="en-US" sz="2000" dirty="0" smtClean="0"/>
          </a:p>
          <a:p>
            <a:pPr>
              <a:defRPr/>
            </a:pPr>
            <a:endParaRPr lang="en-US" sz="2400" dirty="0" smtClean="0"/>
          </a:p>
          <a:p>
            <a:pPr>
              <a:defRPr/>
            </a:pPr>
            <a:endParaRPr lang="en-US" sz="2400" dirty="0" smtClean="0"/>
          </a:p>
        </p:txBody>
      </p:sp>
      <p:sp>
        <p:nvSpPr>
          <p:cNvPr id="4" name="Rectangle 3"/>
          <p:cNvSpPr/>
          <p:nvPr/>
        </p:nvSpPr>
        <p:spPr>
          <a:xfrm>
            <a:off x="5105400" y="2057400"/>
            <a:ext cx="3505200" cy="400050"/>
          </a:xfrm>
          <a:prstGeom prst="rect">
            <a:avLst/>
          </a:prstGeom>
        </p:spPr>
        <p:txBody>
          <a:bodyPr>
            <a:spAutoFit/>
          </a:bodyPr>
          <a:lstStyle/>
          <a:p>
            <a:pPr marL="342900" indent="-342900">
              <a:spcBef>
                <a:spcPct val="20000"/>
              </a:spcBef>
              <a:buClr>
                <a:srgbClr val="00007D"/>
              </a:buClr>
              <a:buSzPct val="75000"/>
              <a:buFont typeface="Wingdings" pitchFamily="2" charset="2"/>
              <a:buChar char="n"/>
              <a:defRPr/>
            </a:pPr>
            <a:r>
              <a:rPr lang="en-US" sz="2000" kern="0" dirty="0">
                <a:solidFill>
                  <a:srgbClr val="000000"/>
                </a:solidFill>
                <a:latin typeface="Arial"/>
              </a:rPr>
              <a:t>Provide </a:t>
            </a:r>
            <a:r>
              <a:rPr lang="en-US" sz="2000" i="1" dirty="0">
                <a:solidFill>
                  <a:srgbClr val="000000"/>
                </a:solidFill>
                <a:latin typeface="Arial"/>
              </a:rPr>
              <a:t>Staff Input Survey </a:t>
            </a:r>
            <a:endParaRPr lang="en-US" sz="2000" kern="0" dirty="0">
              <a:solidFill>
                <a:srgbClr val="000000"/>
              </a:solidFill>
              <a:latin typeface="Arial"/>
            </a:endParaRPr>
          </a:p>
        </p:txBody>
      </p:sp>
      <p:pic>
        <p:nvPicPr>
          <p:cNvPr id="6" name="Picture 4"/>
          <p:cNvPicPr>
            <a:picLocks noChangeAspect="1" noChangeArrowheads="1"/>
          </p:cNvPicPr>
          <p:nvPr/>
        </p:nvPicPr>
        <p:blipFill>
          <a:blip r:embed="rId3"/>
          <a:srcRect/>
          <a:stretch>
            <a:fillRect/>
          </a:stretch>
        </p:blipFill>
        <p:spPr bwMode="auto">
          <a:xfrm>
            <a:off x="914400" y="2667000"/>
            <a:ext cx="3048000" cy="3810000"/>
          </a:xfrm>
          <a:prstGeom prst="rect">
            <a:avLst/>
          </a:prstGeom>
          <a:noFill/>
          <a:ln w="9525">
            <a:solidFill>
              <a:schemeClr val="accent4">
                <a:lumMod val="65000"/>
                <a:lumOff val="35000"/>
              </a:schemeClr>
            </a:solidFill>
            <a:miter lim="800000"/>
            <a:headEnd/>
            <a:tailEnd/>
          </a:ln>
        </p:spPr>
      </p:pic>
      <p:pic>
        <p:nvPicPr>
          <p:cNvPr id="5120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2590800"/>
            <a:ext cx="2965450" cy="3886200"/>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9515400"/>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a:extLst>
              <a:ext uri="{FF2B5EF4-FFF2-40B4-BE49-F238E27FC236}">
                <a16:creationId xmlns:a16="http://schemas.microsoft.com/office/drawing/2014/main" id="{69F1FD2E-A370-4A6A-8527-099F7616234B}"/>
              </a:ext>
            </a:extLst>
          </p:cNvPr>
          <p:cNvSpPr>
            <a:spLocks noGrp="1" noChangeArrowheads="1"/>
          </p:cNvSpPr>
          <p:nvPr>
            <p:ph type="ctrTitle"/>
          </p:nvPr>
        </p:nvSpPr>
        <p:spPr/>
        <p:txBody>
          <a:bodyPr/>
          <a:lstStyle/>
          <a:p>
            <a:pPr algn="r" eaLnBrk="1" hangingPunct="1"/>
            <a:r>
              <a:rPr lang="en-US" altLang="en-US" sz="4000" b="1" dirty="0" smtClean="0"/>
              <a:t>Supplemental Pages of </a:t>
            </a:r>
            <a:r>
              <a:rPr lang="en-US" altLang="en-US" sz="4000" b="1" dirty="0" err="1" smtClean="0"/>
              <a:t>Welligent</a:t>
            </a:r>
            <a:r>
              <a:rPr lang="en-US" altLang="en-US" sz="4000" b="1" dirty="0" smtClean="0"/>
              <a:t> IEP</a:t>
            </a:r>
            <a:br>
              <a:rPr lang="en-US" altLang="en-US" sz="4000" b="1" dirty="0" smtClean="0"/>
            </a:br>
            <a:r>
              <a:rPr lang="en-US" altLang="en-US" sz="4000" b="1" dirty="0" smtClean="0"/>
              <a:t> (as appropriate) </a:t>
            </a:r>
            <a:endParaRPr lang="en-US" altLang="en-US" sz="4000" b="1" dirty="0"/>
          </a:p>
        </p:txBody>
      </p:sp>
    </p:spTree>
    <p:extLst>
      <p:ext uri="{BB962C8B-B14F-4D97-AF65-F5344CB8AC3E}">
        <p14:creationId xmlns:p14="http://schemas.microsoft.com/office/powerpoint/2010/main" val="14180448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noChangeArrowheads="1"/>
          </p:cNvSpPr>
          <p:nvPr>
            <p:ph type="title"/>
          </p:nvPr>
        </p:nvSpPr>
        <p:spPr>
          <a:xfrm>
            <a:off x="381000" y="228600"/>
            <a:ext cx="7924800" cy="838200"/>
          </a:xfrm>
        </p:spPr>
        <p:txBody>
          <a:bodyPr/>
          <a:lstStyle/>
          <a:p>
            <a:r>
              <a:rPr lang="en-US" altLang="en-US" sz="3600" b="1" dirty="0" smtClean="0"/>
              <a:t>What is an IEP?</a:t>
            </a:r>
          </a:p>
        </p:txBody>
      </p:sp>
      <p:sp>
        <p:nvSpPr>
          <p:cNvPr id="13315" name="Content Placeholder 2">
            <a:extLst>
              <a:ext uri="{FF2B5EF4-FFF2-40B4-BE49-F238E27FC236}">
                <a16:creationId xmlns:a16="http://schemas.microsoft.com/office/drawing/2014/main" id="{929229C1-3386-4301-8ACC-D50BD03745F5}"/>
              </a:ext>
            </a:extLst>
          </p:cNvPr>
          <p:cNvSpPr>
            <a:spLocks noGrp="1"/>
          </p:cNvSpPr>
          <p:nvPr>
            <p:ph idx="1"/>
          </p:nvPr>
        </p:nvSpPr>
        <p:spPr>
          <a:xfrm>
            <a:off x="381000" y="1295400"/>
            <a:ext cx="8458200" cy="4953000"/>
          </a:xfrm>
        </p:spPr>
        <p:txBody>
          <a:bodyPr/>
          <a:lstStyle/>
          <a:p>
            <a:pPr>
              <a:defRPr/>
            </a:pPr>
            <a:r>
              <a:rPr lang="en-US" altLang="en-US" sz="2400" dirty="0">
                <a:latin typeface="+mj-lt"/>
              </a:rPr>
              <a:t>A federal law called the Individuals with Disabilities Education Act (IDEA) requires that public schools create an Individualized Education Program (IEP) for students who receive special education services. It addresses the child’s unique learning needs. It is a </a:t>
            </a:r>
            <a:r>
              <a:rPr lang="en-US" altLang="en-US" sz="2400" u="sng" dirty="0">
                <a:latin typeface="+mj-lt"/>
              </a:rPr>
              <a:t>legally binding </a:t>
            </a:r>
            <a:r>
              <a:rPr lang="en-US" altLang="en-US" sz="2400" dirty="0">
                <a:latin typeface="+mj-lt"/>
              </a:rPr>
              <a:t>document that is revised every year at the IEP meeting. </a:t>
            </a:r>
            <a:endParaRPr lang="en-US" altLang="en-US" sz="2400" dirty="0" smtClean="0">
              <a:latin typeface="+mj-lt"/>
            </a:endParaRPr>
          </a:p>
          <a:p>
            <a:pPr>
              <a:defRPr/>
            </a:pPr>
            <a:endParaRPr lang="en-US" altLang="en-US" sz="2000" b="1" dirty="0" smtClean="0">
              <a:latin typeface="+mj-lt"/>
            </a:endParaRPr>
          </a:p>
          <a:p>
            <a:pPr>
              <a:defRPr/>
            </a:pPr>
            <a:r>
              <a:rPr lang="en-US" altLang="en-US" sz="2800" b="1" dirty="0" smtClean="0">
                <a:solidFill>
                  <a:srgbClr val="C00000"/>
                </a:solidFill>
                <a:latin typeface="+mj-lt"/>
              </a:rPr>
              <a:t>The IEP must </a:t>
            </a:r>
            <a:r>
              <a:rPr lang="en-US" altLang="en-US" sz="2800" b="1" dirty="0">
                <a:solidFill>
                  <a:srgbClr val="C00000"/>
                </a:solidFill>
                <a:latin typeface="+mj-lt"/>
              </a:rPr>
              <a:t>be implemented by the school </a:t>
            </a:r>
            <a:r>
              <a:rPr lang="en-US" altLang="en-US" sz="2800" b="1" u="sng" dirty="0">
                <a:solidFill>
                  <a:srgbClr val="C00000"/>
                </a:solidFill>
                <a:latin typeface="+mj-lt"/>
              </a:rPr>
              <a:t>as soon as possible upon consent </a:t>
            </a:r>
            <a:r>
              <a:rPr lang="en-US" altLang="en-US" sz="2800" b="1" dirty="0">
                <a:solidFill>
                  <a:srgbClr val="C00000"/>
                </a:solidFill>
                <a:latin typeface="+mj-lt"/>
              </a:rPr>
              <a:t>by the parent. </a:t>
            </a:r>
            <a:endParaRPr lang="en-US" altLang="en-US" sz="2800" b="1" dirty="0" smtClean="0">
              <a:solidFill>
                <a:srgbClr val="C00000"/>
              </a:solidFill>
              <a:latin typeface="+mj-lt"/>
            </a:endParaRPr>
          </a:p>
          <a:p>
            <a:pPr marL="0" indent="0">
              <a:buNone/>
              <a:defRPr/>
            </a:pPr>
            <a:endParaRPr lang="en-US" altLang="en-US" sz="2400" dirty="0" smtClean="0">
              <a:latin typeface="+mj-lt"/>
            </a:endParaRPr>
          </a:p>
          <a:p>
            <a:pPr>
              <a:defRPr/>
            </a:pPr>
            <a:r>
              <a:rPr lang="en-US" altLang="en-US" sz="2400" dirty="0" smtClean="0">
                <a:latin typeface="+mj-lt"/>
              </a:rPr>
              <a:t>All responsible staff must have access to the pertinent parts of the IEP. </a:t>
            </a:r>
            <a:endParaRPr lang="en-US" altLang="en-US" sz="2400" dirty="0">
              <a:latin typeface="+mj-lt"/>
            </a:endParaRPr>
          </a:p>
        </p:txBody>
      </p:sp>
    </p:spTree>
    <p:extLst>
      <p:ext uri="{BB962C8B-B14F-4D97-AF65-F5344CB8AC3E}">
        <p14:creationId xmlns:p14="http://schemas.microsoft.com/office/powerpoint/2010/main" val="1207526629"/>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a:extLst>
              <a:ext uri="{FF2B5EF4-FFF2-40B4-BE49-F238E27FC236}">
                <a16:creationId xmlns:a16="http://schemas.microsoft.com/office/drawing/2014/main" id="{B4966AED-9BD3-40BB-9318-0DAF2CA778FB}"/>
              </a:ext>
            </a:extLst>
          </p:cNvPr>
          <p:cNvSpPr>
            <a:spLocks noGrp="1" noChangeArrowheads="1"/>
          </p:cNvSpPr>
          <p:nvPr>
            <p:ph type="title"/>
          </p:nvPr>
        </p:nvSpPr>
        <p:spPr>
          <a:xfrm>
            <a:off x="457200" y="381000"/>
            <a:ext cx="8229600" cy="1371600"/>
          </a:xfrm>
        </p:spPr>
        <p:txBody>
          <a:bodyPr/>
          <a:lstStyle/>
          <a:p>
            <a:pPr eaLnBrk="1" hangingPunct="1"/>
            <a:r>
              <a:rPr lang="en-US" altLang="en-US" b="1" dirty="0"/>
              <a:t>Supplemental Pages</a:t>
            </a:r>
          </a:p>
        </p:txBody>
      </p:sp>
      <p:sp>
        <p:nvSpPr>
          <p:cNvPr id="265219" name="Rectangle 3">
            <a:extLst>
              <a:ext uri="{FF2B5EF4-FFF2-40B4-BE49-F238E27FC236}">
                <a16:creationId xmlns:a16="http://schemas.microsoft.com/office/drawing/2014/main" id="{12B91486-63DF-465D-906E-0D1AA9E16092}"/>
              </a:ext>
            </a:extLst>
          </p:cNvPr>
          <p:cNvSpPr>
            <a:spLocks noGrp="1" noChangeArrowheads="1"/>
          </p:cNvSpPr>
          <p:nvPr>
            <p:ph type="body" idx="1"/>
          </p:nvPr>
        </p:nvSpPr>
        <p:spPr>
          <a:xfrm>
            <a:off x="457200" y="1676400"/>
            <a:ext cx="8229600" cy="4724400"/>
          </a:xfrm>
        </p:spPr>
        <p:txBody>
          <a:bodyPr/>
          <a:lstStyle/>
          <a:p>
            <a:pPr eaLnBrk="1" hangingPunct="1">
              <a:lnSpc>
                <a:spcPct val="90000"/>
              </a:lnSpc>
            </a:pPr>
            <a:r>
              <a:rPr lang="en-US" altLang="en-US" sz="2800" dirty="0"/>
              <a:t>Behavior </a:t>
            </a:r>
            <a:r>
              <a:rPr lang="en-US" altLang="en-US" sz="2800" dirty="0" smtClean="0"/>
              <a:t>Intervention Plan</a:t>
            </a:r>
            <a:endParaRPr lang="en-US" altLang="en-US" sz="2800" dirty="0"/>
          </a:p>
          <a:p>
            <a:pPr eaLnBrk="1" hangingPunct="1">
              <a:lnSpc>
                <a:spcPct val="90000"/>
              </a:lnSpc>
            </a:pPr>
            <a:r>
              <a:rPr lang="en-US" altLang="en-US" sz="2800" dirty="0"/>
              <a:t>Emotional Disturbance Disability Certification</a:t>
            </a:r>
          </a:p>
          <a:p>
            <a:pPr eaLnBrk="1" hangingPunct="1">
              <a:lnSpc>
                <a:spcPct val="90000"/>
              </a:lnSpc>
            </a:pPr>
            <a:r>
              <a:rPr lang="en-US" altLang="en-US" sz="2800" dirty="0"/>
              <a:t>Expulsion Analysis</a:t>
            </a:r>
          </a:p>
          <a:p>
            <a:pPr eaLnBrk="1" hangingPunct="1">
              <a:lnSpc>
                <a:spcPct val="90000"/>
              </a:lnSpc>
            </a:pPr>
            <a:r>
              <a:rPr lang="en-US" altLang="en-US" sz="2800" dirty="0"/>
              <a:t>Individual Transition Plan</a:t>
            </a:r>
          </a:p>
          <a:p>
            <a:pPr eaLnBrk="1" hangingPunct="1">
              <a:lnSpc>
                <a:spcPct val="90000"/>
              </a:lnSpc>
            </a:pPr>
            <a:r>
              <a:rPr lang="en-US" altLang="en-US" sz="2800" dirty="0"/>
              <a:t>Specific Learning Disabilities Certification</a:t>
            </a:r>
          </a:p>
          <a:p>
            <a:pPr eaLnBrk="1" hangingPunct="1">
              <a:lnSpc>
                <a:spcPct val="90000"/>
              </a:lnSpc>
            </a:pPr>
            <a:r>
              <a:rPr lang="en-US" altLang="en-US" sz="2800" dirty="0"/>
              <a:t>Speech Language Impairment- SLI and LAS </a:t>
            </a:r>
            <a:r>
              <a:rPr lang="en-US" altLang="en-US" sz="2800" dirty="0" smtClean="0"/>
              <a:t>pages</a:t>
            </a:r>
          </a:p>
          <a:p>
            <a:pPr eaLnBrk="1" hangingPunct="1">
              <a:lnSpc>
                <a:spcPct val="90000"/>
              </a:lnSpc>
            </a:pPr>
            <a:endParaRPr lang="en-US" altLang="en-US" sz="2800" dirty="0"/>
          </a:p>
        </p:txBody>
      </p:sp>
    </p:spTree>
    <p:extLst>
      <p:ext uri="{BB962C8B-B14F-4D97-AF65-F5344CB8AC3E}">
        <p14:creationId xmlns:p14="http://schemas.microsoft.com/office/powerpoint/2010/main" val="2070906632"/>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a:extLst>
              <a:ext uri="{FF2B5EF4-FFF2-40B4-BE49-F238E27FC236}">
                <a16:creationId xmlns:a16="http://schemas.microsoft.com/office/drawing/2014/main" id="{ACB294C7-DE1F-40A1-900B-F4E4D1FCBAEE}"/>
              </a:ext>
            </a:extLst>
          </p:cNvPr>
          <p:cNvSpPr>
            <a:spLocks noGrp="1" noChangeArrowheads="1"/>
          </p:cNvSpPr>
          <p:nvPr>
            <p:ph type="title"/>
          </p:nvPr>
        </p:nvSpPr>
        <p:spPr/>
        <p:txBody>
          <a:bodyPr/>
          <a:lstStyle/>
          <a:p>
            <a:pPr eaLnBrk="1" hangingPunct="1"/>
            <a:r>
              <a:rPr lang="en-US" altLang="en-US" b="1" dirty="0"/>
              <a:t>Behavior </a:t>
            </a:r>
            <a:r>
              <a:rPr lang="en-US" altLang="en-US" b="1" dirty="0" smtClean="0"/>
              <a:t>Intervention </a:t>
            </a:r>
            <a:r>
              <a:rPr lang="en-US" altLang="en-US" b="1" dirty="0"/>
              <a:t>Plan</a:t>
            </a:r>
          </a:p>
        </p:txBody>
      </p:sp>
      <p:sp>
        <p:nvSpPr>
          <p:cNvPr id="171011" name="Rectangle 3">
            <a:extLst>
              <a:ext uri="{FF2B5EF4-FFF2-40B4-BE49-F238E27FC236}">
                <a16:creationId xmlns:a16="http://schemas.microsoft.com/office/drawing/2014/main" id="{35DA8812-533C-46E8-A678-B59316FFEFF2}"/>
              </a:ext>
            </a:extLst>
          </p:cNvPr>
          <p:cNvSpPr>
            <a:spLocks noGrp="1" noChangeArrowheads="1"/>
          </p:cNvSpPr>
          <p:nvPr>
            <p:ph type="body" idx="1"/>
          </p:nvPr>
        </p:nvSpPr>
        <p:spPr>
          <a:xfrm>
            <a:off x="457200" y="1981200"/>
            <a:ext cx="8229600" cy="4572000"/>
          </a:xfrm>
        </p:spPr>
        <p:txBody>
          <a:bodyPr/>
          <a:lstStyle/>
          <a:p>
            <a:pPr eaLnBrk="1" hangingPunct="1">
              <a:lnSpc>
                <a:spcPct val="80000"/>
              </a:lnSpc>
            </a:pPr>
            <a:r>
              <a:rPr lang="en-US" altLang="en-US" sz="2400" dirty="0">
                <a:solidFill>
                  <a:srgbClr val="C00000"/>
                </a:solidFill>
              </a:rPr>
              <a:t>Behavior Impedes Learning</a:t>
            </a:r>
          </a:p>
          <a:p>
            <a:pPr lvl="1" eaLnBrk="1" hangingPunct="1">
              <a:lnSpc>
                <a:spcPct val="80000"/>
              </a:lnSpc>
            </a:pPr>
            <a:r>
              <a:rPr lang="en-US" altLang="en-US" sz="2000" dirty="0"/>
              <a:t>Pattern of behavior disruptions</a:t>
            </a:r>
          </a:p>
          <a:p>
            <a:pPr lvl="1" eaLnBrk="1" hangingPunct="1">
              <a:lnSpc>
                <a:spcPct val="80000"/>
              </a:lnSpc>
            </a:pPr>
            <a:r>
              <a:rPr lang="en-US" altLang="en-US" sz="2000" dirty="0"/>
              <a:t>Numerous office referrals</a:t>
            </a:r>
          </a:p>
          <a:p>
            <a:pPr lvl="1" eaLnBrk="1" hangingPunct="1">
              <a:lnSpc>
                <a:spcPct val="80000"/>
              </a:lnSpc>
            </a:pPr>
            <a:r>
              <a:rPr lang="en-US" altLang="en-US" sz="2000" dirty="0"/>
              <a:t>Suspension</a:t>
            </a:r>
          </a:p>
          <a:p>
            <a:pPr eaLnBrk="1" hangingPunct="1">
              <a:lnSpc>
                <a:spcPct val="80000"/>
              </a:lnSpc>
            </a:pPr>
            <a:endParaRPr lang="en-US" altLang="en-US" sz="2400" dirty="0"/>
          </a:p>
          <a:p>
            <a:pPr eaLnBrk="1" hangingPunct="1">
              <a:lnSpc>
                <a:spcPct val="80000"/>
              </a:lnSpc>
            </a:pPr>
            <a:r>
              <a:rPr lang="en-US" altLang="en-US" sz="2400" dirty="0"/>
              <a:t>Items 1-14</a:t>
            </a:r>
          </a:p>
          <a:p>
            <a:pPr lvl="1" eaLnBrk="1" hangingPunct="1">
              <a:lnSpc>
                <a:spcPct val="80000"/>
              </a:lnSpc>
            </a:pPr>
            <a:r>
              <a:rPr lang="en-US" altLang="en-US" sz="2000" dirty="0"/>
              <a:t>Assist IEP team to analyze student behavior</a:t>
            </a:r>
          </a:p>
          <a:p>
            <a:pPr lvl="1" eaLnBrk="1" hangingPunct="1">
              <a:lnSpc>
                <a:spcPct val="80000"/>
              </a:lnSpc>
            </a:pPr>
            <a:r>
              <a:rPr lang="en-US" altLang="en-US" sz="2000" dirty="0"/>
              <a:t>Assist IEP team to develop behavior goal</a:t>
            </a:r>
          </a:p>
          <a:p>
            <a:pPr eaLnBrk="1" hangingPunct="1">
              <a:lnSpc>
                <a:spcPct val="80000"/>
              </a:lnSpc>
            </a:pPr>
            <a:endParaRPr lang="en-US" altLang="en-US" sz="2400" dirty="0"/>
          </a:p>
          <a:p>
            <a:pPr eaLnBrk="1" hangingPunct="1">
              <a:lnSpc>
                <a:spcPct val="80000"/>
              </a:lnSpc>
            </a:pPr>
            <a:r>
              <a:rPr lang="en-US" altLang="en-US" sz="2400" dirty="0">
                <a:solidFill>
                  <a:srgbClr val="C00000"/>
                </a:solidFill>
              </a:rPr>
              <a:t>Required for Students with ED Eligibility                       </a:t>
            </a:r>
          </a:p>
          <a:p>
            <a:pPr eaLnBrk="1" hangingPunct="1">
              <a:lnSpc>
                <a:spcPct val="80000"/>
              </a:lnSpc>
            </a:pPr>
            <a:endParaRPr lang="en-US" altLang="en-US" sz="2400" dirty="0"/>
          </a:p>
          <a:p>
            <a:pPr eaLnBrk="1" hangingPunct="1">
              <a:lnSpc>
                <a:spcPct val="80000"/>
              </a:lnSpc>
            </a:pPr>
            <a:endParaRPr lang="en-US" altLang="en-US" sz="2400" dirty="0"/>
          </a:p>
          <a:p>
            <a:pPr eaLnBrk="1" hangingPunct="1">
              <a:lnSpc>
                <a:spcPct val="80000"/>
              </a:lnSpc>
            </a:pPr>
            <a:endParaRPr lang="en-US" altLang="en-US" sz="2400" dirty="0"/>
          </a:p>
        </p:txBody>
      </p:sp>
      <p:pic>
        <p:nvPicPr>
          <p:cNvPr id="171012" name="Picture 4" descr="j0078703">
            <a:extLst>
              <a:ext uri="{FF2B5EF4-FFF2-40B4-BE49-F238E27FC236}">
                <a16:creationId xmlns:a16="http://schemas.microsoft.com/office/drawing/2014/main" id="{2B19CA10-0CB0-4B84-9482-146B5B14F7F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1219200"/>
            <a:ext cx="1752600" cy="2895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8031293"/>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a:extLst>
              <a:ext uri="{FF2B5EF4-FFF2-40B4-BE49-F238E27FC236}">
                <a16:creationId xmlns:a16="http://schemas.microsoft.com/office/drawing/2014/main" id="{D0296B3D-E3F6-43C2-95A3-8ADC9180C2E8}"/>
              </a:ext>
            </a:extLst>
          </p:cNvPr>
          <p:cNvSpPr>
            <a:spLocks noGrp="1" noChangeArrowheads="1"/>
          </p:cNvSpPr>
          <p:nvPr>
            <p:ph type="title"/>
          </p:nvPr>
        </p:nvSpPr>
        <p:spPr/>
        <p:txBody>
          <a:bodyPr/>
          <a:lstStyle/>
          <a:p>
            <a:pPr eaLnBrk="1" hangingPunct="1"/>
            <a:r>
              <a:rPr lang="en-US" altLang="en-US" b="1" dirty="0"/>
              <a:t>Emotional Disturbance Disability Certification</a:t>
            </a:r>
          </a:p>
        </p:txBody>
      </p:sp>
      <p:sp>
        <p:nvSpPr>
          <p:cNvPr id="168963" name="Rectangle 3">
            <a:extLst>
              <a:ext uri="{FF2B5EF4-FFF2-40B4-BE49-F238E27FC236}">
                <a16:creationId xmlns:a16="http://schemas.microsoft.com/office/drawing/2014/main" id="{8148AE55-F2A7-479C-A92C-EE972F15D443}"/>
              </a:ext>
            </a:extLst>
          </p:cNvPr>
          <p:cNvSpPr>
            <a:spLocks noGrp="1" noChangeArrowheads="1"/>
          </p:cNvSpPr>
          <p:nvPr>
            <p:ph type="body" idx="1"/>
          </p:nvPr>
        </p:nvSpPr>
        <p:spPr>
          <a:xfrm>
            <a:off x="457200" y="2133600"/>
            <a:ext cx="8686800" cy="4343400"/>
          </a:xfrm>
        </p:spPr>
        <p:txBody>
          <a:bodyPr/>
          <a:lstStyle/>
          <a:p>
            <a:pPr eaLnBrk="1" hangingPunct="1">
              <a:lnSpc>
                <a:spcPct val="90000"/>
              </a:lnSpc>
            </a:pPr>
            <a:r>
              <a:rPr lang="en-US" altLang="en-US" sz="2800" b="1" dirty="0">
                <a:solidFill>
                  <a:srgbClr val="C00000"/>
                </a:solidFill>
              </a:rPr>
              <a:t>Used ONLY at:</a:t>
            </a:r>
          </a:p>
          <a:p>
            <a:pPr lvl="1" eaLnBrk="1" hangingPunct="1">
              <a:lnSpc>
                <a:spcPct val="90000"/>
              </a:lnSpc>
            </a:pPr>
            <a:r>
              <a:rPr lang="en-US" altLang="en-US" sz="2400" b="1" dirty="0">
                <a:solidFill>
                  <a:srgbClr val="C00000"/>
                </a:solidFill>
              </a:rPr>
              <a:t>Initial</a:t>
            </a:r>
          </a:p>
          <a:p>
            <a:pPr lvl="1" eaLnBrk="1" hangingPunct="1">
              <a:lnSpc>
                <a:spcPct val="90000"/>
              </a:lnSpc>
            </a:pPr>
            <a:r>
              <a:rPr lang="en-US" altLang="en-US" sz="2400" b="1" dirty="0">
                <a:solidFill>
                  <a:srgbClr val="C00000"/>
                </a:solidFill>
              </a:rPr>
              <a:t>Three-Year Review </a:t>
            </a:r>
          </a:p>
          <a:p>
            <a:pPr lvl="1" eaLnBrk="1" hangingPunct="1">
              <a:lnSpc>
                <a:spcPct val="90000"/>
              </a:lnSpc>
            </a:pPr>
            <a:r>
              <a:rPr lang="en-US" altLang="en-US" sz="2400" b="1" dirty="0">
                <a:solidFill>
                  <a:srgbClr val="C00000"/>
                </a:solidFill>
              </a:rPr>
              <a:t>Comprehensive</a:t>
            </a:r>
          </a:p>
          <a:p>
            <a:pPr eaLnBrk="1" hangingPunct="1">
              <a:lnSpc>
                <a:spcPct val="90000"/>
              </a:lnSpc>
            </a:pPr>
            <a:r>
              <a:rPr lang="en-US" altLang="en-US" sz="2800" dirty="0"/>
              <a:t>Determine if School Has Documented Appropriate Interventions</a:t>
            </a:r>
          </a:p>
          <a:p>
            <a:pPr eaLnBrk="1" hangingPunct="1">
              <a:lnSpc>
                <a:spcPct val="90000"/>
              </a:lnSpc>
            </a:pPr>
            <a:r>
              <a:rPr lang="en-US" altLang="en-US" sz="2800" dirty="0"/>
              <a:t>Eligibility Criteria</a:t>
            </a:r>
          </a:p>
          <a:p>
            <a:pPr eaLnBrk="1" hangingPunct="1">
              <a:lnSpc>
                <a:spcPct val="90000"/>
              </a:lnSpc>
            </a:pPr>
            <a:r>
              <a:rPr lang="en-US" altLang="en-US" sz="2800" dirty="0"/>
              <a:t>IEP Team Considerations</a:t>
            </a:r>
          </a:p>
          <a:p>
            <a:pPr eaLnBrk="1" hangingPunct="1">
              <a:lnSpc>
                <a:spcPct val="90000"/>
              </a:lnSpc>
            </a:pPr>
            <a:endParaRPr lang="en-US" altLang="en-US" sz="2400" dirty="0"/>
          </a:p>
          <a:p>
            <a:pPr eaLnBrk="1" hangingPunct="1">
              <a:lnSpc>
                <a:spcPct val="90000"/>
              </a:lnSpc>
            </a:pPr>
            <a:endParaRPr lang="en-US" altLang="en-US" sz="2000" dirty="0">
              <a:solidFill>
                <a:srgbClr val="FF0000"/>
              </a:solidFill>
            </a:endParaRPr>
          </a:p>
        </p:txBody>
      </p:sp>
    </p:spTree>
    <p:extLst>
      <p:ext uri="{BB962C8B-B14F-4D97-AF65-F5344CB8AC3E}">
        <p14:creationId xmlns:p14="http://schemas.microsoft.com/office/powerpoint/2010/main" val="1484203305"/>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a:extLst>
              <a:ext uri="{FF2B5EF4-FFF2-40B4-BE49-F238E27FC236}">
                <a16:creationId xmlns:a16="http://schemas.microsoft.com/office/drawing/2014/main" id="{006D7445-EB08-4380-8612-920A3DF2F5A4}"/>
              </a:ext>
            </a:extLst>
          </p:cNvPr>
          <p:cNvSpPr>
            <a:spLocks noGrp="1" noChangeArrowheads="1"/>
          </p:cNvSpPr>
          <p:nvPr>
            <p:ph type="title"/>
          </p:nvPr>
        </p:nvSpPr>
        <p:spPr>
          <a:xfrm>
            <a:off x="457200" y="457200"/>
            <a:ext cx="8229600" cy="990600"/>
          </a:xfrm>
        </p:spPr>
        <p:txBody>
          <a:bodyPr/>
          <a:lstStyle/>
          <a:p>
            <a:pPr eaLnBrk="1" hangingPunct="1"/>
            <a:r>
              <a:rPr lang="en-US" altLang="en-US" b="1" dirty="0"/>
              <a:t>Expulsion </a:t>
            </a:r>
            <a:r>
              <a:rPr lang="en-US" altLang="en-US" b="1" dirty="0" smtClean="0"/>
              <a:t>Analysis</a:t>
            </a:r>
            <a:endParaRPr lang="en-US" altLang="en-US" b="1" dirty="0"/>
          </a:p>
        </p:txBody>
      </p:sp>
      <p:sp>
        <p:nvSpPr>
          <p:cNvPr id="244739" name="Rectangle 3">
            <a:extLst>
              <a:ext uri="{FF2B5EF4-FFF2-40B4-BE49-F238E27FC236}">
                <a16:creationId xmlns:a16="http://schemas.microsoft.com/office/drawing/2014/main" id="{D8508E2F-ACCA-4E96-8C7C-0A461D1E6F79}"/>
              </a:ext>
            </a:extLst>
          </p:cNvPr>
          <p:cNvSpPr>
            <a:spLocks noGrp="1" noChangeArrowheads="1"/>
          </p:cNvSpPr>
          <p:nvPr>
            <p:ph type="body" idx="1"/>
          </p:nvPr>
        </p:nvSpPr>
        <p:spPr>
          <a:xfrm>
            <a:off x="381000" y="1600200"/>
            <a:ext cx="8610600" cy="4876800"/>
          </a:xfrm>
        </p:spPr>
        <p:txBody>
          <a:bodyPr/>
          <a:lstStyle/>
          <a:p>
            <a:pPr eaLnBrk="1" hangingPunct="1">
              <a:lnSpc>
                <a:spcPct val="90000"/>
              </a:lnSpc>
            </a:pPr>
            <a:r>
              <a:rPr lang="en-US" altLang="en-US" sz="2800" b="1" dirty="0">
                <a:solidFill>
                  <a:srgbClr val="C00000"/>
                </a:solidFill>
              </a:rPr>
              <a:t>Completed at Pre-expulsion IEP </a:t>
            </a:r>
            <a:endParaRPr lang="en-US" altLang="en-US" sz="2000" b="1" dirty="0">
              <a:solidFill>
                <a:srgbClr val="C00000"/>
              </a:solidFill>
            </a:endParaRPr>
          </a:p>
          <a:p>
            <a:pPr eaLnBrk="1" hangingPunct="1">
              <a:lnSpc>
                <a:spcPct val="90000"/>
              </a:lnSpc>
            </a:pPr>
            <a:r>
              <a:rPr lang="en-US" altLang="en-US" sz="2800" dirty="0"/>
              <a:t>Manifestation Determination</a:t>
            </a:r>
          </a:p>
          <a:p>
            <a:pPr lvl="1" eaLnBrk="1" hangingPunct="1">
              <a:lnSpc>
                <a:spcPct val="90000"/>
              </a:lnSpc>
            </a:pPr>
            <a:r>
              <a:rPr lang="en-US" altLang="en-US" sz="2400" dirty="0"/>
              <a:t>Was misconduct caused/related to disability?</a:t>
            </a:r>
          </a:p>
          <a:p>
            <a:pPr lvl="1" eaLnBrk="1" hangingPunct="1">
              <a:lnSpc>
                <a:spcPct val="90000"/>
              </a:lnSpc>
            </a:pPr>
            <a:r>
              <a:rPr lang="en-US" altLang="en-US" sz="2400" dirty="0"/>
              <a:t>Was misconduct result of District's failure to implement IEP? </a:t>
            </a:r>
            <a:endParaRPr lang="en-US" altLang="en-US" sz="2400" dirty="0" smtClean="0"/>
          </a:p>
          <a:p>
            <a:pPr lvl="1" eaLnBrk="1" hangingPunct="1">
              <a:lnSpc>
                <a:spcPct val="90000"/>
              </a:lnSpc>
            </a:pPr>
            <a:r>
              <a:rPr lang="en-US" altLang="en-US" sz="2400" dirty="0" smtClean="0"/>
              <a:t>Were </a:t>
            </a:r>
            <a:r>
              <a:rPr lang="en-US" altLang="en-US" sz="2400" dirty="0"/>
              <a:t>goals and services appropriate and delivered consistently with fidelity? (Check </a:t>
            </a:r>
            <a:r>
              <a:rPr lang="en-US" altLang="en-US" sz="2400" dirty="0" smtClean="0"/>
              <a:t>that </a:t>
            </a:r>
            <a:r>
              <a:rPr lang="en-US" altLang="en-US" sz="2400" dirty="0"/>
              <a:t>all services were </a:t>
            </a:r>
            <a:r>
              <a:rPr lang="en-US" altLang="en-US" sz="2400" dirty="0" smtClean="0"/>
              <a:t>delivered)</a:t>
            </a:r>
          </a:p>
          <a:p>
            <a:pPr lvl="1" eaLnBrk="1" hangingPunct="1">
              <a:lnSpc>
                <a:spcPct val="90000"/>
              </a:lnSpc>
            </a:pPr>
            <a:r>
              <a:rPr lang="en-US" altLang="en-US" sz="2400" dirty="0" smtClean="0"/>
              <a:t>IEP and Assessment timelines in compliance? </a:t>
            </a:r>
            <a:endParaRPr lang="en-US" altLang="en-US" sz="2000" dirty="0"/>
          </a:p>
          <a:p>
            <a:pPr eaLnBrk="1" hangingPunct="1">
              <a:lnSpc>
                <a:spcPct val="90000"/>
              </a:lnSpc>
            </a:pPr>
            <a:r>
              <a:rPr lang="en-US" altLang="en-US" sz="2800" dirty="0" smtClean="0"/>
              <a:t>Responses to the questions above determine </a:t>
            </a:r>
            <a:r>
              <a:rPr lang="en-US" altLang="en-US" sz="2800" dirty="0"/>
              <a:t>Whether Expulsion Proceedings Continue</a:t>
            </a:r>
          </a:p>
          <a:p>
            <a:pPr eaLnBrk="1" hangingPunct="1">
              <a:lnSpc>
                <a:spcPct val="90000"/>
              </a:lnSpc>
              <a:buFont typeface="Wingdings" panose="05000000000000000000" pitchFamily="2" charset="2"/>
              <a:buNone/>
            </a:pPr>
            <a:endParaRPr lang="en-US" altLang="en-US" sz="2000" dirty="0">
              <a:solidFill>
                <a:srgbClr val="FF0000"/>
              </a:solidFill>
            </a:endParaRPr>
          </a:p>
          <a:p>
            <a:pPr eaLnBrk="1" hangingPunct="1">
              <a:lnSpc>
                <a:spcPct val="90000"/>
              </a:lnSpc>
            </a:pPr>
            <a:endParaRPr lang="en-US" altLang="en-US" sz="1800" b="1" dirty="0"/>
          </a:p>
        </p:txBody>
      </p:sp>
    </p:spTree>
    <p:extLst>
      <p:ext uri="{BB962C8B-B14F-4D97-AF65-F5344CB8AC3E}">
        <p14:creationId xmlns:p14="http://schemas.microsoft.com/office/powerpoint/2010/main" val="304359299"/>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a:extLst>
              <a:ext uri="{FF2B5EF4-FFF2-40B4-BE49-F238E27FC236}">
                <a16:creationId xmlns:a16="http://schemas.microsoft.com/office/drawing/2014/main" id="{93212FCD-D7BC-4934-960C-A2C0DCAB1D62}"/>
              </a:ext>
            </a:extLst>
          </p:cNvPr>
          <p:cNvSpPr>
            <a:spLocks noGrp="1" noChangeArrowheads="1"/>
          </p:cNvSpPr>
          <p:nvPr>
            <p:ph type="title"/>
          </p:nvPr>
        </p:nvSpPr>
        <p:spPr>
          <a:xfrm>
            <a:off x="457200" y="457200"/>
            <a:ext cx="8229600" cy="1143000"/>
          </a:xfrm>
        </p:spPr>
        <p:txBody>
          <a:bodyPr/>
          <a:lstStyle/>
          <a:p>
            <a:pPr eaLnBrk="1" hangingPunct="1"/>
            <a:r>
              <a:rPr lang="en-US" altLang="en-US" b="1" dirty="0"/>
              <a:t>Individual Transition Plan (ITP)</a:t>
            </a:r>
          </a:p>
        </p:txBody>
      </p:sp>
      <p:sp>
        <p:nvSpPr>
          <p:cNvPr id="218115" name="Rectangle 3">
            <a:extLst>
              <a:ext uri="{FF2B5EF4-FFF2-40B4-BE49-F238E27FC236}">
                <a16:creationId xmlns:a16="http://schemas.microsoft.com/office/drawing/2014/main" id="{AA37B201-F027-4FDD-907F-2FB6C5EDA51D}"/>
              </a:ext>
            </a:extLst>
          </p:cNvPr>
          <p:cNvSpPr>
            <a:spLocks noGrp="1" noChangeArrowheads="1"/>
          </p:cNvSpPr>
          <p:nvPr>
            <p:ph type="body" idx="1"/>
          </p:nvPr>
        </p:nvSpPr>
        <p:spPr>
          <a:xfrm>
            <a:off x="304800" y="1600200"/>
            <a:ext cx="8991600" cy="5105400"/>
          </a:xfrm>
        </p:spPr>
        <p:txBody>
          <a:bodyPr/>
          <a:lstStyle/>
          <a:p>
            <a:pPr eaLnBrk="1" hangingPunct="1">
              <a:lnSpc>
                <a:spcPct val="90000"/>
              </a:lnSpc>
            </a:pPr>
            <a:r>
              <a:rPr lang="en-US" altLang="en-US" sz="2800" b="1" dirty="0">
                <a:solidFill>
                  <a:srgbClr val="C00000"/>
                </a:solidFill>
              </a:rPr>
              <a:t>Required for Students 14 Years and Older</a:t>
            </a:r>
          </a:p>
          <a:p>
            <a:pPr eaLnBrk="1" hangingPunct="1">
              <a:lnSpc>
                <a:spcPct val="90000"/>
              </a:lnSpc>
            </a:pPr>
            <a:r>
              <a:rPr lang="en-US" altLang="en-US" sz="2800" dirty="0"/>
              <a:t>Agency Involvement</a:t>
            </a:r>
          </a:p>
          <a:p>
            <a:pPr eaLnBrk="1" hangingPunct="1">
              <a:lnSpc>
                <a:spcPct val="90000"/>
              </a:lnSpc>
            </a:pPr>
            <a:r>
              <a:rPr lang="en-US" altLang="en-US" sz="2800" dirty="0"/>
              <a:t>Assessment of Interests/Abilities</a:t>
            </a:r>
          </a:p>
          <a:p>
            <a:pPr eaLnBrk="1" hangingPunct="1">
              <a:lnSpc>
                <a:spcPct val="90000"/>
              </a:lnSpc>
            </a:pPr>
            <a:r>
              <a:rPr lang="en-US" altLang="en-US" sz="2800" dirty="0"/>
              <a:t>Coordinated Set of Activities within outcome-oriented process </a:t>
            </a:r>
          </a:p>
          <a:p>
            <a:pPr eaLnBrk="1" hangingPunct="1">
              <a:lnSpc>
                <a:spcPct val="90000"/>
              </a:lnSpc>
            </a:pPr>
            <a:r>
              <a:rPr lang="en-US" altLang="en-US" sz="2800" dirty="0"/>
              <a:t>Promotes movement from school to post-school activities</a:t>
            </a:r>
          </a:p>
          <a:p>
            <a:pPr lvl="1" eaLnBrk="1" hangingPunct="1">
              <a:lnSpc>
                <a:spcPct val="90000"/>
              </a:lnSpc>
            </a:pPr>
            <a:r>
              <a:rPr lang="en-US" altLang="en-US" sz="2400" dirty="0"/>
              <a:t>Post-secondary education, vocational training, integrated employment, supported employment, adult </a:t>
            </a:r>
            <a:r>
              <a:rPr lang="en-US" altLang="en-US" sz="2400" dirty="0" err="1"/>
              <a:t>ed</a:t>
            </a:r>
            <a:r>
              <a:rPr lang="en-US" altLang="en-US" sz="2400" dirty="0"/>
              <a:t>, adult services, independent living or community participation </a:t>
            </a:r>
          </a:p>
          <a:p>
            <a:pPr eaLnBrk="1" hangingPunct="1">
              <a:lnSpc>
                <a:spcPct val="90000"/>
              </a:lnSpc>
            </a:pPr>
            <a:r>
              <a:rPr lang="en-US" altLang="en-US" sz="2800" dirty="0"/>
              <a:t>Functional Vocational Assessment and acquisition of daily living skills, if needed. </a:t>
            </a:r>
          </a:p>
        </p:txBody>
      </p:sp>
    </p:spTree>
    <p:extLst>
      <p:ext uri="{BB962C8B-B14F-4D97-AF65-F5344CB8AC3E}">
        <p14:creationId xmlns:p14="http://schemas.microsoft.com/office/powerpoint/2010/main" val="1408730421"/>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a:extLst>
              <a:ext uri="{FF2B5EF4-FFF2-40B4-BE49-F238E27FC236}">
                <a16:creationId xmlns:a16="http://schemas.microsoft.com/office/drawing/2014/main" id="{7287A80F-5A05-4755-9193-169033A3642B}"/>
              </a:ext>
            </a:extLst>
          </p:cNvPr>
          <p:cNvSpPr>
            <a:spLocks noGrp="1" noChangeArrowheads="1"/>
          </p:cNvSpPr>
          <p:nvPr>
            <p:ph type="title"/>
          </p:nvPr>
        </p:nvSpPr>
        <p:spPr/>
        <p:txBody>
          <a:bodyPr/>
          <a:lstStyle/>
          <a:p>
            <a:pPr eaLnBrk="1" hangingPunct="1"/>
            <a:r>
              <a:rPr lang="en-US" altLang="en-US" sz="3600" b="1" dirty="0"/>
              <a:t>Specific Learning Disabilities (SLD) Certification</a:t>
            </a:r>
          </a:p>
        </p:txBody>
      </p:sp>
      <p:sp>
        <p:nvSpPr>
          <p:cNvPr id="173059" name="Rectangle 3">
            <a:extLst>
              <a:ext uri="{FF2B5EF4-FFF2-40B4-BE49-F238E27FC236}">
                <a16:creationId xmlns:a16="http://schemas.microsoft.com/office/drawing/2014/main" id="{2F4D9570-4EE4-4FBF-99CD-7EB9A23A4ED8}"/>
              </a:ext>
            </a:extLst>
          </p:cNvPr>
          <p:cNvSpPr>
            <a:spLocks noGrp="1" noChangeArrowheads="1"/>
          </p:cNvSpPr>
          <p:nvPr>
            <p:ph type="body" idx="1"/>
          </p:nvPr>
        </p:nvSpPr>
        <p:spPr>
          <a:xfrm>
            <a:off x="457200" y="2133600"/>
            <a:ext cx="8229600" cy="4191000"/>
          </a:xfrm>
        </p:spPr>
        <p:txBody>
          <a:bodyPr/>
          <a:lstStyle/>
          <a:p>
            <a:pPr eaLnBrk="1" hangingPunct="1">
              <a:lnSpc>
                <a:spcPct val="90000"/>
              </a:lnSpc>
            </a:pPr>
            <a:r>
              <a:rPr lang="en-US" altLang="en-US" b="1" dirty="0">
                <a:solidFill>
                  <a:srgbClr val="C00000"/>
                </a:solidFill>
              </a:rPr>
              <a:t>Complete at Initial, Three-year Reviews, and Comprehensive Evaluations</a:t>
            </a:r>
          </a:p>
          <a:p>
            <a:pPr eaLnBrk="1" hangingPunct="1">
              <a:lnSpc>
                <a:spcPct val="90000"/>
              </a:lnSpc>
            </a:pPr>
            <a:endParaRPr lang="en-US" altLang="en-US" dirty="0"/>
          </a:p>
          <a:p>
            <a:pPr eaLnBrk="1" hangingPunct="1">
              <a:lnSpc>
                <a:spcPct val="90000"/>
              </a:lnSpc>
            </a:pPr>
            <a:r>
              <a:rPr lang="en-US" altLang="en-US" dirty="0"/>
              <a:t>Certifies Legal Eligibility for Specific Learning Disability</a:t>
            </a:r>
          </a:p>
          <a:p>
            <a:pPr eaLnBrk="1" hangingPunct="1">
              <a:lnSpc>
                <a:spcPct val="90000"/>
              </a:lnSpc>
            </a:pPr>
            <a:endParaRPr lang="en-US" altLang="en-US" dirty="0"/>
          </a:p>
          <a:p>
            <a:pPr eaLnBrk="1" hangingPunct="1">
              <a:lnSpc>
                <a:spcPct val="90000"/>
              </a:lnSpc>
            </a:pPr>
            <a:r>
              <a:rPr lang="en-US" altLang="en-US" dirty="0"/>
              <a:t>IEP Team Consults with Psychologist</a:t>
            </a:r>
          </a:p>
          <a:p>
            <a:pPr eaLnBrk="1" hangingPunct="1">
              <a:lnSpc>
                <a:spcPct val="90000"/>
              </a:lnSpc>
            </a:pPr>
            <a:endParaRPr lang="en-US" altLang="en-US" dirty="0"/>
          </a:p>
        </p:txBody>
      </p:sp>
    </p:spTree>
    <p:extLst>
      <p:ext uri="{BB962C8B-B14F-4D97-AF65-F5344CB8AC3E}">
        <p14:creationId xmlns:p14="http://schemas.microsoft.com/office/powerpoint/2010/main" val="1194065358"/>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a:extLst>
              <a:ext uri="{FF2B5EF4-FFF2-40B4-BE49-F238E27FC236}">
                <a16:creationId xmlns:a16="http://schemas.microsoft.com/office/drawing/2014/main" id="{8E8819D8-5F82-4F97-BB6A-84D9A561BF5C}"/>
              </a:ext>
            </a:extLst>
          </p:cNvPr>
          <p:cNvSpPr>
            <a:spLocks noGrp="1" noChangeArrowheads="1"/>
          </p:cNvSpPr>
          <p:nvPr>
            <p:ph type="title"/>
          </p:nvPr>
        </p:nvSpPr>
        <p:spPr>
          <a:xfrm>
            <a:off x="457200" y="533400"/>
            <a:ext cx="8534400" cy="1905000"/>
          </a:xfrm>
        </p:spPr>
        <p:txBody>
          <a:bodyPr/>
          <a:lstStyle/>
          <a:p>
            <a:pPr eaLnBrk="1" hangingPunct="1"/>
            <a:r>
              <a:rPr lang="en-US" altLang="en-US" sz="3600" b="1" dirty="0"/>
              <a:t>Speech Language Impairment Eligibility:</a:t>
            </a:r>
            <a:br>
              <a:rPr lang="en-US" altLang="en-US" sz="3600" b="1" dirty="0"/>
            </a:br>
            <a:r>
              <a:rPr lang="en-US" altLang="en-US" sz="3600" b="1" dirty="0"/>
              <a:t>SLI certification and LAS Certification</a:t>
            </a:r>
          </a:p>
        </p:txBody>
      </p:sp>
      <p:sp>
        <p:nvSpPr>
          <p:cNvPr id="37891" name="Rectangle 3">
            <a:extLst>
              <a:ext uri="{FF2B5EF4-FFF2-40B4-BE49-F238E27FC236}">
                <a16:creationId xmlns:a16="http://schemas.microsoft.com/office/drawing/2014/main" id="{0582E5DA-5A4B-4570-BF29-15F0E7BD102B}"/>
              </a:ext>
            </a:extLst>
          </p:cNvPr>
          <p:cNvSpPr>
            <a:spLocks noGrp="1" noChangeArrowheads="1"/>
          </p:cNvSpPr>
          <p:nvPr>
            <p:ph type="body" idx="1"/>
          </p:nvPr>
        </p:nvSpPr>
        <p:spPr>
          <a:xfrm>
            <a:off x="457200" y="2971800"/>
            <a:ext cx="8229600" cy="3886200"/>
          </a:xfrm>
        </p:spPr>
        <p:txBody>
          <a:bodyPr/>
          <a:lstStyle/>
          <a:p>
            <a:pPr eaLnBrk="1" hangingPunct="1">
              <a:defRPr/>
            </a:pPr>
            <a:r>
              <a:rPr lang="en-US" altLang="en-US" b="1" dirty="0">
                <a:solidFill>
                  <a:srgbClr val="C00000"/>
                </a:solidFill>
              </a:rPr>
              <a:t>Complete at Initial, Three-year Reviews, and Comprehensive Evaluations</a:t>
            </a:r>
          </a:p>
          <a:p>
            <a:pPr eaLnBrk="1" hangingPunct="1">
              <a:defRPr/>
            </a:pPr>
            <a:endParaRPr lang="en-US" altLang="en-US" dirty="0"/>
          </a:p>
          <a:p>
            <a:pPr eaLnBrk="1" hangingPunct="1">
              <a:defRPr/>
            </a:pPr>
            <a:r>
              <a:rPr lang="en-US" altLang="en-US" dirty="0"/>
              <a:t>Completed by a Credentialed or Licensed Speech </a:t>
            </a:r>
            <a:r>
              <a:rPr lang="en-US" altLang="en-US" dirty="0" smtClean="0"/>
              <a:t>Therapist</a:t>
            </a:r>
            <a:endParaRPr lang="en-US" altLang="en-US" dirty="0"/>
          </a:p>
          <a:p>
            <a:pPr marL="0" indent="0" eaLnBrk="1" hangingPunct="1">
              <a:buFont typeface="Wingdings" panose="05000000000000000000" pitchFamily="2" charset="2"/>
              <a:buNone/>
              <a:defRPr/>
            </a:pPr>
            <a:r>
              <a:rPr lang="en-US" altLang="en-US" dirty="0"/>
              <a:t>See </a:t>
            </a:r>
            <a:r>
              <a:rPr lang="en-US" altLang="en-US" b="1" dirty="0">
                <a:solidFill>
                  <a:srgbClr val="FF0000"/>
                </a:solidFill>
              </a:rPr>
              <a:t>BUL-4191.2</a:t>
            </a:r>
            <a:r>
              <a:rPr lang="en-US" altLang="en-US" dirty="0"/>
              <a:t> for more information</a:t>
            </a:r>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a:extLst>
              <a:ext uri="{FF2B5EF4-FFF2-40B4-BE49-F238E27FC236}">
                <a16:creationId xmlns:a16="http://schemas.microsoft.com/office/drawing/2014/main" id="{7287A80F-5A05-4755-9193-169033A3642B}"/>
              </a:ext>
            </a:extLst>
          </p:cNvPr>
          <p:cNvSpPr>
            <a:spLocks noGrp="1" noChangeArrowheads="1"/>
          </p:cNvSpPr>
          <p:nvPr>
            <p:ph type="title"/>
          </p:nvPr>
        </p:nvSpPr>
        <p:spPr/>
        <p:txBody>
          <a:bodyPr/>
          <a:lstStyle/>
          <a:p>
            <a:pPr eaLnBrk="1" hangingPunct="1"/>
            <a:r>
              <a:rPr lang="en-US" altLang="en-US" sz="3600" b="1" dirty="0"/>
              <a:t>Specific Learning Disabilities (SLD) Certification</a:t>
            </a:r>
          </a:p>
        </p:txBody>
      </p:sp>
      <p:sp>
        <p:nvSpPr>
          <p:cNvPr id="173059" name="Rectangle 3">
            <a:extLst>
              <a:ext uri="{FF2B5EF4-FFF2-40B4-BE49-F238E27FC236}">
                <a16:creationId xmlns:a16="http://schemas.microsoft.com/office/drawing/2014/main" id="{2F4D9570-4EE4-4FBF-99CD-7EB9A23A4ED8}"/>
              </a:ext>
            </a:extLst>
          </p:cNvPr>
          <p:cNvSpPr>
            <a:spLocks noGrp="1" noChangeArrowheads="1"/>
          </p:cNvSpPr>
          <p:nvPr>
            <p:ph type="body" idx="1"/>
          </p:nvPr>
        </p:nvSpPr>
        <p:spPr>
          <a:xfrm>
            <a:off x="457200" y="2438400"/>
            <a:ext cx="8229600" cy="3886200"/>
          </a:xfrm>
        </p:spPr>
        <p:txBody>
          <a:bodyPr/>
          <a:lstStyle/>
          <a:p>
            <a:pPr eaLnBrk="1" hangingPunct="1">
              <a:lnSpc>
                <a:spcPct val="90000"/>
              </a:lnSpc>
            </a:pPr>
            <a:r>
              <a:rPr lang="en-US" altLang="en-US" b="1" dirty="0">
                <a:solidFill>
                  <a:srgbClr val="C00000"/>
                </a:solidFill>
              </a:rPr>
              <a:t>Complete at Initial, Three-year Reviews, and Comprehensive Evaluations</a:t>
            </a:r>
          </a:p>
          <a:p>
            <a:pPr eaLnBrk="1" hangingPunct="1">
              <a:lnSpc>
                <a:spcPct val="90000"/>
              </a:lnSpc>
            </a:pPr>
            <a:endParaRPr lang="en-US" altLang="en-US" dirty="0"/>
          </a:p>
          <a:p>
            <a:pPr eaLnBrk="1" hangingPunct="1">
              <a:lnSpc>
                <a:spcPct val="90000"/>
              </a:lnSpc>
            </a:pPr>
            <a:r>
              <a:rPr lang="en-US" altLang="en-US" dirty="0"/>
              <a:t>Certifies Legal Eligibility for Specific Learning Disability</a:t>
            </a:r>
          </a:p>
          <a:p>
            <a:pPr eaLnBrk="1" hangingPunct="1">
              <a:lnSpc>
                <a:spcPct val="90000"/>
              </a:lnSpc>
            </a:pPr>
            <a:endParaRPr lang="en-US" altLang="en-US" dirty="0"/>
          </a:p>
          <a:p>
            <a:pPr eaLnBrk="1" hangingPunct="1">
              <a:lnSpc>
                <a:spcPct val="90000"/>
              </a:lnSpc>
            </a:pPr>
            <a:r>
              <a:rPr lang="en-US" altLang="en-US" dirty="0"/>
              <a:t>IEP Team Consults with Psychologist</a:t>
            </a:r>
          </a:p>
          <a:p>
            <a:pPr eaLnBrk="1" hangingPunct="1">
              <a:lnSpc>
                <a:spcPct val="90000"/>
              </a:lnSpc>
            </a:pPr>
            <a:endParaRPr lang="en-US" altLang="en-US" dirty="0"/>
          </a:p>
        </p:txBody>
      </p:sp>
    </p:spTree>
    <p:extLst>
      <p:ext uri="{BB962C8B-B14F-4D97-AF65-F5344CB8AC3E}">
        <p14:creationId xmlns:p14="http://schemas.microsoft.com/office/powerpoint/2010/main" val="3120154027"/>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r"/>
            <a:r>
              <a:rPr lang="en-US" b="1" dirty="0" smtClean="0"/>
              <a:t>IEP IMPLEMENTATION</a:t>
            </a:r>
            <a:endParaRPr lang="en-US" b="1" dirty="0"/>
          </a:p>
        </p:txBody>
      </p:sp>
      <p:sp>
        <p:nvSpPr>
          <p:cNvPr id="5" name="Subtitle 4"/>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081673978"/>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1"/>
          <p:cNvSpPr>
            <a:spLocks noGrp="1"/>
          </p:cNvSpPr>
          <p:nvPr>
            <p:ph type="title"/>
          </p:nvPr>
        </p:nvSpPr>
        <p:spPr>
          <a:xfrm>
            <a:off x="457200" y="457200"/>
            <a:ext cx="8229600" cy="990600"/>
          </a:xfrm>
        </p:spPr>
        <p:txBody>
          <a:bodyPr/>
          <a:lstStyle/>
          <a:p>
            <a:r>
              <a:rPr lang="en-US" altLang="en-US" sz="4000" b="1" dirty="0" smtClean="0">
                <a:solidFill>
                  <a:srgbClr val="C00000"/>
                </a:solidFill>
              </a:rPr>
              <a:t>Ongoing Requirement – Implementing IEPs</a:t>
            </a:r>
            <a:endParaRPr lang="en-US" altLang="en-US" sz="4000" dirty="0" smtClean="0">
              <a:solidFill>
                <a:srgbClr val="C00000"/>
              </a:solidFill>
            </a:endParaRPr>
          </a:p>
        </p:txBody>
      </p:sp>
      <p:sp>
        <p:nvSpPr>
          <p:cNvPr id="131075" name="Content Placeholder 2"/>
          <p:cNvSpPr>
            <a:spLocks noGrp="1"/>
          </p:cNvSpPr>
          <p:nvPr>
            <p:ph idx="1"/>
          </p:nvPr>
        </p:nvSpPr>
        <p:spPr>
          <a:xfrm>
            <a:off x="152400" y="1600200"/>
            <a:ext cx="8534400" cy="5029200"/>
          </a:xfrm>
        </p:spPr>
        <p:txBody>
          <a:bodyPr/>
          <a:lstStyle/>
          <a:p>
            <a:r>
              <a:rPr lang="en-US" altLang="en-US" sz="2400" b="1" smtClean="0"/>
              <a:t>IEPs must be implemented </a:t>
            </a:r>
            <a:r>
              <a:rPr lang="en-US" altLang="en-US" sz="2400" b="1" i="1" smtClean="0"/>
              <a:t>as soon as possible </a:t>
            </a:r>
            <a:r>
              <a:rPr lang="en-US" altLang="en-US" sz="2400" b="1" smtClean="0"/>
              <a:t>upon parent consent or partial consent as applicable. </a:t>
            </a:r>
          </a:p>
          <a:p>
            <a:pPr lvl="1"/>
            <a:r>
              <a:rPr lang="en-US" altLang="en-US" sz="2400" smtClean="0"/>
              <a:t>Service Provision </a:t>
            </a:r>
          </a:p>
          <a:p>
            <a:pPr lvl="1"/>
            <a:r>
              <a:rPr lang="en-US" altLang="en-US" sz="2400" smtClean="0"/>
              <a:t>Classroom Instructional Accommodations</a:t>
            </a:r>
          </a:p>
          <a:p>
            <a:pPr lvl="1"/>
            <a:r>
              <a:rPr lang="en-US" altLang="en-US" sz="2400" smtClean="0"/>
              <a:t>Behavior Support – schools must cover with existing staff at school </a:t>
            </a:r>
          </a:p>
          <a:p>
            <a:pPr lvl="1"/>
            <a:r>
              <a:rPr lang="en-US" altLang="en-US" sz="2400" smtClean="0"/>
              <a:t>Teachers and service providers MUST have access to the IEP document or at least the pertinent pages of the IEP in order to fulfill their responsibilities. </a:t>
            </a:r>
          </a:p>
          <a:p>
            <a:pPr lvl="1"/>
            <a:r>
              <a:rPr lang="en-US" altLang="en-US" sz="2400" smtClean="0"/>
              <a:t>Substitute Teachers must be aware of IEP responsibilities.</a:t>
            </a:r>
          </a:p>
          <a:p>
            <a:pPr lvl="1"/>
            <a:r>
              <a:rPr lang="en-US" altLang="en-US" sz="2400" smtClean="0"/>
              <a:t>Transportation </a:t>
            </a:r>
          </a:p>
          <a:p>
            <a:pPr lvl="1"/>
            <a:endParaRPr lang="en-US" altLang="en-US" sz="2400" smtClean="0"/>
          </a:p>
          <a:p>
            <a:pPr lvl="1"/>
            <a:endParaRPr lang="en-US" altLang="en-US" smtClean="0"/>
          </a:p>
        </p:txBody>
      </p:sp>
    </p:spTree>
    <p:extLst>
      <p:ext uri="{BB962C8B-B14F-4D97-AF65-F5344CB8AC3E}">
        <p14:creationId xmlns:p14="http://schemas.microsoft.com/office/powerpoint/2010/main" val="36556622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66800"/>
          </a:xfrm>
        </p:spPr>
        <p:txBody>
          <a:bodyPr/>
          <a:lstStyle/>
          <a:p>
            <a:r>
              <a:rPr lang="en-US" sz="3600" b="1" dirty="0" smtClean="0"/>
              <a:t>Free Appropriate Public Education (FAPE) and the IEP</a:t>
            </a:r>
            <a:endParaRPr lang="en-US" sz="3600" b="1" dirty="0"/>
          </a:p>
        </p:txBody>
      </p:sp>
      <p:sp>
        <p:nvSpPr>
          <p:cNvPr id="3" name="Content Placeholder 2"/>
          <p:cNvSpPr>
            <a:spLocks noGrp="1"/>
          </p:cNvSpPr>
          <p:nvPr>
            <p:ph idx="1"/>
          </p:nvPr>
        </p:nvSpPr>
        <p:spPr>
          <a:xfrm>
            <a:off x="457200" y="1828800"/>
            <a:ext cx="8305800" cy="4800600"/>
          </a:xfrm>
        </p:spPr>
        <p:txBody>
          <a:bodyPr/>
          <a:lstStyle/>
          <a:p>
            <a:r>
              <a:rPr lang="en-US" sz="2400" dirty="0" smtClean="0"/>
              <a:t>The IEP Team has the responsibility for determining and documenting within the IEP an offer of a free, appropriate public education (FAPE) that includes recommendations for specially designed instruction to address the child’s unique needs. </a:t>
            </a:r>
          </a:p>
          <a:p>
            <a:r>
              <a:rPr lang="en-US" sz="2400" dirty="0" smtClean="0"/>
              <a:t>Included in the offer of FAPE is a specific offer of placement that is designed to meet the </a:t>
            </a:r>
            <a:r>
              <a:rPr lang="en-US" sz="2400" b="1" dirty="0" smtClean="0"/>
              <a:t>student’s unique needs</a:t>
            </a:r>
            <a:r>
              <a:rPr lang="en-US" sz="2400" dirty="0" smtClean="0"/>
              <a:t>, </a:t>
            </a:r>
            <a:r>
              <a:rPr lang="en-US" sz="2400" b="1" dirty="0" smtClean="0"/>
              <a:t>is reasonably calculated </a:t>
            </a:r>
            <a:r>
              <a:rPr lang="en-US" sz="2400" dirty="0" smtClean="0"/>
              <a:t>to provide </a:t>
            </a:r>
            <a:r>
              <a:rPr lang="en-US" sz="2400" b="1" dirty="0" smtClean="0"/>
              <a:t>educational benefit</a:t>
            </a:r>
            <a:r>
              <a:rPr lang="en-US" sz="2400" dirty="0" smtClean="0"/>
              <a:t>, and is </a:t>
            </a:r>
            <a:r>
              <a:rPr lang="en-US" sz="2400" b="1" dirty="0" smtClean="0"/>
              <a:t>in the least restrictive environment to the maximum extent appropriate</a:t>
            </a:r>
            <a:r>
              <a:rPr lang="en-US" sz="2400" dirty="0" smtClean="0"/>
              <a:t>. </a:t>
            </a:r>
          </a:p>
          <a:p>
            <a:r>
              <a:rPr lang="en-US" sz="1800" b="1" dirty="0" smtClean="0"/>
              <a:t>See District Reference Guide </a:t>
            </a:r>
            <a:r>
              <a:rPr lang="en-US" sz="1800" b="1" dirty="0" smtClean="0">
                <a:solidFill>
                  <a:srgbClr val="C00000"/>
                </a:solidFill>
              </a:rPr>
              <a:t>REF. 5901.4- </a:t>
            </a:r>
            <a:r>
              <a:rPr lang="en-US" sz="1800" b="1" i="1" dirty="0" smtClean="0">
                <a:solidFill>
                  <a:srgbClr val="C00000"/>
                </a:solidFill>
              </a:rPr>
              <a:t>Determining </a:t>
            </a:r>
            <a:r>
              <a:rPr lang="en-US" sz="1800" b="1" i="1" dirty="0">
                <a:solidFill>
                  <a:srgbClr val="C00000"/>
                </a:solidFill>
              </a:rPr>
              <a:t>the Appropriate Educational Placement for Students with Disabilities in the Least Restrictive Environment (LRE)</a:t>
            </a:r>
          </a:p>
          <a:p>
            <a:endParaRPr lang="en-US" sz="2400" dirty="0"/>
          </a:p>
        </p:txBody>
      </p:sp>
    </p:spTree>
    <p:extLst>
      <p:ext uri="{BB962C8B-B14F-4D97-AF65-F5344CB8AC3E}">
        <p14:creationId xmlns:p14="http://schemas.microsoft.com/office/powerpoint/2010/main" val="3584202019"/>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r"/>
            <a:r>
              <a:rPr lang="en-US" sz="4400" b="1" dirty="0" smtClean="0"/>
              <a:t>Other Follow-up Actions </a:t>
            </a:r>
            <a:endParaRPr lang="en-US" sz="4400" b="1"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840313772"/>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1"/>
          <p:cNvSpPr>
            <a:spLocks noGrp="1" noChangeArrowheads="1"/>
          </p:cNvSpPr>
          <p:nvPr>
            <p:ph type="title"/>
          </p:nvPr>
        </p:nvSpPr>
        <p:spPr>
          <a:xfrm>
            <a:off x="457200" y="228600"/>
            <a:ext cx="8686800" cy="990600"/>
          </a:xfrm>
        </p:spPr>
        <p:txBody>
          <a:bodyPr/>
          <a:lstStyle/>
          <a:p>
            <a:r>
              <a:rPr lang="en-US" altLang="en-US" sz="3600" b="1" dirty="0" smtClean="0"/>
              <a:t>If Parents Do Not Attend Meeting</a:t>
            </a:r>
          </a:p>
        </p:txBody>
      </p:sp>
      <p:sp>
        <p:nvSpPr>
          <p:cNvPr id="124931" name="Content Placeholder 2">
            <a:extLst>
              <a:ext uri="{FF2B5EF4-FFF2-40B4-BE49-F238E27FC236}">
                <a16:creationId xmlns:a16="http://schemas.microsoft.com/office/drawing/2014/main" id="{1E770C6E-598E-45EB-89FF-E2F588E09095}"/>
              </a:ext>
            </a:extLst>
          </p:cNvPr>
          <p:cNvSpPr>
            <a:spLocks noGrp="1"/>
          </p:cNvSpPr>
          <p:nvPr>
            <p:ph idx="1"/>
          </p:nvPr>
        </p:nvSpPr>
        <p:spPr>
          <a:xfrm>
            <a:off x="304800" y="1219200"/>
            <a:ext cx="8153400" cy="5257800"/>
          </a:xfrm>
        </p:spPr>
        <p:txBody>
          <a:bodyPr/>
          <a:lstStyle/>
          <a:p>
            <a:pPr>
              <a:defRPr/>
            </a:pPr>
            <a:r>
              <a:rPr lang="en-US" altLang="en-US" sz="2400" dirty="0"/>
              <a:t>Document all attempts in </a:t>
            </a:r>
            <a:r>
              <a:rPr lang="en-US" altLang="en-US" sz="2400" dirty="0" err="1"/>
              <a:t>Welligent</a:t>
            </a:r>
            <a:endParaRPr lang="en-US" altLang="en-US" sz="2400" dirty="0"/>
          </a:p>
          <a:p>
            <a:pPr>
              <a:defRPr/>
            </a:pPr>
            <a:r>
              <a:rPr lang="en-US" altLang="en-US" sz="2400" dirty="0">
                <a:latin typeface="+mj-lt"/>
              </a:rPr>
              <a:t>Identify Certificated Staff to Review IEP with parent</a:t>
            </a:r>
          </a:p>
          <a:p>
            <a:pPr>
              <a:defRPr/>
            </a:pPr>
            <a:r>
              <a:rPr lang="en-US" altLang="en-US" sz="2400" dirty="0">
                <a:latin typeface="+mj-lt"/>
              </a:rPr>
              <a:t>Send to Parents </a:t>
            </a:r>
          </a:p>
          <a:p>
            <a:pPr lvl="1">
              <a:defRPr/>
            </a:pPr>
            <a:r>
              <a:rPr lang="en-US" altLang="en-US" sz="2400" dirty="0">
                <a:latin typeface="+mj-lt"/>
              </a:rPr>
              <a:t>Official IEP Document</a:t>
            </a:r>
          </a:p>
          <a:p>
            <a:pPr lvl="1">
              <a:defRPr/>
            </a:pPr>
            <a:r>
              <a:rPr lang="en-US" altLang="en-US" sz="2400" dirty="0">
                <a:latin typeface="+mj-lt"/>
              </a:rPr>
              <a:t> Include 2 copies of consent page (p.10)</a:t>
            </a:r>
          </a:p>
          <a:p>
            <a:pPr lvl="2">
              <a:defRPr/>
            </a:pPr>
            <a:r>
              <a:rPr lang="en-US" altLang="en-US" dirty="0">
                <a:latin typeface="+mj-lt"/>
              </a:rPr>
              <a:t>1 copy to be retained by parents </a:t>
            </a:r>
          </a:p>
          <a:p>
            <a:pPr lvl="2">
              <a:defRPr/>
            </a:pPr>
            <a:r>
              <a:rPr lang="en-US" altLang="en-US" dirty="0">
                <a:latin typeface="+mj-lt"/>
              </a:rPr>
              <a:t> 1 copy to be signed and returned to </a:t>
            </a:r>
            <a:r>
              <a:rPr lang="en-US" altLang="en-US" dirty="0" smtClean="0">
                <a:latin typeface="+mj-lt"/>
              </a:rPr>
              <a:t>school</a:t>
            </a:r>
          </a:p>
          <a:p>
            <a:pPr lvl="2">
              <a:defRPr/>
            </a:pPr>
            <a:r>
              <a:rPr lang="en-US" altLang="en-US" dirty="0" smtClean="0">
                <a:latin typeface="+mj-lt"/>
              </a:rPr>
              <a:t>Remember to follow up in </a:t>
            </a:r>
            <a:r>
              <a:rPr lang="en-US" altLang="en-US" dirty="0" err="1" smtClean="0">
                <a:latin typeface="+mj-lt"/>
              </a:rPr>
              <a:t>Welligent</a:t>
            </a:r>
            <a:r>
              <a:rPr lang="en-US" altLang="en-US" dirty="0" smtClean="0">
                <a:latin typeface="+mj-lt"/>
              </a:rPr>
              <a:t> for any Spanish translations of the IEP as they must be provided to the parent within 30 calendar days. </a:t>
            </a:r>
            <a:endParaRPr lang="en-US" altLang="en-US" dirty="0">
              <a:latin typeface="+mj-lt"/>
            </a:endParaRPr>
          </a:p>
          <a:p>
            <a:pPr lvl="1">
              <a:defRPr/>
            </a:pPr>
            <a:r>
              <a:rPr lang="en-US" altLang="en-US" sz="2400" dirty="0">
                <a:latin typeface="+mj-lt"/>
              </a:rPr>
              <a:t>Document all </a:t>
            </a:r>
            <a:r>
              <a:rPr lang="en-US" altLang="en-US" sz="2400" dirty="0" smtClean="0">
                <a:latin typeface="+mj-lt"/>
              </a:rPr>
              <a:t>actions and communications  </a:t>
            </a:r>
            <a:r>
              <a:rPr lang="en-US" altLang="en-US" sz="2400" dirty="0">
                <a:latin typeface="+mj-lt"/>
              </a:rPr>
              <a:t>in </a:t>
            </a:r>
            <a:r>
              <a:rPr lang="en-US" altLang="en-US" sz="2400" dirty="0" err="1" smtClean="0">
                <a:latin typeface="+mj-lt"/>
              </a:rPr>
              <a:t>Welligent</a:t>
            </a:r>
            <a:endParaRPr lang="en-US" altLang="en-US" sz="2400" dirty="0" smtClean="0">
              <a:latin typeface="+mj-lt"/>
            </a:endParaRPr>
          </a:p>
          <a:p>
            <a:pPr lvl="1">
              <a:defRPr/>
            </a:pPr>
            <a:endParaRPr lang="en-US" altLang="en-US" sz="2400" dirty="0">
              <a:latin typeface="+mj-lt"/>
            </a:endParaRPr>
          </a:p>
        </p:txBody>
      </p:sp>
    </p:spTree>
    <p:extLst>
      <p:ext uri="{BB962C8B-B14F-4D97-AF65-F5344CB8AC3E}">
        <p14:creationId xmlns:p14="http://schemas.microsoft.com/office/powerpoint/2010/main" val="3928309319"/>
      </p:ext>
    </p:extLst>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304800" y="304800"/>
            <a:ext cx="8229600" cy="1371600"/>
          </a:xfrm>
        </p:spPr>
        <p:txBody>
          <a:bodyPr/>
          <a:lstStyle/>
          <a:p>
            <a:pPr eaLnBrk="1" hangingPunct="1"/>
            <a:r>
              <a:rPr lang="en-US" altLang="en-US" sz="3600" b="1" dirty="0" smtClean="0"/>
              <a:t>If Parent Does Not Return Participation and Consent Page…</a:t>
            </a:r>
          </a:p>
        </p:txBody>
      </p:sp>
      <p:sp>
        <p:nvSpPr>
          <p:cNvPr id="124931" name="Rectangle 3"/>
          <p:cNvSpPr>
            <a:spLocks noGrp="1" noChangeArrowheads="1"/>
          </p:cNvSpPr>
          <p:nvPr>
            <p:ph idx="1"/>
          </p:nvPr>
        </p:nvSpPr>
        <p:spPr>
          <a:xfrm>
            <a:off x="457200" y="1676400"/>
            <a:ext cx="8458200" cy="4648200"/>
          </a:xfrm>
        </p:spPr>
        <p:txBody>
          <a:bodyPr/>
          <a:lstStyle/>
          <a:p>
            <a:pPr eaLnBrk="1" hangingPunct="1"/>
            <a:r>
              <a:rPr lang="en-US" altLang="en-US" sz="2800" dirty="0" smtClean="0"/>
              <a:t>Reasonable Attempts</a:t>
            </a:r>
          </a:p>
          <a:p>
            <a:pPr lvl="1" eaLnBrk="1" hangingPunct="1"/>
            <a:r>
              <a:rPr lang="en-US" altLang="en-US" sz="2000" dirty="0" smtClean="0"/>
              <a:t>Phone Parent</a:t>
            </a:r>
          </a:p>
          <a:p>
            <a:pPr lvl="1" eaLnBrk="1" hangingPunct="1"/>
            <a:r>
              <a:rPr lang="en-US" altLang="en-US" sz="2000" dirty="0" smtClean="0"/>
              <a:t>Send by US Mail</a:t>
            </a:r>
          </a:p>
          <a:p>
            <a:pPr lvl="2" eaLnBrk="1" hangingPunct="1"/>
            <a:r>
              <a:rPr lang="en-US" altLang="en-US" sz="1800" dirty="0" smtClean="0"/>
              <a:t>Certified</a:t>
            </a:r>
          </a:p>
          <a:p>
            <a:pPr lvl="2" eaLnBrk="1" hangingPunct="1"/>
            <a:r>
              <a:rPr lang="en-US" altLang="en-US" sz="1800" dirty="0" smtClean="0"/>
              <a:t>Return Receipt</a:t>
            </a:r>
          </a:p>
          <a:p>
            <a:pPr lvl="1" eaLnBrk="1" hangingPunct="1"/>
            <a:r>
              <a:rPr lang="en-US" altLang="en-US" sz="2000" dirty="0" smtClean="0"/>
              <a:t>Other</a:t>
            </a:r>
          </a:p>
          <a:p>
            <a:pPr lvl="1" eaLnBrk="1" hangingPunct="1">
              <a:buFont typeface="Wingdings" panose="05000000000000000000" pitchFamily="2" charset="2"/>
              <a:buNone/>
            </a:pPr>
            <a:endParaRPr lang="en-US" altLang="en-US" sz="600" dirty="0" smtClean="0"/>
          </a:p>
          <a:p>
            <a:pPr eaLnBrk="1" hangingPunct="1"/>
            <a:r>
              <a:rPr lang="en-US" altLang="en-US" sz="2800" dirty="0" smtClean="0"/>
              <a:t>Document in </a:t>
            </a:r>
            <a:r>
              <a:rPr lang="en-US" altLang="en-US" sz="2800" dirty="0" err="1" smtClean="0"/>
              <a:t>Welligent</a:t>
            </a:r>
            <a:endParaRPr lang="en-US" altLang="en-US" sz="2800" dirty="0" smtClean="0"/>
          </a:p>
          <a:p>
            <a:pPr lvl="1" eaLnBrk="1" hangingPunct="1"/>
            <a:r>
              <a:rPr lang="en-US" altLang="en-US" sz="2000" dirty="0" smtClean="0"/>
              <a:t>Reasonable Attempts</a:t>
            </a:r>
          </a:p>
          <a:p>
            <a:pPr lvl="1" eaLnBrk="1" hangingPunct="1"/>
            <a:r>
              <a:rPr lang="en-US" altLang="en-US" sz="2000" dirty="0" smtClean="0"/>
              <a:t>See updated procedures per </a:t>
            </a:r>
            <a:r>
              <a:rPr lang="en-US" altLang="en-US" sz="2000" dirty="0" err="1" smtClean="0"/>
              <a:t>Welligent</a:t>
            </a:r>
            <a:r>
              <a:rPr lang="en-US" altLang="en-US" sz="2000" dirty="0" smtClean="0"/>
              <a:t> Announcements </a:t>
            </a:r>
          </a:p>
        </p:txBody>
      </p:sp>
      <p:sp>
        <p:nvSpPr>
          <p:cNvPr id="124932" name="Slide Number Placeholder 5"/>
          <p:cNvSpPr>
            <a:spLocks noGrp="1"/>
          </p:cNvSpPr>
          <p:nvPr>
            <p:ph type="sldNum" sz="quarter" idx="11"/>
          </p:nvPr>
        </p:nvSpPr>
        <p:spPr>
          <a:xfrm>
            <a:off x="457200" y="6245225"/>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l">
              <a:spcBef>
                <a:spcPct val="0"/>
              </a:spcBef>
              <a:buClrTx/>
              <a:buSzTx/>
              <a:buFontTx/>
              <a:buNone/>
            </a:pPr>
            <a:fld id="{884D0C16-04A3-4D24-B647-9AB2A386D2F4}" type="slidenum">
              <a:rPr lang="en-US" altLang="en-US" sz="1200" smtClean="0">
                <a:solidFill>
                  <a:srgbClr val="898989"/>
                </a:solidFill>
              </a:rPr>
              <a:pPr algn="l">
                <a:spcBef>
                  <a:spcPct val="0"/>
                </a:spcBef>
                <a:buClrTx/>
                <a:buSzTx/>
                <a:buFontTx/>
                <a:buNone/>
              </a:pPr>
              <a:t>192</a:t>
            </a:fld>
            <a:endParaRPr lang="en-US" altLang="en-US" sz="1200" smtClean="0">
              <a:solidFill>
                <a:srgbClr val="898989"/>
              </a:solidFill>
            </a:endParaRPr>
          </a:p>
        </p:txBody>
      </p:sp>
    </p:spTree>
    <p:extLst>
      <p:ext uri="{BB962C8B-B14F-4D97-AF65-F5344CB8AC3E}">
        <p14:creationId xmlns:p14="http://schemas.microsoft.com/office/powerpoint/2010/main" val="1855957861"/>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a:extLst>
              <a:ext uri="{FF2B5EF4-FFF2-40B4-BE49-F238E27FC236}">
                <a16:creationId xmlns:a16="http://schemas.microsoft.com/office/drawing/2014/main" id="{A2EB5A26-0F11-4AD1-830C-3F955C8D4A26}"/>
              </a:ext>
            </a:extLst>
          </p:cNvPr>
          <p:cNvSpPr>
            <a:spLocks noGrp="1" noChangeArrowheads="1"/>
          </p:cNvSpPr>
          <p:nvPr>
            <p:ph type="title"/>
          </p:nvPr>
        </p:nvSpPr>
        <p:spPr>
          <a:xfrm>
            <a:off x="457200" y="457200"/>
            <a:ext cx="8229600" cy="762000"/>
          </a:xfrm>
        </p:spPr>
        <p:txBody>
          <a:bodyPr/>
          <a:lstStyle/>
          <a:p>
            <a:pPr eaLnBrk="1" hangingPunct="1"/>
            <a:r>
              <a:rPr lang="en-US" altLang="en-US" sz="3600" b="1" dirty="0" smtClean="0"/>
              <a:t>Other Concerns to Address </a:t>
            </a:r>
            <a:endParaRPr lang="en-US" altLang="en-US" sz="3600" b="1" dirty="0"/>
          </a:p>
        </p:txBody>
      </p:sp>
      <p:sp>
        <p:nvSpPr>
          <p:cNvPr id="261123" name="Rectangle 3">
            <a:extLst>
              <a:ext uri="{FF2B5EF4-FFF2-40B4-BE49-F238E27FC236}">
                <a16:creationId xmlns:a16="http://schemas.microsoft.com/office/drawing/2014/main" id="{10E10172-CB1E-4E5A-BE4C-B0BAA27595F7}"/>
              </a:ext>
            </a:extLst>
          </p:cNvPr>
          <p:cNvSpPr>
            <a:spLocks noGrp="1" noChangeArrowheads="1"/>
          </p:cNvSpPr>
          <p:nvPr>
            <p:ph type="body" idx="1"/>
          </p:nvPr>
        </p:nvSpPr>
        <p:spPr>
          <a:xfrm>
            <a:off x="457200" y="1905000"/>
            <a:ext cx="7696200" cy="4724400"/>
          </a:xfrm>
        </p:spPr>
        <p:txBody>
          <a:bodyPr/>
          <a:lstStyle/>
          <a:p>
            <a:pPr lvl="1" eaLnBrk="1" hangingPunct="1"/>
            <a:r>
              <a:rPr lang="en-US" altLang="en-US" dirty="0" smtClean="0"/>
              <a:t>Independent Educational Evaluation (IEE) requests – </a:t>
            </a:r>
            <a:r>
              <a:rPr lang="en-US" altLang="en-US" b="1" dirty="0" smtClean="0">
                <a:solidFill>
                  <a:srgbClr val="C00000"/>
                </a:solidFill>
              </a:rPr>
              <a:t>TIME SENSITIVE </a:t>
            </a:r>
            <a:endParaRPr lang="en-US" altLang="en-US" b="1" dirty="0">
              <a:solidFill>
                <a:srgbClr val="C00000"/>
              </a:solidFill>
            </a:endParaRPr>
          </a:p>
          <a:p>
            <a:pPr lvl="1" eaLnBrk="1" hangingPunct="1"/>
            <a:r>
              <a:rPr lang="en-US" altLang="en-US" dirty="0"/>
              <a:t>Conserved Students</a:t>
            </a:r>
          </a:p>
          <a:p>
            <a:pPr lvl="1" eaLnBrk="1" hangingPunct="1"/>
            <a:r>
              <a:rPr lang="en-US" altLang="en-US" dirty="0"/>
              <a:t>Students who are 18 years of age, or will be 18 within one year of the current IEP meeting</a:t>
            </a:r>
          </a:p>
          <a:p>
            <a:pPr lvl="1" eaLnBrk="1" hangingPunct="1"/>
            <a:r>
              <a:rPr lang="en-US" altLang="en-US" dirty="0"/>
              <a:t>Other </a:t>
            </a:r>
            <a:r>
              <a:rPr lang="en-US" altLang="en-US" dirty="0" smtClean="0"/>
              <a:t>District Follow-Up </a:t>
            </a:r>
          </a:p>
          <a:p>
            <a:pPr lvl="1" eaLnBrk="1" hangingPunct="1"/>
            <a:r>
              <a:rPr lang="en-US" altLang="en-US" dirty="0" smtClean="0"/>
              <a:t>Address </a:t>
            </a:r>
            <a:r>
              <a:rPr lang="en-US" altLang="en-US" dirty="0"/>
              <a:t>Translations request in a timely </a:t>
            </a:r>
            <a:r>
              <a:rPr lang="en-US" altLang="en-US" dirty="0" smtClean="0"/>
              <a:t>manner</a:t>
            </a:r>
            <a:endParaRPr lang="en-US" altLang="en-US" sz="2000" dirty="0">
              <a:solidFill>
                <a:srgbClr val="FF0000"/>
              </a:solidFill>
            </a:endParaRPr>
          </a:p>
          <a:p>
            <a:pPr eaLnBrk="1" hangingPunct="1"/>
            <a:endParaRPr lang="en-US" altLang="en-US" dirty="0"/>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1"/>
          <p:cNvSpPr>
            <a:spLocks noGrp="1" noChangeArrowheads="1"/>
          </p:cNvSpPr>
          <p:nvPr>
            <p:ph type="title"/>
          </p:nvPr>
        </p:nvSpPr>
        <p:spPr>
          <a:xfrm>
            <a:off x="381000" y="457200"/>
            <a:ext cx="8153400" cy="914400"/>
          </a:xfrm>
        </p:spPr>
        <p:txBody>
          <a:bodyPr/>
          <a:lstStyle/>
          <a:p>
            <a:r>
              <a:rPr lang="en-US" altLang="en-US" sz="3200" b="1" smtClean="0"/>
              <a:t>Delivery of Documents - Spanish IEP Translations </a:t>
            </a:r>
          </a:p>
        </p:txBody>
      </p:sp>
      <p:sp>
        <p:nvSpPr>
          <p:cNvPr id="3" name="Content Placeholder 2">
            <a:extLst>
              <a:ext uri="{FF2B5EF4-FFF2-40B4-BE49-F238E27FC236}">
                <a16:creationId xmlns:a16="http://schemas.microsoft.com/office/drawing/2014/main" id="{2BBD47C3-D622-42ED-A8A5-F0BA9EF2DEF6}"/>
              </a:ext>
            </a:extLst>
          </p:cNvPr>
          <p:cNvSpPr>
            <a:spLocks noGrp="1"/>
          </p:cNvSpPr>
          <p:nvPr>
            <p:ph idx="1"/>
          </p:nvPr>
        </p:nvSpPr>
        <p:spPr>
          <a:xfrm>
            <a:off x="76200" y="1676400"/>
            <a:ext cx="8839200" cy="5105400"/>
          </a:xfrm>
        </p:spPr>
        <p:txBody>
          <a:bodyPr/>
          <a:lstStyle/>
          <a:p>
            <a:pPr>
              <a:defRPr/>
            </a:pPr>
            <a:r>
              <a:rPr lang="en-US" sz="1800" dirty="0">
                <a:latin typeface="+mj-lt"/>
              </a:rPr>
              <a:t>When the IEP translation is completed, the notification that the IEP Translation has been completed and is ready for download will display in </a:t>
            </a:r>
            <a:r>
              <a:rPr lang="en-US" sz="1800" dirty="0" err="1">
                <a:latin typeface="+mj-lt"/>
              </a:rPr>
              <a:t>Welligent</a:t>
            </a:r>
            <a:r>
              <a:rPr lang="en-US" sz="1800" dirty="0">
                <a:latin typeface="+mj-lt"/>
              </a:rPr>
              <a:t> (EDUCATION&gt; My IEP Summary&gt; IEP Task List).  </a:t>
            </a:r>
          </a:p>
          <a:p>
            <a:pPr>
              <a:defRPr/>
            </a:pPr>
            <a:r>
              <a:rPr lang="en-US" sz="1800" dirty="0">
                <a:latin typeface="+mj-lt"/>
              </a:rPr>
              <a:t>Click the Completed IEP Translation link, enter the date the translation was received, and then click Save to remove the notification from the IEP Task List.</a:t>
            </a:r>
          </a:p>
          <a:p>
            <a:pPr>
              <a:defRPr/>
            </a:pPr>
            <a:r>
              <a:rPr lang="en-US" sz="1800" dirty="0">
                <a:latin typeface="+mj-lt"/>
              </a:rPr>
              <a:t>Click Student Search to locate the student by name or District identification number.</a:t>
            </a:r>
          </a:p>
          <a:p>
            <a:pPr>
              <a:defRPr/>
            </a:pPr>
            <a:r>
              <a:rPr lang="en-US" sz="1800" dirty="0">
                <a:latin typeface="+mj-lt"/>
              </a:rPr>
              <a:t>Click the name link and the Student Face Sheet will display.</a:t>
            </a:r>
          </a:p>
          <a:p>
            <a:pPr>
              <a:defRPr/>
            </a:pPr>
            <a:r>
              <a:rPr lang="en-US" sz="1800" dirty="0">
                <a:latin typeface="+mj-lt"/>
              </a:rPr>
              <a:t>Click IEP Event Listing under Record Navigator located on the left side of the screen.</a:t>
            </a:r>
          </a:p>
          <a:p>
            <a:pPr>
              <a:defRPr/>
            </a:pPr>
            <a:r>
              <a:rPr lang="en-US" sz="1800" dirty="0">
                <a:latin typeface="+mj-lt"/>
              </a:rPr>
              <a:t>Click the link of the IEP sent for translation and the IEP Documents screen will display.</a:t>
            </a:r>
          </a:p>
          <a:p>
            <a:pPr>
              <a:defRPr/>
            </a:pPr>
            <a:r>
              <a:rPr lang="en-US" sz="1800" dirty="0">
                <a:latin typeface="+mj-lt"/>
              </a:rPr>
              <a:t>Click the Print IEP (Spanish) Give the Spanish translation of the IEP to the parent/guardian along with the “IEP Translation Cover Page” which can be found in </a:t>
            </a:r>
            <a:r>
              <a:rPr lang="en-US" sz="1800" dirty="0" err="1">
                <a:latin typeface="+mj-lt"/>
              </a:rPr>
              <a:t>Welligent</a:t>
            </a:r>
            <a:r>
              <a:rPr lang="en-US" sz="1800" dirty="0">
                <a:latin typeface="+mj-lt"/>
              </a:rPr>
              <a:t> Communications Center&gt;Downloads”.</a:t>
            </a:r>
          </a:p>
        </p:txBody>
      </p:sp>
    </p:spTree>
    <p:extLst>
      <p:ext uri="{BB962C8B-B14F-4D97-AF65-F5344CB8AC3E}">
        <p14:creationId xmlns:p14="http://schemas.microsoft.com/office/powerpoint/2010/main" val="2417477673"/>
      </p:ext>
    </p:extLst>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noChangeArrowheads="1"/>
          </p:cNvSpPr>
          <p:nvPr>
            <p:ph type="title"/>
          </p:nvPr>
        </p:nvSpPr>
        <p:spPr>
          <a:xfrm>
            <a:off x="457200" y="152400"/>
            <a:ext cx="8229600" cy="990600"/>
          </a:xfrm>
        </p:spPr>
        <p:txBody>
          <a:bodyPr/>
          <a:lstStyle/>
          <a:p>
            <a:pPr eaLnBrk="1" hangingPunct="1"/>
            <a:r>
              <a:rPr lang="en-US" altLang="en-US" sz="3200" b="1" smtClean="0"/>
              <a:t>Post IEP Team Meeting Activities</a:t>
            </a:r>
          </a:p>
        </p:txBody>
      </p:sp>
      <p:sp>
        <p:nvSpPr>
          <p:cNvPr id="118787" name="Content Placeholder 2"/>
          <p:cNvSpPr>
            <a:spLocks noGrp="1" noChangeArrowheads="1"/>
          </p:cNvSpPr>
          <p:nvPr>
            <p:ph idx="1"/>
          </p:nvPr>
        </p:nvSpPr>
        <p:spPr>
          <a:xfrm>
            <a:off x="152400" y="1066800"/>
            <a:ext cx="8839200" cy="5791200"/>
          </a:xfrm>
        </p:spPr>
        <p:txBody>
          <a:bodyPr/>
          <a:lstStyle/>
          <a:p>
            <a:pPr eaLnBrk="1" hangingPunct="1">
              <a:buSzPct val="100000"/>
              <a:buFont typeface="Wingdings" panose="05000000000000000000" pitchFamily="2" charset="2"/>
              <a:buChar char="q"/>
              <a:defRPr/>
            </a:pPr>
            <a:r>
              <a:rPr lang="en-US" altLang="en-US" sz="2400" dirty="0" smtClean="0">
                <a:latin typeface="+mj-lt"/>
              </a:rPr>
              <a:t>Make copies of IEP for appropriate school personnel and parent(s)</a:t>
            </a:r>
          </a:p>
          <a:p>
            <a:pPr eaLnBrk="1" hangingPunct="1">
              <a:buSzPct val="100000"/>
              <a:buFont typeface="Wingdings" panose="05000000000000000000" pitchFamily="2" charset="2"/>
              <a:buChar char="q"/>
              <a:defRPr/>
            </a:pPr>
            <a:r>
              <a:rPr lang="en-US" altLang="en-US" sz="2400" dirty="0" smtClean="0">
                <a:latin typeface="+mj-lt"/>
              </a:rPr>
              <a:t>Attach notifications, assessment plans and assessment reports at the end of the original IEP– (</a:t>
            </a:r>
            <a:r>
              <a:rPr lang="en-US" altLang="en-US" sz="2400" b="1" dirty="0" smtClean="0">
                <a:latin typeface="+mj-lt"/>
              </a:rPr>
              <a:t>No psych reports in CUM)</a:t>
            </a:r>
          </a:p>
          <a:p>
            <a:pPr eaLnBrk="1" hangingPunct="1">
              <a:buSzPct val="100000"/>
              <a:buFont typeface="Wingdings" panose="05000000000000000000" pitchFamily="2" charset="2"/>
              <a:buChar char="q"/>
              <a:defRPr/>
            </a:pPr>
            <a:r>
              <a:rPr lang="en-US" altLang="en-US" sz="2400" dirty="0" smtClean="0">
                <a:latin typeface="+mj-lt"/>
              </a:rPr>
              <a:t>File original IEP (original signatures) in green folder located in CUM</a:t>
            </a:r>
          </a:p>
          <a:p>
            <a:pPr eaLnBrk="1" hangingPunct="1">
              <a:buSzPct val="100000"/>
              <a:buFont typeface="Wingdings" panose="05000000000000000000" pitchFamily="2" charset="2"/>
              <a:buChar char="q"/>
              <a:defRPr/>
            </a:pPr>
            <a:r>
              <a:rPr lang="en-US" altLang="en-US" sz="2400" dirty="0" smtClean="0">
                <a:latin typeface="+mj-lt"/>
              </a:rPr>
              <a:t>If further assessments are needed, create new assessment plan</a:t>
            </a:r>
          </a:p>
          <a:p>
            <a:pPr eaLnBrk="1" hangingPunct="1">
              <a:buSzPct val="100000"/>
              <a:buFont typeface="Wingdings" panose="05000000000000000000" pitchFamily="2" charset="2"/>
              <a:buChar char="q"/>
              <a:defRPr/>
            </a:pPr>
            <a:r>
              <a:rPr lang="en-US" altLang="en-US" sz="2400" dirty="0" smtClean="0">
                <a:latin typeface="+mj-lt"/>
              </a:rPr>
              <a:t>Follow up on written translations of the IEP as they must be provided to the parent within 30 calendar days. </a:t>
            </a:r>
          </a:p>
          <a:p>
            <a:pPr eaLnBrk="1" hangingPunct="1">
              <a:buSzPct val="100000"/>
              <a:buFont typeface="Wingdings" panose="05000000000000000000" pitchFamily="2" charset="2"/>
              <a:buChar char="q"/>
              <a:defRPr/>
            </a:pPr>
            <a:r>
              <a:rPr lang="en-US" altLang="en-US" sz="2400" dirty="0" smtClean="0">
                <a:latin typeface="+mj-lt"/>
              </a:rPr>
              <a:t>If a change in placement has been made at the school site, the student information must be updated in the </a:t>
            </a:r>
            <a:r>
              <a:rPr lang="en-US" altLang="en-US" sz="2400" dirty="0" err="1" smtClean="0">
                <a:latin typeface="+mj-lt"/>
              </a:rPr>
              <a:t>Welligent</a:t>
            </a:r>
            <a:r>
              <a:rPr lang="en-US" altLang="en-US" sz="2400" dirty="0" smtClean="0">
                <a:latin typeface="+mj-lt"/>
              </a:rPr>
              <a:t> Classroom Management Module </a:t>
            </a:r>
          </a:p>
        </p:txBody>
      </p:sp>
      <p:pic>
        <p:nvPicPr>
          <p:cNvPr id="120836" name="Picture 5" descr="MC900056836[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304800"/>
            <a:ext cx="2133600"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5529598"/>
      </p:ext>
    </p:extLst>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noChangeArrowheads="1"/>
          </p:cNvSpPr>
          <p:nvPr>
            <p:ph type="ctrTitle"/>
          </p:nvPr>
        </p:nvSpPr>
        <p:spPr/>
        <p:txBody>
          <a:bodyPr/>
          <a:lstStyle/>
          <a:p>
            <a:pPr algn="r"/>
            <a:r>
              <a:rPr lang="en-US" altLang="en-US" sz="4000" b="1" dirty="0" smtClean="0"/>
              <a:t>Strategies for Successful IEP Team Meetings </a:t>
            </a:r>
          </a:p>
        </p:txBody>
      </p:sp>
      <p:sp>
        <p:nvSpPr>
          <p:cNvPr id="111619" name="Subtitle 3"/>
          <p:cNvSpPr>
            <a:spLocks noGrp="1" noChangeArrowheads="1"/>
          </p:cNvSpPr>
          <p:nvPr>
            <p:ph type="subTitle" idx="1"/>
          </p:nvPr>
        </p:nvSpPr>
        <p:spPr/>
        <p:txBody>
          <a:bodyPr/>
          <a:lstStyle/>
          <a:p>
            <a:endParaRPr lang="en-US" altLang="en-US" smtClean="0"/>
          </a:p>
        </p:txBody>
      </p:sp>
    </p:spTree>
    <p:extLst>
      <p:ext uri="{BB962C8B-B14F-4D97-AF65-F5344CB8AC3E}">
        <p14:creationId xmlns:p14="http://schemas.microsoft.com/office/powerpoint/2010/main" val="1214866429"/>
      </p:ext>
    </p:extLst>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DCA9E-23DF-42AF-AA7A-2433051D8F0A}"/>
              </a:ext>
            </a:extLst>
          </p:cNvPr>
          <p:cNvSpPr>
            <a:spLocks noGrp="1"/>
          </p:cNvSpPr>
          <p:nvPr>
            <p:ph type="title"/>
          </p:nvPr>
        </p:nvSpPr>
        <p:spPr>
          <a:xfrm>
            <a:off x="457200" y="457200"/>
            <a:ext cx="8229600" cy="533400"/>
          </a:xfrm>
        </p:spPr>
        <p:txBody>
          <a:bodyPr/>
          <a:lstStyle/>
          <a:p>
            <a:pPr>
              <a:lnSpc>
                <a:spcPct val="90000"/>
              </a:lnSpc>
              <a:defRPr/>
            </a:pPr>
            <a:r>
              <a:rPr lang="en-US" altLang="en-US" sz="3600" b="1" dirty="0"/>
              <a:t>Before the </a:t>
            </a:r>
            <a:r>
              <a:rPr lang="en-US" altLang="en-US" sz="3600" b="1" dirty="0" smtClean="0"/>
              <a:t>Meeting</a:t>
            </a:r>
            <a:endParaRPr lang="en-US" sz="3600" b="1" dirty="0">
              <a:effectLst>
                <a:outerShdw blurRad="38100" dist="38100" dir="2700000" algn="tl">
                  <a:srgbClr val="C0C0C0"/>
                </a:outerShdw>
              </a:effectLst>
            </a:endParaRPr>
          </a:p>
        </p:txBody>
      </p:sp>
      <p:sp>
        <p:nvSpPr>
          <p:cNvPr id="3" name="Rectangle 2">
            <a:extLst>
              <a:ext uri="{FF2B5EF4-FFF2-40B4-BE49-F238E27FC236}">
                <a16:creationId xmlns:a16="http://schemas.microsoft.com/office/drawing/2014/main" id="{BE0ED266-B23B-4D9F-B58A-09B0284ABD69}"/>
              </a:ext>
            </a:extLst>
          </p:cNvPr>
          <p:cNvSpPr>
            <a:spLocks noChangeArrowheads="1"/>
          </p:cNvSpPr>
          <p:nvPr/>
        </p:nvSpPr>
        <p:spPr bwMode="auto">
          <a:xfrm>
            <a:off x="228600" y="1685925"/>
            <a:ext cx="86868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 typeface="Wingdings" panose="05000000000000000000" pitchFamily="2" charset="2"/>
              <a:buChar char="§"/>
            </a:pPr>
            <a:r>
              <a:rPr lang="en-US" altLang="en-US" sz="2400" dirty="0"/>
              <a:t>Enter </a:t>
            </a:r>
            <a:r>
              <a:rPr lang="en-US" altLang="en-US" sz="2400" dirty="0">
                <a:solidFill>
                  <a:srgbClr val="C00000"/>
                </a:solidFill>
              </a:rPr>
              <a:t>draft* </a:t>
            </a:r>
            <a:r>
              <a:rPr lang="en-US" altLang="en-US" sz="2400" dirty="0"/>
              <a:t>IEP information into the </a:t>
            </a:r>
            <a:r>
              <a:rPr lang="en-US" altLang="en-US" sz="2400" dirty="0" err="1"/>
              <a:t>Welligent</a:t>
            </a:r>
            <a:r>
              <a:rPr lang="en-US" altLang="en-US" sz="2400" dirty="0"/>
              <a:t> </a:t>
            </a:r>
            <a:r>
              <a:rPr lang="en-US" altLang="en-US" sz="2400" dirty="0" smtClean="0"/>
              <a:t>system with the exception of any placement considerations as they must be discussed and determined at the IEP team meeting </a:t>
            </a:r>
          </a:p>
          <a:p>
            <a:pPr marL="0" indent="0" eaLnBrk="1" hangingPunct="1">
              <a:spcBef>
                <a:spcPct val="0"/>
              </a:spcBef>
              <a:buClrTx/>
              <a:buSzTx/>
              <a:buNone/>
            </a:pPr>
            <a:endParaRPr lang="en-US" altLang="en-US" sz="2400" dirty="0" smtClean="0"/>
          </a:p>
          <a:p>
            <a:pPr eaLnBrk="1" hangingPunct="1">
              <a:spcBef>
                <a:spcPct val="0"/>
              </a:spcBef>
              <a:buClrTx/>
              <a:buSzTx/>
              <a:buFont typeface="Wingdings" panose="05000000000000000000" pitchFamily="2" charset="2"/>
              <a:buChar char="§"/>
            </a:pPr>
            <a:r>
              <a:rPr lang="en-US" altLang="en-US" sz="2400" dirty="0" smtClean="0"/>
              <a:t>Conduct Preparatory Activity - Consult </a:t>
            </a:r>
            <a:r>
              <a:rPr lang="en-US" altLang="en-US" sz="2400" dirty="0"/>
              <a:t>with various District personnel as appropriate to ensure the Administrator or IEP Chairperson has the information necessary to share with the IEP team at the meeting for discussion and </a:t>
            </a:r>
            <a:r>
              <a:rPr lang="en-US" altLang="en-US" sz="2400" dirty="0" smtClean="0"/>
              <a:t>consideration as needed</a:t>
            </a:r>
          </a:p>
          <a:p>
            <a:pPr marL="0" indent="0" eaLnBrk="1" hangingPunct="1">
              <a:spcBef>
                <a:spcPct val="0"/>
              </a:spcBef>
              <a:buClrTx/>
              <a:buSzTx/>
              <a:buNone/>
            </a:pPr>
            <a:endParaRPr lang="en-US" altLang="en-US" sz="2400" dirty="0" smtClean="0"/>
          </a:p>
          <a:p>
            <a:pPr eaLnBrk="1" hangingPunct="1">
              <a:spcBef>
                <a:spcPct val="0"/>
              </a:spcBef>
              <a:buClrTx/>
              <a:buSzTx/>
              <a:buFont typeface="Wingdings" panose="05000000000000000000" pitchFamily="2" charset="2"/>
              <a:buChar char="§"/>
            </a:pPr>
            <a:r>
              <a:rPr lang="en-US" altLang="en-US" sz="2000" b="1" dirty="0" smtClean="0">
                <a:solidFill>
                  <a:srgbClr val="C00000"/>
                </a:solidFill>
              </a:rPr>
              <a:t>*</a:t>
            </a:r>
            <a:r>
              <a:rPr lang="en-US" altLang="en-US" sz="2000" b="1" dirty="0">
                <a:solidFill>
                  <a:srgbClr val="C00000"/>
                </a:solidFill>
              </a:rPr>
              <a:t>Draft information entered into the </a:t>
            </a:r>
            <a:r>
              <a:rPr lang="en-US" altLang="en-US" sz="2000" b="1" dirty="0" err="1">
                <a:solidFill>
                  <a:srgbClr val="C00000"/>
                </a:solidFill>
              </a:rPr>
              <a:t>Welligent</a:t>
            </a:r>
            <a:r>
              <a:rPr lang="en-US" altLang="en-US" sz="2000" b="1" dirty="0">
                <a:solidFill>
                  <a:srgbClr val="C00000"/>
                </a:solidFill>
              </a:rPr>
              <a:t> system is subject to revision based on IEP team discussion and </a:t>
            </a:r>
            <a:r>
              <a:rPr lang="en-US" altLang="en-US" sz="2000" b="1" dirty="0" smtClean="0">
                <a:solidFill>
                  <a:srgbClr val="C00000"/>
                </a:solidFill>
              </a:rPr>
              <a:t>recommendations.</a:t>
            </a:r>
            <a:endParaRPr lang="en-US" altLang="en-US" sz="2000" b="1" dirty="0">
              <a:solidFill>
                <a:srgbClr val="C00000"/>
              </a:solidFill>
            </a:endParaRPr>
          </a:p>
        </p:txBody>
      </p:sp>
    </p:spTree>
    <p:extLst>
      <p:ext uri="{BB962C8B-B14F-4D97-AF65-F5344CB8AC3E}">
        <p14:creationId xmlns:p14="http://schemas.microsoft.com/office/powerpoint/2010/main" val="11320318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457200"/>
            <a:ext cx="8229600" cy="762000"/>
          </a:xfrm>
        </p:spPr>
        <p:txBody>
          <a:bodyPr/>
          <a:lstStyle/>
          <a:p>
            <a:pPr eaLnBrk="1" hangingPunct="1"/>
            <a:r>
              <a:rPr lang="en-US" altLang="en-US" sz="3600" b="1" dirty="0" smtClean="0"/>
              <a:t>Before the Meeting</a:t>
            </a:r>
          </a:p>
        </p:txBody>
      </p:sp>
      <p:sp>
        <p:nvSpPr>
          <p:cNvPr id="33795" name="Rectangle 3"/>
          <p:cNvSpPr>
            <a:spLocks noGrp="1" noChangeArrowheads="1"/>
          </p:cNvSpPr>
          <p:nvPr>
            <p:ph type="body" idx="1"/>
          </p:nvPr>
        </p:nvSpPr>
        <p:spPr>
          <a:xfrm>
            <a:off x="152400" y="1524000"/>
            <a:ext cx="8686800" cy="5105400"/>
          </a:xfrm>
        </p:spPr>
        <p:txBody>
          <a:bodyPr/>
          <a:lstStyle/>
          <a:p>
            <a:pPr eaLnBrk="1" hangingPunct="1"/>
            <a:r>
              <a:rPr lang="en-US" altLang="en-US" sz="2400" b="1" dirty="0" smtClean="0">
                <a:solidFill>
                  <a:srgbClr val="C00000"/>
                </a:solidFill>
              </a:rPr>
              <a:t>Respond to Parent Requests</a:t>
            </a:r>
          </a:p>
          <a:p>
            <a:pPr lvl="1" eaLnBrk="1" hangingPunct="1"/>
            <a:r>
              <a:rPr lang="en-US" altLang="en-US" sz="2000" b="1" dirty="0" smtClean="0"/>
              <a:t>Respond </a:t>
            </a:r>
            <a:r>
              <a:rPr lang="en-US" altLang="en-US" sz="2000" b="1" dirty="0"/>
              <a:t>to requests for educationally </a:t>
            </a:r>
            <a:r>
              <a:rPr lang="en-US" altLang="en-US" sz="2000" b="1" dirty="0" smtClean="0"/>
              <a:t>related records</a:t>
            </a:r>
          </a:p>
          <a:p>
            <a:pPr marL="457200" lvl="1" indent="0" eaLnBrk="1" hangingPunct="1">
              <a:buNone/>
            </a:pPr>
            <a:endParaRPr lang="en-US" altLang="en-US" sz="2000" b="1" dirty="0" smtClean="0"/>
          </a:p>
          <a:p>
            <a:pPr lvl="1" eaLnBrk="1" hangingPunct="1"/>
            <a:r>
              <a:rPr lang="en-US" altLang="en-US" sz="2000" b="1" dirty="0" smtClean="0"/>
              <a:t>Complete </a:t>
            </a:r>
            <a:r>
              <a:rPr lang="en-US" altLang="en-US" sz="2000" b="1" dirty="0"/>
              <a:t>assessments, if applicable based on areas identified on the assessment </a:t>
            </a:r>
            <a:r>
              <a:rPr lang="en-US" altLang="en-US" sz="2000" b="1" dirty="0" smtClean="0"/>
              <a:t>plan</a:t>
            </a:r>
          </a:p>
          <a:p>
            <a:pPr marL="457200" lvl="1" indent="0" eaLnBrk="1" hangingPunct="1">
              <a:buNone/>
            </a:pPr>
            <a:endParaRPr lang="en-US" altLang="en-US" sz="2000" b="1" dirty="0" smtClean="0"/>
          </a:p>
          <a:p>
            <a:pPr lvl="1" eaLnBrk="1" hangingPunct="1"/>
            <a:r>
              <a:rPr lang="en-US" altLang="en-US" sz="2000" b="1" dirty="0"/>
              <a:t>Arrange for an interpreter, if requested</a:t>
            </a:r>
          </a:p>
          <a:p>
            <a:pPr lvl="1" eaLnBrk="1" hangingPunct="1"/>
            <a:endParaRPr lang="en-US" altLang="en-US" sz="2000" b="1" dirty="0"/>
          </a:p>
          <a:p>
            <a:pPr lvl="1" eaLnBrk="1" hangingPunct="1"/>
            <a:r>
              <a:rPr lang="en-US" altLang="en-US" sz="2000" b="1" dirty="0"/>
              <a:t>Invite District IEP team members, as needed</a:t>
            </a:r>
          </a:p>
          <a:p>
            <a:pPr lvl="1" eaLnBrk="1" hangingPunct="1"/>
            <a:endParaRPr lang="en-US" altLang="en-US" sz="2000" b="1" dirty="0"/>
          </a:p>
          <a:p>
            <a:pPr lvl="1" eaLnBrk="1" hangingPunct="1"/>
            <a:r>
              <a:rPr lang="en-US" altLang="en-US" sz="2000" b="1" dirty="0"/>
              <a:t>Ensure school staff are prepared and will attend the IEP team meeting</a:t>
            </a:r>
          </a:p>
          <a:p>
            <a:pPr lvl="1" eaLnBrk="1" hangingPunct="1"/>
            <a:endParaRPr lang="en-US" altLang="en-US" dirty="0" smtClean="0"/>
          </a:p>
        </p:txBody>
      </p:sp>
    </p:spTree>
    <p:extLst>
      <p:ext uri="{BB962C8B-B14F-4D97-AF65-F5344CB8AC3E}">
        <p14:creationId xmlns:p14="http://schemas.microsoft.com/office/powerpoint/2010/main" val="999030957"/>
      </p:ext>
    </p:extLst>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457200" y="277813"/>
            <a:ext cx="8229600" cy="1322387"/>
          </a:xfrm>
        </p:spPr>
        <p:txBody>
          <a:bodyPr/>
          <a:lstStyle/>
          <a:p>
            <a:pPr eaLnBrk="1" hangingPunct="1"/>
            <a:r>
              <a:rPr lang="en-US" altLang="en-US" sz="3200" b="1" smtClean="0"/>
              <a:t>If Parent Requests Copies of Draft IEP Pages </a:t>
            </a:r>
          </a:p>
        </p:txBody>
      </p:sp>
      <p:sp>
        <p:nvSpPr>
          <p:cNvPr id="150531" name="Rectangle 3">
            <a:extLst>
              <a:ext uri="{FF2B5EF4-FFF2-40B4-BE49-F238E27FC236}">
                <a16:creationId xmlns:a16="http://schemas.microsoft.com/office/drawing/2014/main" id="{0EE900DF-B158-4A8D-AF0C-98740EE19F42}"/>
              </a:ext>
            </a:extLst>
          </p:cNvPr>
          <p:cNvSpPr>
            <a:spLocks noGrp="1" noChangeArrowheads="1"/>
          </p:cNvSpPr>
          <p:nvPr>
            <p:ph idx="1"/>
          </p:nvPr>
        </p:nvSpPr>
        <p:spPr>
          <a:xfrm>
            <a:off x="304800" y="1828800"/>
            <a:ext cx="8610600" cy="4892675"/>
          </a:xfrm>
        </p:spPr>
        <p:txBody>
          <a:bodyPr/>
          <a:lstStyle/>
          <a:p>
            <a:pPr lvl="1" eaLnBrk="1" hangingPunct="1">
              <a:buClr>
                <a:schemeClr val="accent1"/>
              </a:buClr>
              <a:buFont typeface="Wingdings" panose="05000000000000000000" pitchFamily="2" charset="2"/>
              <a:buChar char="n"/>
              <a:defRPr/>
            </a:pPr>
            <a:r>
              <a:rPr lang="en-US" altLang="en-US" dirty="0"/>
              <a:t>Provide draft pages of Present Level of Performance and Proposed Goals and Objectives- remind parent that all are in draft form and subject to revision by the IEP team of which they will be a member.</a:t>
            </a:r>
            <a:endParaRPr lang="en-US" altLang="en-US" sz="800" dirty="0"/>
          </a:p>
          <a:p>
            <a:pPr lvl="2" eaLnBrk="1" hangingPunct="1">
              <a:buClr>
                <a:schemeClr val="accent2"/>
              </a:buClr>
              <a:buFont typeface="Wingdings" panose="05000000000000000000" pitchFamily="2" charset="2"/>
              <a:buChar char="q"/>
              <a:defRPr/>
            </a:pPr>
            <a:r>
              <a:rPr lang="en-US" altLang="en-US" sz="2600" b="1" dirty="0">
                <a:solidFill>
                  <a:srgbClr val="FF3300"/>
                </a:solidFill>
              </a:rPr>
              <a:t>See District Policy REF-3719.0</a:t>
            </a:r>
          </a:p>
          <a:p>
            <a:pPr lvl="2" eaLnBrk="1" hangingPunct="1">
              <a:buClr>
                <a:schemeClr val="accent2"/>
              </a:buClr>
              <a:buFont typeface="Wingdings" panose="05000000000000000000" pitchFamily="2" charset="2"/>
              <a:buChar char="q"/>
              <a:defRPr/>
            </a:pPr>
            <a:endParaRPr lang="en-US" altLang="en-US" sz="700" dirty="0"/>
          </a:p>
          <a:p>
            <a:pPr lvl="3" eaLnBrk="1" hangingPunct="1">
              <a:buFont typeface="Wingdings" panose="05000000000000000000" pitchFamily="2" charset="2"/>
              <a:buChar char="q"/>
              <a:defRPr/>
            </a:pPr>
            <a:r>
              <a:rPr lang="en-US" altLang="en-US" sz="2200" dirty="0"/>
              <a:t>Before IEP meeting or </a:t>
            </a:r>
          </a:p>
          <a:p>
            <a:pPr lvl="3" eaLnBrk="1" hangingPunct="1">
              <a:buFont typeface="Wingdings" panose="05000000000000000000" pitchFamily="2" charset="2"/>
              <a:buChar char="q"/>
              <a:defRPr/>
            </a:pPr>
            <a:r>
              <a:rPr lang="en-US" altLang="en-US" sz="2200" dirty="0"/>
              <a:t>If IEP Meeting recessed</a:t>
            </a:r>
          </a:p>
          <a:p>
            <a:pPr marL="1371600" lvl="3" indent="0" eaLnBrk="1" hangingPunct="1">
              <a:buFont typeface="Wingdings" panose="05000000000000000000" pitchFamily="2" charset="2"/>
              <a:buNone/>
              <a:defRPr/>
            </a:pPr>
            <a:endParaRPr lang="en-US" altLang="en-US" dirty="0"/>
          </a:p>
          <a:p>
            <a:pPr lvl="1" eaLnBrk="1" hangingPunct="1">
              <a:buFont typeface="Wingdings" panose="05000000000000000000" pitchFamily="2" charset="2"/>
              <a:buChar char="q"/>
              <a:defRPr/>
            </a:pPr>
            <a:r>
              <a:rPr lang="en-US" altLang="en-US" b="1" dirty="0"/>
              <a:t>Parents must ALWAYS receive a copy of the IEP at the conclusion of the IEP meeting. </a:t>
            </a:r>
          </a:p>
          <a:p>
            <a:pPr eaLnBrk="1" hangingPunct="1">
              <a:buFont typeface="Wingdings" panose="05000000000000000000" pitchFamily="2" charset="2"/>
              <a:buNone/>
              <a:defRPr/>
            </a:pPr>
            <a:endParaRPr lang="en-US" altLang="en-US" sz="2800" dirty="0"/>
          </a:p>
          <a:p>
            <a:pPr eaLnBrk="1" hangingPunct="1">
              <a:buFont typeface="Wingdings" panose="05000000000000000000" pitchFamily="2" charset="2"/>
              <a:buNone/>
              <a:defRPr/>
            </a:pPr>
            <a:endParaRPr lang="en-US" altLang="en-US" sz="2800" dirty="0"/>
          </a:p>
        </p:txBody>
      </p:sp>
      <p:sp>
        <p:nvSpPr>
          <p:cNvPr id="118788" name="Slide Number Placeholder 5"/>
          <p:cNvSpPr>
            <a:spLocks noGrp="1"/>
          </p:cNvSpPr>
          <p:nvPr>
            <p:ph type="sldNum" sz="quarter" idx="11"/>
          </p:nvPr>
        </p:nvSpPr>
        <p:spPr>
          <a:xfrm>
            <a:off x="457200" y="6245225"/>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l">
              <a:spcBef>
                <a:spcPct val="0"/>
              </a:spcBef>
              <a:buClrTx/>
              <a:buSzTx/>
              <a:buFontTx/>
              <a:buNone/>
            </a:pPr>
            <a:fld id="{1DBB4EBC-43B8-4E03-AA28-510E4FAFDA61}" type="slidenum">
              <a:rPr lang="en-US" altLang="en-US" sz="1200" smtClean="0">
                <a:solidFill>
                  <a:srgbClr val="898989"/>
                </a:solidFill>
              </a:rPr>
              <a:pPr algn="l">
                <a:spcBef>
                  <a:spcPct val="0"/>
                </a:spcBef>
                <a:buClrTx/>
                <a:buSzTx/>
                <a:buFontTx/>
                <a:buNone/>
              </a:pPr>
              <a:t>199</a:t>
            </a:fld>
            <a:endParaRPr lang="en-US" altLang="en-US" sz="1200" smtClean="0">
              <a:solidFill>
                <a:srgbClr val="898989"/>
              </a:solidFill>
            </a:endParaRPr>
          </a:p>
        </p:txBody>
      </p:sp>
      <p:sp>
        <p:nvSpPr>
          <p:cNvPr id="150533" name="Documents">
            <a:extLst>
              <a:ext uri="{FF2B5EF4-FFF2-40B4-BE49-F238E27FC236}">
                <a16:creationId xmlns:a16="http://schemas.microsoft.com/office/drawing/2014/main" id="{925BD774-6FD2-4455-ADA8-4D9E37433705}"/>
              </a:ext>
            </a:extLst>
          </p:cNvPr>
          <p:cNvSpPr>
            <a:spLocks noEditPoints="1" noChangeArrowheads="1"/>
          </p:cNvSpPr>
          <p:nvPr/>
        </p:nvSpPr>
        <p:spPr bwMode="auto">
          <a:xfrm rot="1244860">
            <a:off x="6727332" y="3664165"/>
            <a:ext cx="1676400" cy="1905000"/>
          </a:xfrm>
          <a:custGeom>
            <a:avLst/>
            <a:gdLst>
              <a:gd name="T0" fmla="*/ 0 w 21600"/>
              <a:gd name="T1" fmla="*/ 2147483646 h 21600"/>
              <a:gd name="T2" fmla="*/ 2147483646 w 21600"/>
              <a:gd name="T3" fmla="*/ 0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0 h 21600"/>
              <a:gd name="T18" fmla="*/ 2147483646 w 21600"/>
              <a:gd name="T19" fmla="*/ 0 h 21600"/>
              <a:gd name="T20" fmla="*/ 0 w 21600"/>
              <a:gd name="T21" fmla="*/ 2147483646 h 21600"/>
              <a:gd name="T22" fmla="*/ 2147483646 w 21600"/>
              <a:gd name="T23" fmla="*/ 2147483646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1645 w 21600"/>
              <a:gd name="T37" fmla="*/ 4171 h 21600"/>
              <a:gd name="T38" fmla="*/ 16522 w 21600"/>
              <a:gd name="T39" fmla="*/ 17314 h 216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D8EBB3">
              <a:alpha val="65097"/>
            </a:srgbClr>
          </a:solidFill>
          <a:ln w="9525">
            <a:solidFill>
              <a:srgbClr val="000000"/>
            </a:solidFill>
            <a:miter lim="800000"/>
            <a:headEnd/>
            <a:tailEnd/>
          </a:ln>
          <a:effectLst>
            <a:outerShdw dist="107763" dir="2700000" algn="ctr" rotWithShape="0">
              <a:srgbClr val="808080"/>
            </a:outerShdw>
          </a:effectLst>
        </p:spPr>
        <p:txBody>
          <a:bodyPr/>
          <a:lstStyle/>
          <a:p>
            <a:pPr algn="ctr">
              <a:defRPr/>
            </a:pPr>
            <a:r>
              <a:rPr lang="en-US" b="1" kern="10">
                <a:solidFill>
                  <a:srgbClr val="333333">
                    <a:alpha val="43921"/>
                  </a:srgbClr>
                </a:solidFill>
                <a:effectLst>
                  <a:outerShdw dist="35921" dir="2700000" algn="ctr" rotWithShape="0">
                    <a:srgbClr val="C0C0C0">
                      <a:alpha val="79999"/>
                    </a:srgbClr>
                  </a:outerShdw>
                </a:effectLst>
                <a:latin typeface="Impact" panose="020B0806030902050204" pitchFamily="34" charset="0"/>
              </a:rPr>
              <a:t>DRAFT</a:t>
            </a:r>
            <a:endParaRPr lang="en-US" b="1" kern="10" dirty="0">
              <a:solidFill>
                <a:srgbClr val="333333">
                  <a:alpha val="43921"/>
                </a:srgbClr>
              </a:solidFill>
              <a:effectLst>
                <a:outerShdw dist="35921" dir="2700000" algn="ctr" rotWithShape="0">
                  <a:srgbClr val="C0C0C0">
                    <a:alpha val="79999"/>
                  </a:srgbClr>
                </a:outerShdw>
              </a:effectLst>
              <a:latin typeface="Impact" panose="020B0806030902050204" pitchFamily="34" charset="0"/>
            </a:endParaRPr>
          </a:p>
        </p:txBody>
      </p:sp>
    </p:spTree>
    <p:extLst>
      <p:ext uri="{BB962C8B-B14F-4D97-AF65-F5344CB8AC3E}">
        <p14:creationId xmlns:p14="http://schemas.microsoft.com/office/powerpoint/2010/main" val="19624081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4642F728-0235-4A4A-BFF2-DF032A3A4977}"/>
              </a:ext>
            </a:extLst>
          </p:cNvPr>
          <p:cNvSpPr>
            <a:spLocks noGrp="1" noChangeArrowheads="1"/>
          </p:cNvSpPr>
          <p:nvPr>
            <p:ph type="title"/>
          </p:nvPr>
        </p:nvSpPr>
        <p:spPr>
          <a:xfrm>
            <a:off x="457200" y="457200"/>
            <a:ext cx="8229600" cy="838200"/>
          </a:xfrm>
        </p:spPr>
        <p:txBody>
          <a:bodyPr/>
          <a:lstStyle/>
          <a:p>
            <a:pPr eaLnBrk="1" hangingPunct="1"/>
            <a:r>
              <a:rPr lang="en-US" altLang="en-US" sz="4000" b="1" dirty="0"/>
              <a:t>Outcomes</a:t>
            </a:r>
          </a:p>
        </p:txBody>
      </p:sp>
      <p:sp>
        <p:nvSpPr>
          <p:cNvPr id="5123" name="Rectangle 3">
            <a:extLst>
              <a:ext uri="{FF2B5EF4-FFF2-40B4-BE49-F238E27FC236}">
                <a16:creationId xmlns:a16="http://schemas.microsoft.com/office/drawing/2014/main" id="{9A8C5F47-9623-4581-897D-DAE6E06E848E}"/>
              </a:ext>
            </a:extLst>
          </p:cNvPr>
          <p:cNvSpPr>
            <a:spLocks noGrp="1" noChangeArrowheads="1"/>
          </p:cNvSpPr>
          <p:nvPr>
            <p:ph type="body" idx="1"/>
          </p:nvPr>
        </p:nvSpPr>
        <p:spPr>
          <a:xfrm>
            <a:off x="457200" y="1371600"/>
            <a:ext cx="8229600" cy="4495800"/>
          </a:xfrm>
        </p:spPr>
        <p:txBody>
          <a:bodyPr/>
          <a:lstStyle/>
          <a:p>
            <a:pPr marL="0" indent="0" eaLnBrk="1" hangingPunct="1">
              <a:lnSpc>
                <a:spcPct val="90000"/>
              </a:lnSpc>
              <a:buSzPct val="100000"/>
              <a:buNone/>
              <a:defRPr/>
            </a:pPr>
            <a:endParaRPr lang="en-US" altLang="en-US" sz="2400" dirty="0"/>
          </a:p>
          <a:p>
            <a:pPr eaLnBrk="1" hangingPunct="1">
              <a:lnSpc>
                <a:spcPct val="90000"/>
              </a:lnSpc>
              <a:buSzPct val="100000"/>
              <a:defRPr/>
            </a:pPr>
            <a:r>
              <a:rPr lang="en-US" altLang="en-US" sz="2400" dirty="0" smtClean="0"/>
              <a:t>Increase </a:t>
            </a:r>
            <a:r>
              <a:rPr lang="en-US" altLang="en-US" sz="2400" dirty="0"/>
              <a:t>Knowledge of Special Education requirements. </a:t>
            </a:r>
          </a:p>
          <a:p>
            <a:pPr eaLnBrk="1" hangingPunct="1">
              <a:lnSpc>
                <a:spcPct val="90000"/>
              </a:lnSpc>
              <a:buSzPct val="100000"/>
              <a:defRPr/>
            </a:pPr>
            <a:endParaRPr lang="en-US" altLang="en-US" sz="2400" dirty="0"/>
          </a:p>
          <a:p>
            <a:pPr eaLnBrk="1" hangingPunct="1">
              <a:lnSpc>
                <a:spcPct val="90000"/>
              </a:lnSpc>
              <a:buSzPct val="100000"/>
              <a:defRPr/>
            </a:pPr>
            <a:r>
              <a:rPr lang="en-US" altLang="en-US" sz="2400" dirty="0"/>
              <a:t>Review  Parents’  Procedural Rights and Safeguards regarding Special Education </a:t>
            </a:r>
            <a:r>
              <a:rPr lang="en-US" altLang="en-US" sz="2600" dirty="0" smtClean="0"/>
              <a:t>Increase </a:t>
            </a:r>
            <a:r>
              <a:rPr lang="en-US" altLang="en-US" sz="2600" dirty="0"/>
              <a:t>Knowledge of the IEP Process</a:t>
            </a:r>
          </a:p>
          <a:p>
            <a:pPr eaLnBrk="1" hangingPunct="1">
              <a:lnSpc>
                <a:spcPct val="90000"/>
              </a:lnSpc>
              <a:buSzPct val="100000"/>
              <a:buFont typeface="Wingdings" panose="05000000000000000000" pitchFamily="2" charset="2"/>
              <a:buNone/>
              <a:defRPr/>
            </a:pPr>
            <a:endParaRPr lang="en-US" altLang="en-US" sz="2600" dirty="0"/>
          </a:p>
          <a:p>
            <a:pPr eaLnBrk="1" hangingPunct="1">
              <a:lnSpc>
                <a:spcPct val="90000"/>
              </a:lnSpc>
              <a:buSzPct val="100000"/>
              <a:defRPr/>
            </a:pPr>
            <a:r>
              <a:rPr lang="en-US" altLang="en-US" sz="2600" dirty="0"/>
              <a:t>Be Able to Complete a Compliant IEP</a:t>
            </a:r>
          </a:p>
          <a:p>
            <a:pPr eaLnBrk="1" hangingPunct="1">
              <a:lnSpc>
                <a:spcPct val="90000"/>
              </a:lnSpc>
              <a:buSzPct val="100000"/>
              <a:defRPr/>
            </a:pPr>
            <a:endParaRPr lang="en-US" altLang="en-US" sz="2600" dirty="0"/>
          </a:p>
          <a:p>
            <a:pPr marL="0" indent="0" eaLnBrk="1" hangingPunct="1">
              <a:lnSpc>
                <a:spcPct val="90000"/>
              </a:lnSpc>
              <a:buSzPct val="100000"/>
              <a:buFont typeface="Wingdings" panose="05000000000000000000" pitchFamily="2" charset="2"/>
              <a:buNone/>
              <a:defRPr/>
            </a:pPr>
            <a:endParaRPr lang="en-US" altLang="en-US" sz="2600" dirty="0"/>
          </a:p>
          <a:p>
            <a:pPr eaLnBrk="1" hangingPunct="1">
              <a:lnSpc>
                <a:spcPct val="90000"/>
              </a:lnSpc>
              <a:buSzPct val="100000"/>
              <a:defRPr/>
            </a:pPr>
            <a:endParaRPr lang="en-US" altLang="en-US" sz="2600" dirty="0"/>
          </a:p>
          <a:p>
            <a:pPr marL="0" indent="0" eaLnBrk="1" hangingPunct="1">
              <a:lnSpc>
                <a:spcPct val="90000"/>
              </a:lnSpc>
              <a:buSzPct val="100000"/>
              <a:buFont typeface="Wingdings" panose="05000000000000000000" pitchFamily="2" charset="2"/>
              <a:buNone/>
              <a:defRPr/>
            </a:pPr>
            <a:endParaRPr lang="en-US" altLang="en-US" sz="2600" dirty="0"/>
          </a:p>
          <a:p>
            <a:pPr eaLnBrk="1" hangingPunct="1">
              <a:lnSpc>
                <a:spcPct val="90000"/>
              </a:lnSpc>
              <a:buSzPct val="100000"/>
              <a:defRPr/>
            </a:pPr>
            <a:endParaRPr lang="en-US" altLang="en-US" sz="2600" dirty="0"/>
          </a:p>
          <a:p>
            <a:pPr eaLnBrk="1" hangingPunct="1">
              <a:lnSpc>
                <a:spcPct val="90000"/>
              </a:lnSpc>
              <a:defRPr/>
            </a:pPr>
            <a:endParaRPr lang="en-US" altLang="en-US" sz="2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001000" cy="914400"/>
          </a:xfrm>
        </p:spPr>
        <p:txBody>
          <a:bodyPr/>
          <a:lstStyle/>
          <a:p>
            <a:r>
              <a:rPr lang="en-US" sz="3600" b="1" dirty="0" smtClean="0"/>
              <a:t>Least Restrictive Environment (LRE) </a:t>
            </a:r>
            <a:endParaRPr lang="en-US" sz="3600" b="1" dirty="0"/>
          </a:p>
        </p:txBody>
      </p:sp>
      <p:sp>
        <p:nvSpPr>
          <p:cNvPr id="3" name="Content Placeholder 2"/>
          <p:cNvSpPr>
            <a:spLocks noGrp="1"/>
          </p:cNvSpPr>
          <p:nvPr>
            <p:ph idx="1"/>
          </p:nvPr>
        </p:nvSpPr>
        <p:spPr>
          <a:xfrm>
            <a:off x="457200" y="1524000"/>
            <a:ext cx="8458200" cy="4876800"/>
          </a:xfrm>
        </p:spPr>
        <p:txBody>
          <a:bodyPr/>
          <a:lstStyle/>
          <a:p>
            <a:r>
              <a:rPr lang="en-US" sz="2400" dirty="0">
                <a:latin typeface="+mj-lt"/>
              </a:rPr>
              <a:t>The Individuals with Disabilities Education Act (IDEA) requirement that students with disabilities be placed in the “least restrictive environment” means that students with disabilities must be educated with their nondisabled peers, to the maximum extent appropriate, as determined by the individualized education program (IEP) team. </a:t>
            </a:r>
            <a:endParaRPr lang="en-US" sz="2400" dirty="0" smtClean="0">
              <a:latin typeface="+mj-lt"/>
            </a:endParaRPr>
          </a:p>
          <a:p>
            <a:endParaRPr lang="en-US" sz="2400" dirty="0">
              <a:latin typeface="+mj-lt"/>
            </a:endParaRPr>
          </a:p>
          <a:p>
            <a:r>
              <a:rPr lang="en-US" sz="2400" dirty="0" smtClean="0"/>
              <a:t>The </a:t>
            </a:r>
            <a:r>
              <a:rPr lang="en-US" sz="2400" dirty="0"/>
              <a:t>general education classroom where the student has the greatest opportunity to be integrated with their nondisabled peers is the first educational setting that the IEP </a:t>
            </a:r>
            <a:r>
              <a:rPr lang="en-US" sz="2400" dirty="0" smtClean="0"/>
              <a:t>team </a:t>
            </a:r>
            <a:r>
              <a:rPr lang="en-US" sz="2400" dirty="0"/>
              <a:t>must consider. </a:t>
            </a:r>
            <a:endParaRPr lang="en-US" sz="2400" dirty="0" smtClean="0">
              <a:latin typeface="+mj-lt"/>
            </a:endParaRPr>
          </a:p>
          <a:p>
            <a:pPr marL="0" indent="0" algn="r">
              <a:buNone/>
            </a:pPr>
            <a:r>
              <a:rPr lang="en-US" sz="2000" b="1" dirty="0" smtClean="0">
                <a:solidFill>
                  <a:srgbClr val="C00000"/>
                </a:solidFill>
                <a:latin typeface="+mj-lt"/>
              </a:rPr>
              <a:t>REF – 5904. 5</a:t>
            </a:r>
            <a:endParaRPr lang="en-US" sz="2800" b="1" dirty="0">
              <a:solidFill>
                <a:srgbClr val="C00000"/>
              </a:solidFill>
              <a:latin typeface="+mj-lt"/>
            </a:endParaRPr>
          </a:p>
        </p:txBody>
      </p:sp>
    </p:spTree>
    <p:extLst>
      <p:ext uri="{BB962C8B-B14F-4D97-AF65-F5344CB8AC3E}">
        <p14:creationId xmlns:p14="http://schemas.microsoft.com/office/powerpoint/2010/main" val="2017433150"/>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457200" y="457200"/>
            <a:ext cx="7848600" cy="685800"/>
          </a:xfrm>
        </p:spPr>
        <p:txBody>
          <a:bodyPr/>
          <a:lstStyle/>
          <a:p>
            <a:pPr eaLnBrk="1" hangingPunct="1"/>
            <a:r>
              <a:rPr lang="en-US" altLang="en-US" sz="3200" b="1" dirty="0" smtClean="0"/>
              <a:t>Prepared with IEP Related Documents</a:t>
            </a:r>
          </a:p>
        </p:txBody>
      </p:sp>
      <p:sp>
        <p:nvSpPr>
          <p:cNvPr id="113667" name="Rectangle 3"/>
          <p:cNvSpPr>
            <a:spLocks noGrp="1" noChangeArrowheads="1"/>
          </p:cNvSpPr>
          <p:nvPr>
            <p:ph idx="1"/>
          </p:nvPr>
        </p:nvSpPr>
        <p:spPr>
          <a:xfrm>
            <a:off x="457200" y="1143000"/>
            <a:ext cx="8839200" cy="5486400"/>
          </a:xfrm>
        </p:spPr>
        <p:txBody>
          <a:bodyPr/>
          <a:lstStyle/>
          <a:p>
            <a:pPr eaLnBrk="1" hangingPunct="1">
              <a:lnSpc>
                <a:spcPct val="90000"/>
              </a:lnSpc>
              <a:defRPr/>
            </a:pPr>
            <a:r>
              <a:rPr lang="en-US" altLang="en-US" sz="1600" b="1" i="1" dirty="0" smtClean="0">
                <a:latin typeface="+mj-lt"/>
              </a:rPr>
              <a:t>A Parent’s Guide to Special Education Services (Including Procedural Rights and Safeguards), </a:t>
            </a:r>
            <a:r>
              <a:rPr lang="en-US" altLang="en-US" sz="1600" b="1" i="1" dirty="0" smtClean="0">
                <a:solidFill>
                  <a:srgbClr val="FF3300"/>
                </a:solidFill>
                <a:latin typeface="+mj-lt"/>
              </a:rPr>
              <a:t>September 2018</a:t>
            </a:r>
          </a:p>
          <a:p>
            <a:pPr lvl="1" eaLnBrk="1" hangingPunct="1">
              <a:lnSpc>
                <a:spcPct val="90000"/>
              </a:lnSpc>
              <a:defRPr/>
            </a:pPr>
            <a:r>
              <a:rPr lang="en-US" altLang="en-US" sz="1600" dirty="0" smtClean="0">
                <a:latin typeface="+mj-lt"/>
              </a:rPr>
              <a:t>With initial referral for assessment</a:t>
            </a:r>
          </a:p>
          <a:p>
            <a:pPr lvl="1" eaLnBrk="1" hangingPunct="1">
              <a:lnSpc>
                <a:spcPct val="90000"/>
              </a:lnSpc>
              <a:defRPr/>
            </a:pPr>
            <a:r>
              <a:rPr lang="en-US" altLang="en-US" sz="1600" dirty="0" smtClean="0">
                <a:latin typeface="+mj-lt"/>
              </a:rPr>
              <a:t>With assessment plan</a:t>
            </a:r>
          </a:p>
          <a:p>
            <a:pPr lvl="1" eaLnBrk="1" hangingPunct="1">
              <a:lnSpc>
                <a:spcPct val="90000"/>
              </a:lnSpc>
              <a:defRPr/>
            </a:pPr>
            <a:r>
              <a:rPr lang="en-US" altLang="en-US" sz="1600" dirty="0" smtClean="0">
                <a:latin typeface="+mj-lt"/>
              </a:rPr>
              <a:t>At IEP meeting</a:t>
            </a:r>
          </a:p>
          <a:p>
            <a:pPr lvl="1" eaLnBrk="1" hangingPunct="1">
              <a:lnSpc>
                <a:spcPct val="90000"/>
              </a:lnSpc>
              <a:defRPr/>
            </a:pPr>
            <a:r>
              <a:rPr lang="en-US" altLang="en-US" sz="1600" dirty="0" smtClean="0">
                <a:latin typeface="+mj-lt"/>
              </a:rPr>
              <a:t>Parent request</a:t>
            </a:r>
          </a:p>
          <a:p>
            <a:pPr lvl="1" eaLnBrk="1" hangingPunct="1">
              <a:lnSpc>
                <a:spcPct val="90000"/>
              </a:lnSpc>
              <a:buFont typeface="Wingdings" panose="05000000000000000000" pitchFamily="2" charset="2"/>
              <a:buNone/>
              <a:defRPr/>
            </a:pPr>
            <a:endParaRPr lang="en-US" altLang="en-US" sz="1600" dirty="0" smtClean="0">
              <a:latin typeface="+mj-lt"/>
            </a:endParaRPr>
          </a:p>
          <a:p>
            <a:pPr eaLnBrk="1" hangingPunct="1">
              <a:lnSpc>
                <a:spcPct val="90000"/>
              </a:lnSpc>
              <a:defRPr/>
            </a:pPr>
            <a:r>
              <a:rPr lang="en-US" altLang="en-US" sz="1600" b="1" i="1" dirty="0" smtClean="0">
                <a:latin typeface="+mj-lt"/>
              </a:rPr>
              <a:t>Parent Request for Reasonable Accommodations</a:t>
            </a:r>
          </a:p>
          <a:p>
            <a:pPr lvl="1" eaLnBrk="1" hangingPunct="1">
              <a:lnSpc>
                <a:spcPct val="90000"/>
              </a:lnSpc>
              <a:defRPr/>
            </a:pPr>
            <a:r>
              <a:rPr lang="en-US" altLang="en-US" sz="1600" dirty="0" smtClean="0">
                <a:latin typeface="+mj-lt"/>
              </a:rPr>
              <a:t>Upon enrollment</a:t>
            </a:r>
          </a:p>
          <a:p>
            <a:pPr lvl="1" eaLnBrk="1" hangingPunct="1">
              <a:lnSpc>
                <a:spcPct val="90000"/>
              </a:lnSpc>
              <a:defRPr/>
            </a:pPr>
            <a:r>
              <a:rPr lang="en-US" altLang="en-US" sz="1600" dirty="0" smtClean="0">
                <a:latin typeface="+mj-lt"/>
              </a:rPr>
              <a:t>With initial assessment plan</a:t>
            </a:r>
          </a:p>
          <a:p>
            <a:pPr lvl="1" eaLnBrk="1" hangingPunct="1">
              <a:lnSpc>
                <a:spcPct val="90000"/>
              </a:lnSpc>
              <a:buFont typeface="Wingdings" panose="05000000000000000000" pitchFamily="2" charset="2"/>
              <a:buNone/>
              <a:defRPr/>
            </a:pPr>
            <a:endParaRPr lang="en-US" altLang="en-US" sz="1600" dirty="0" smtClean="0">
              <a:latin typeface="+mj-lt"/>
            </a:endParaRPr>
          </a:p>
          <a:p>
            <a:pPr eaLnBrk="1" hangingPunct="1">
              <a:lnSpc>
                <a:spcPct val="90000"/>
              </a:lnSpc>
              <a:defRPr/>
            </a:pPr>
            <a:r>
              <a:rPr lang="en-US" altLang="en-US" sz="1600" b="1" i="1" dirty="0" smtClean="0">
                <a:latin typeface="+mj-lt"/>
              </a:rPr>
              <a:t>IEP and You</a:t>
            </a:r>
          </a:p>
          <a:p>
            <a:pPr lvl="1" eaLnBrk="1" hangingPunct="1">
              <a:lnSpc>
                <a:spcPct val="90000"/>
              </a:lnSpc>
              <a:defRPr/>
            </a:pPr>
            <a:r>
              <a:rPr lang="en-US" altLang="en-US" sz="1600" dirty="0" smtClean="0">
                <a:latin typeface="+mj-lt"/>
              </a:rPr>
              <a:t>With IEP meeting notification</a:t>
            </a:r>
          </a:p>
          <a:p>
            <a:pPr lvl="1" eaLnBrk="1" hangingPunct="1">
              <a:lnSpc>
                <a:spcPct val="90000"/>
              </a:lnSpc>
              <a:buFont typeface="Wingdings" panose="05000000000000000000" pitchFamily="2" charset="2"/>
              <a:buNone/>
              <a:defRPr/>
            </a:pPr>
            <a:endParaRPr lang="en-US" altLang="en-US" sz="1600" dirty="0" smtClean="0">
              <a:latin typeface="+mj-lt"/>
            </a:endParaRPr>
          </a:p>
          <a:p>
            <a:pPr eaLnBrk="1" hangingPunct="1">
              <a:lnSpc>
                <a:spcPct val="90000"/>
              </a:lnSpc>
              <a:defRPr/>
            </a:pPr>
            <a:r>
              <a:rPr lang="en-US" altLang="en-US" sz="1600" b="1" i="1" dirty="0" smtClean="0">
                <a:latin typeface="+mj-lt"/>
              </a:rPr>
              <a:t>ITP and You </a:t>
            </a:r>
            <a:r>
              <a:rPr lang="en-US" altLang="en-US" sz="1600" dirty="0" smtClean="0">
                <a:latin typeface="+mj-lt"/>
              </a:rPr>
              <a:t>(for students beginning at age 13</a:t>
            </a:r>
            <a:r>
              <a:rPr lang="en-US" altLang="en-US" sz="1600" dirty="0" smtClean="0">
                <a:solidFill>
                  <a:srgbClr val="FF3300"/>
                </a:solidFill>
                <a:latin typeface="+mj-lt"/>
              </a:rPr>
              <a:t>*</a:t>
            </a:r>
            <a:r>
              <a:rPr lang="en-US" altLang="en-US" sz="1600" dirty="0" smtClean="0">
                <a:latin typeface="+mj-lt"/>
              </a:rPr>
              <a:t>)</a:t>
            </a:r>
          </a:p>
          <a:p>
            <a:pPr lvl="1" eaLnBrk="1" hangingPunct="1">
              <a:lnSpc>
                <a:spcPct val="90000"/>
              </a:lnSpc>
              <a:defRPr/>
            </a:pPr>
            <a:r>
              <a:rPr lang="en-US" altLang="en-US" sz="1600" dirty="0" smtClean="0">
                <a:latin typeface="+mj-lt"/>
              </a:rPr>
              <a:t>With IEP meeting notification</a:t>
            </a:r>
          </a:p>
          <a:p>
            <a:pPr lvl="1" eaLnBrk="1" hangingPunct="1">
              <a:lnSpc>
                <a:spcPct val="90000"/>
              </a:lnSpc>
              <a:buFont typeface="Wingdings" panose="05000000000000000000" pitchFamily="2" charset="2"/>
              <a:buNone/>
              <a:defRPr/>
            </a:pPr>
            <a:endParaRPr lang="en-US" altLang="en-US" sz="1600" dirty="0" smtClean="0">
              <a:latin typeface="+mj-lt"/>
            </a:endParaRPr>
          </a:p>
          <a:p>
            <a:pPr eaLnBrk="1" hangingPunct="1">
              <a:lnSpc>
                <a:spcPct val="90000"/>
              </a:lnSpc>
              <a:defRPr/>
            </a:pPr>
            <a:r>
              <a:rPr lang="en-US" altLang="en-US" sz="1600" b="1" i="1" dirty="0" smtClean="0">
                <a:latin typeface="+mj-lt"/>
              </a:rPr>
              <a:t>Least Restrictive Environment</a:t>
            </a:r>
            <a:r>
              <a:rPr lang="en-US" altLang="en-US" sz="1600" b="1" dirty="0" smtClean="0">
                <a:latin typeface="+mj-lt"/>
              </a:rPr>
              <a:t> Brochure</a:t>
            </a:r>
          </a:p>
          <a:p>
            <a:pPr lvl="1" eaLnBrk="1" hangingPunct="1">
              <a:lnSpc>
                <a:spcPct val="90000"/>
              </a:lnSpc>
              <a:defRPr/>
            </a:pPr>
            <a:r>
              <a:rPr lang="en-US" altLang="en-US" sz="1600" dirty="0" smtClean="0">
                <a:latin typeface="+mj-lt"/>
              </a:rPr>
              <a:t>At the IEP meeting</a:t>
            </a:r>
          </a:p>
          <a:p>
            <a:pPr lvl="1" eaLnBrk="1" hangingPunct="1">
              <a:lnSpc>
                <a:spcPct val="90000"/>
              </a:lnSpc>
              <a:buFont typeface="Wingdings" panose="05000000000000000000" pitchFamily="2" charset="2"/>
              <a:buNone/>
              <a:defRPr/>
            </a:pPr>
            <a:endParaRPr lang="en-US" altLang="en-US" sz="800" dirty="0" smtClean="0"/>
          </a:p>
          <a:p>
            <a:pPr lvl="1" eaLnBrk="1" hangingPunct="1">
              <a:lnSpc>
                <a:spcPct val="90000"/>
              </a:lnSpc>
              <a:buFont typeface="Wingdings" panose="05000000000000000000" pitchFamily="2" charset="2"/>
              <a:buNone/>
              <a:defRPr/>
            </a:pPr>
            <a:r>
              <a:rPr lang="en-US" altLang="en-US" sz="1600" dirty="0" smtClean="0">
                <a:solidFill>
                  <a:srgbClr val="FF3300"/>
                </a:solidFill>
              </a:rPr>
              <a:t>*LAUSD Requires that the ITP be developed by the student’s 14</a:t>
            </a:r>
            <a:r>
              <a:rPr lang="en-US" altLang="en-US" sz="1600" baseline="30000" dirty="0" smtClean="0">
                <a:solidFill>
                  <a:srgbClr val="FF3300"/>
                </a:solidFill>
              </a:rPr>
              <a:t>th</a:t>
            </a:r>
            <a:r>
              <a:rPr lang="en-US" altLang="en-US" sz="1600" dirty="0" smtClean="0">
                <a:solidFill>
                  <a:srgbClr val="FF3300"/>
                </a:solidFill>
              </a:rPr>
              <a:t> birthday.</a:t>
            </a:r>
          </a:p>
        </p:txBody>
      </p:sp>
      <p:sp>
        <p:nvSpPr>
          <p:cNvPr id="114692" name="Slide Number Placeholder 5"/>
          <p:cNvSpPr>
            <a:spLocks noGrp="1"/>
          </p:cNvSpPr>
          <p:nvPr>
            <p:ph type="sldNum" sz="quarter" idx="11"/>
          </p:nvPr>
        </p:nvSpPr>
        <p:spPr>
          <a:xfrm>
            <a:off x="457200" y="6245225"/>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l">
              <a:spcBef>
                <a:spcPct val="0"/>
              </a:spcBef>
              <a:buClrTx/>
              <a:buSzTx/>
              <a:buFontTx/>
              <a:buNone/>
            </a:pPr>
            <a:fld id="{3B27F2F9-5AFA-4D10-8E03-B03E0AE113F2}" type="slidenum">
              <a:rPr lang="en-US" altLang="en-US" sz="1200" smtClean="0">
                <a:solidFill>
                  <a:srgbClr val="898989"/>
                </a:solidFill>
              </a:rPr>
              <a:pPr algn="l">
                <a:spcBef>
                  <a:spcPct val="0"/>
                </a:spcBef>
                <a:buClrTx/>
                <a:buSzTx/>
                <a:buFontTx/>
                <a:buNone/>
              </a:pPr>
              <a:t>200</a:t>
            </a:fld>
            <a:endParaRPr lang="en-US" altLang="en-US" sz="1200" smtClean="0">
              <a:solidFill>
                <a:srgbClr val="898989"/>
              </a:solidFill>
            </a:endParaRPr>
          </a:p>
        </p:txBody>
      </p:sp>
    </p:spTree>
    <p:extLst>
      <p:ext uri="{BB962C8B-B14F-4D97-AF65-F5344CB8AC3E}">
        <p14:creationId xmlns:p14="http://schemas.microsoft.com/office/powerpoint/2010/main" val="3490817531"/>
      </p:ext>
    </p:extLst>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noChangeArrowheads="1"/>
          </p:cNvSpPr>
          <p:nvPr>
            <p:ph type="title"/>
          </p:nvPr>
        </p:nvSpPr>
        <p:spPr>
          <a:xfrm>
            <a:off x="381000" y="457200"/>
            <a:ext cx="8305800" cy="685800"/>
          </a:xfrm>
        </p:spPr>
        <p:txBody>
          <a:bodyPr/>
          <a:lstStyle/>
          <a:p>
            <a:r>
              <a:rPr lang="en-US" altLang="en-US" sz="3200" b="1" smtClean="0"/>
              <a:t>IEP Team Member Excusal Form</a:t>
            </a:r>
          </a:p>
        </p:txBody>
      </p:sp>
      <p:sp>
        <p:nvSpPr>
          <p:cNvPr id="3" name="Content Placeholder 2">
            <a:extLst>
              <a:ext uri="{FF2B5EF4-FFF2-40B4-BE49-F238E27FC236}">
                <a16:creationId xmlns:a16="http://schemas.microsoft.com/office/drawing/2014/main" id="{DAF1971E-40D3-4D55-AE2A-2143B25B5ACB}"/>
              </a:ext>
            </a:extLst>
          </p:cNvPr>
          <p:cNvSpPr>
            <a:spLocks noGrp="1"/>
          </p:cNvSpPr>
          <p:nvPr>
            <p:ph idx="1"/>
          </p:nvPr>
        </p:nvSpPr>
        <p:spPr>
          <a:xfrm>
            <a:off x="304800" y="1524000"/>
            <a:ext cx="8382000" cy="4953000"/>
          </a:xfrm>
        </p:spPr>
        <p:txBody>
          <a:bodyPr/>
          <a:lstStyle/>
          <a:p>
            <a:pPr marL="0" lvl="1" indent="0">
              <a:buFont typeface="Wingdings" panose="05000000000000000000" pitchFamily="2" charset="2"/>
              <a:buNone/>
              <a:defRPr/>
            </a:pPr>
            <a:r>
              <a:rPr lang="en-US" dirty="0"/>
              <a:t>When school staff are not available to attend…</a:t>
            </a:r>
          </a:p>
          <a:p>
            <a:pPr marL="342900" lvl="1" indent="-342900">
              <a:buFont typeface="Arial" pitchFamily="34" charset="0"/>
              <a:buChar char="•"/>
              <a:defRPr/>
            </a:pPr>
            <a:r>
              <a:rPr lang="en-US" dirty="0"/>
              <a:t>Refer to </a:t>
            </a:r>
            <a:r>
              <a:rPr lang="en-US" b="1" dirty="0" smtClean="0">
                <a:solidFill>
                  <a:srgbClr val="FF0000"/>
                </a:solidFill>
              </a:rPr>
              <a:t>District Policy REF-3804.0</a:t>
            </a:r>
            <a:r>
              <a:rPr lang="en-US" dirty="0" smtClean="0"/>
              <a:t> </a:t>
            </a:r>
            <a:r>
              <a:rPr lang="en-US" dirty="0"/>
              <a:t>for specific guidelines</a:t>
            </a:r>
          </a:p>
          <a:p>
            <a:pPr marL="342900" lvl="1" indent="-342900">
              <a:buFont typeface="Arial" pitchFamily="34" charset="0"/>
              <a:buChar char="•"/>
              <a:defRPr/>
            </a:pPr>
            <a:r>
              <a:rPr lang="en-US" dirty="0"/>
              <a:t>Provide to parent with Mtg</a:t>
            </a:r>
          </a:p>
          <a:p>
            <a:pPr marL="0" lvl="1" indent="0">
              <a:buFont typeface="Wingdings" panose="05000000000000000000" pitchFamily="2" charset="2"/>
              <a:buNone/>
              <a:defRPr/>
            </a:pPr>
            <a:r>
              <a:rPr lang="en-US" dirty="0"/>
              <a:t>   Notification</a:t>
            </a:r>
          </a:p>
          <a:p>
            <a:pPr marL="0" lvl="1" indent="0">
              <a:buFont typeface="Wingdings" panose="05000000000000000000" pitchFamily="2" charset="2"/>
              <a:buNone/>
              <a:defRPr/>
            </a:pPr>
            <a:r>
              <a:rPr lang="en-US" dirty="0"/>
              <a:t>   Scan and upload to Welligent </a:t>
            </a:r>
          </a:p>
          <a:p>
            <a:pPr marL="0" lvl="1" indent="0">
              <a:buFont typeface="Wingdings" panose="05000000000000000000" pitchFamily="2" charset="2"/>
              <a:buNone/>
              <a:defRPr/>
            </a:pPr>
            <a:r>
              <a:rPr lang="en-US" dirty="0"/>
              <a:t>   IEP </a:t>
            </a:r>
          </a:p>
          <a:p>
            <a:pPr marL="0" indent="0">
              <a:buFont typeface="Wingdings" panose="05000000000000000000" pitchFamily="2" charset="2"/>
              <a:buNone/>
              <a:defRPr/>
            </a:pPr>
            <a:endParaRPr lang="en-US" dirty="0">
              <a:effectLst>
                <a:outerShdw blurRad="38100" dist="38100" dir="2700000" algn="tl">
                  <a:srgbClr val="000000">
                    <a:alpha val="43137"/>
                  </a:srgbClr>
                </a:outerShdw>
              </a:effectLst>
            </a:endParaRPr>
          </a:p>
        </p:txBody>
      </p:sp>
      <p:pic>
        <p:nvPicPr>
          <p:cNvPr id="11674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2827338"/>
            <a:ext cx="3276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5416214"/>
      </p:ext>
    </p:extLst>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304800" y="457200"/>
            <a:ext cx="8839200" cy="838200"/>
          </a:xfrm>
        </p:spPr>
        <p:txBody>
          <a:bodyPr/>
          <a:lstStyle/>
          <a:p>
            <a:r>
              <a:rPr lang="en-US" altLang="en-US" sz="3600" b="1" dirty="0" smtClean="0"/>
              <a:t>Strategies for a Productive Meeting</a:t>
            </a:r>
          </a:p>
        </p:txBody>
      </p:sp>
      <p:sp>
        <p:nvSpPr>
          <p:cNvPr id="29699" name="Content Placeholder 2"/>
          <p:cNvSpPr>
            <a:spLocks noGrp="1"/>
          </p:cNvSpPr>
          <p:nvPr>
            <p:ph idx="1"/>
          </p:nvPr>
        </p:nvSpPr>
        <p:spPr>
          <a:xfrm>
            <a:off x="533400" y="1828800"/>
            <a:ext cx="7543800" cy="4953000"/>
          </a:xfrm>
        </p:spPr>
        <p:txBody>
          <a:bodyPr/>
          <a:lstStyle/>
          <a:p>
            <a:r>
              <a:rPr lang="en-US" altLang="en-US" dirty="0" smtClean="0"/>
              <a:t>Stay student-centered</a:t>
            </a:r>
          </a:p>
          <a:p>
            <a:r>
              <a:rPr lang="en-US" altLang="en-US" dirty="0" smtClean="0"/>
              <a:t>Focus on student’s needs</a:t>
            </a:r>
          </a:p>
          <a:p>
            <a:r>
              <a:rPr lang="en-US" altLang="en-US" dirty="0" smtClean="0"/>
              <a:t>Be an active listener</a:t>
            </a:r>
          </a:p>
          <a:p>
            <a:r>
              <a:rPr lang="en-US" altLang="en-US" dirty="0" smtClean="0"/>
              <a:t>No sidebar conversations</a:t>
            </a:r>
          </a:p>
          <a:p>
            <a:r>
              <a:rPr lang="en-US" altLang="en-US" dirty="0" smtClean="0"/>
              <a:t>Watch body language</a:t>
            </a:r>
          </a:p>
          <a:p>
            <a:r>
              <a:rPr lang="en-US" altLang="en-US" dirty="0" smtClean="0"/>
              <a:t>Ask questions for clarification </a:t>
            </a:r>
          </a:p>
          <a:p>
            <a:endParaRPr lang="en-US" altLang="en-US" dirty="0" smtClean="0"/>
          </a:p>
          <a:p>
            <a:endParaRPr lang="en-US" altLang="en-US" dirty="0" smtClean="0"/>
          </a:p>
        </p:txBody>
      </p:sp>
      <p:pic>
        <p:nvPicPr>
          <p:cNvPr id="29700" name="Picture 13" descr="MC900439859[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2819400"/>
            <a:ext cx="2438400" cy="183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9399818"/>
      </p:ext>
    </p:extLst>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noChangeArrowheads="1"/>
          </p:cNvSpPr>
          <p:nvPr>
            <p:ph type="title"/>
          </p:nvPr>
        </p:nvSpPr>
        <p:spPr>
          <a:xfrm>
            <a:off x="304800" y="457200"/>
            <a:ext cx="8382000" cy="755650"/>
          </a:xfrm>
        </p:spPr>
        <p:txBody>
          <a:bodyPr/>
          <a:lstStyle/>
          <a:p>
            <a:r>
              <a:rPr lang="en-US" altLang="en-US" sz="3200" b="1" smtClean="0"/>
              <a:t>Working with Parents </a:t>
            </a:r>
          </a:p>
        </p:txBody>
      </p:sp>
      <p:sp>
        <p:nvSpPr>
          <p:cNvPr id="67587" name="Content Placeholder 4"/>
          <p:cNvSpPr>
            <a:spLocks noGrp="1" noChangeArrowheads="1"/>
          </p:cNvSpPr>
          <p:nvPr>
            <p:ph idx="1"/>
          </p:nvPr>
        </p:nvSpPr>
        <p:spPr>
          <a:xfrm>
            <a:off x="381000" y="1524000"/>
            <a:ext cx="8686800" cy="4876800"/>
          </a:xfrm>
        </p:spPr>
        <p:txBody>
          <a:bodyPr/>
          <a:lstStyle/>
          <a:p>
            <a:r>
              <a:rPr lang="en-US" altLang="en-US" smtClean="0"/>
              <a:t>Do not take parents’ complaints personally</a:t>
            </a:r>
          </a:p>
          <a:p>
            <a:r>
              <a:rPr lang="en-US" altLang="en-US" smtClean="0"/>
              <a:t>Give every consideration to parents’ requests</a:t>
            </a:r>
          </a:p>
          <a:p>
            <a:pPr lvl="1">
              <a:lnSpc>
                <a:spcPct val="90000"/>
              </a:lnSpc>
            </a:pPr>
            <a:r>
              <a:rPr lang="en-US" altLang="en-US" smtClean="0"/>
              <a:t>Remain calm and pleasant</a:t>
            </a:r>
          </a:p>
          <a:p>
            <a:pPr lvl="1">
              <a:lnSpc>
                <a:spcPct val="90000"/>
              </a:lnSpc>
            </a:pPr>
            <a:r>
              <a:rPr lang="en-US" altLang="en-US" smtClean="0"/>
              <a:t>Be aware of voice tone and loudness</a:t>
            </a:r>
          </a:p>
          <a:p>
            <a:pPr lvl="1">
              <a:lnSpc>
                <a:spcPct val="90000"/>
              </a:lnSpc>
            </a:pPr>
            <a:r>
              <a:rPr lang="en-US" altLang="en-US" smtClean="0"/>
              <a:t>Avoid arguing</a:t>
            </a:r>
          </a:p>
          <a:p>
            <a:pPr lvl="1">
              <a:lnSpc>
                <a:spcPct val="90000"/>
              </a:lnSpc>
            </a:pPr>
            <a:r>
              <a:rPr lang="en-US" altLang="en-US" smtClean="0"/>
              <a:t>Avoid words with negative connotations</a:t>
            </a:r>
          </a:p>
          <a:p>
            <a:pPr lvl="1">
              <a:lnSpc>
                <a:spcPct val="90000"/>
              </a:lnSpc>
            </a:pPr>
            <a:r>
              <a:rPr lang="en-US" altLang="en-US" smtClean="0"/>
              <a:t>Question rather than state</a:t>
            </a:r>
          </a:p>
          <a:p>
            <a:pPr>
              <a:buFont typeface="Wingdings" panose="05000000000000000000" pitchFamily="2" charset="2"/>
              <a:buNone/>
            </a:pPr>
            <a:endParaRPr lang="en-US" altLang="en-US" smtClean="0"/>
          </a:p>
          <a:p>
            <a:endParaRPr lang="en-US" altLang="en-US" smtClean="0"/>
          </a:p>
        </p:txBody>
      </p:sp>
      <p:pic>
        <p:nvPicPr>
          <p:cNvPr id="67588" name="Picture 4" descr="j023408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5105400"/>
            <a:ext cx="25146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9407447"/>
      </p:ext>
    </p:extLst>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Title 1">
            <a:extLst>
              <a:ext uri="{FF2B5EF4-FFF2-40B4-BE49-F238E27FC236}">
                <a16:creationId xmlns:a16="http://schemas.microsoft.com/office/drawing/2014/main" id="{1798DFFC-D7F1-4420-AFAC-6FE0F421F18F}"/>
              </a:ext>
            </a:extLst>
          </p:cNvPr>
          <p:cNvSpPr>
            <a:spLocks noGrp="1"/>
          </p:cNvSpPr>
          <p:nvPr>
            <p:ph type="title"/>
          </p:nvPr>
        </p:nvSpPr>
        <p:spPr/>
        <p:txBody>
          <a:bodyPr/>
          <a:lstStyle/>
          <a:p>
            <a:r>
              <a:rPr lang="en-US" altLang="en-US" sz="3600" b="1" dirty="0" smtClean="0"/>
              <a:t>Make th</a:t>
            </a:r>
            <a:r>
              <a:rPr lang="en-US" altLang="en-US" sz="3600" b="1" dirty="0" smtClean="0"/>
              <a:t>e Connections </a:t>
            </a:r>
            <a:endParaRPr lang="en-US" altLang="en-US" sz="3600" b="1" dirty="0"/>
          </a:p>
        </p:txBody>
      </p:sp>
      <p:pic>
        <p:nvPicPr>
          <p:cNvPr id="220163" name="Picture 21" descr="C:\Users\lydia.obrecht\AppData\Local\Microsoft\Windows\Temporary Internet Files\Content.IE5\RR8OWC7D\MC900299723[1].wmf">
            <a:extLst>
              <a:ext uri="{FF2B5EF4-FFF2-40B4-BE49-F238E27FC236}">
                <a16:creationId xmlns:a16="http://schemas.microsoft.com/office/drawing/2014/main" id="{B5765E16-AA5E-4C87-937A-7317FEF3FDD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9800" y="1828800"/>
            <a:ext cx="4953000" cy="3581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extBox 1"/>
          <p:cNvSpPr txBox="1"/>
          <p:nvPr/>
        </p:nvSpPr>
        <p:spPr>
          <a:xfrm>
            <a:off x="838200" y="5791200"/>
            <a:ext cx="7315200" cy="646331"/>
          </a:xfrm>
          <a:prstGeom prst="rect">
            <a:avLst/>
          </a:prstGeom>
          <a:noFill/>
        </p:spPr>
        <p:txBody>
          <a:bodyPr wrap="square" rtlCol="0">
            <a:spAutoFit/>
          </a:bodyPr>
          <a:lstStyle/>
          <a:p>
            <a:r>
              <a:rPr lang="en-US" b="1" dirty="0" smtClean="0"/>
              <a:t>Check to see if the items you identified as wanting to learn more about was covered in this training. </a:t>
            </a:r>
            <a:endParaRPr lang="en-US" b="1" dirty="0"/>
          </a:p>
        </p:txBody>
      </p:sp>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1981200"/>
            <a:ext cx="6006102" cy="4400550"/>
          </a:xfrm>
          <a:prstGeom prst="rect">
            <a:avLst/>
          </a:prstGeom>
        </p:spPr>
      </p:pic>
      <p:sp>
        <p:nvSpPr>
          <p:cNvPr id="2" name="Title 1"/>
          <p:cNvSpPr>
            <a:spLocks noGrp="1"/>
          </p:cNvSpPr>
          <p:nvPr>
            <p:ph type="title"/>
          </p:nvPr>
        </p:nvSpPr>
        <p:spPr/>
        <p:txBody>
          <a:bodyPr/>
          <a:lstStyle/>
          <a:p>
            <a:r>
              <a:rPr lang="en-US" b="1" dirty="0" smtClean="0"/>
              <a:t>Thank you for your attention today !</a:t>
            </a:r>
            <a:endParaRPr lang="en-US" b="1" dirty="0"/>
          </a:p>
        </p:txBody>
      </p:sp>
    </p:spTree>
    <p:extLst>
      <p:ext uri="{BB962C8B-B14F-4D97-AF65-F5344CB8AC3E}">
        <p14:creationId xmlns:p14="http://schemas.microsoft.com/office/powerpoint/2010/main" val="29623643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228600"/>
            <a:ext cx="8153400" cy="838200"/>
          </a:xfrm>
        </p:spPr>
        <p:txBody>
          <a:bodyPr/>
          <a:lstStyle/>
          <a:p>
            <a:pPr eaLnBrk="1" hangingPunct="1"/>
            <a:r>
              <a:rPr lang="en-US" altLang="en-US" sz="3600" b="1" dirty="0" smtClean="0"/>
              <a:t>Types of IEPs</a:t>
            </a:r>
          </a:p>
        </p:txBody>
      </p:sp>
      <p:sp>
        <p:nvSpPr>
          <p:cNvPr id="17411" name="Rectangle 3"/>
          <p:cNvSpPr>
            <a:spLocks noGrp="1" noChangeArrowheads="1"/>
          </p:cNvSpPr>
          <p:nvPr>
            <p:ph type="body" sz="half" idx="1"/>
          </p:nvPr>
        </p:nvSpPr>
        <p:spPr>
          <a:xfrm>
            <a:off x="457200" y="1447800"/>
            <a:ext cx="8382000" cy="5105400"/>
          </a:xfrm>
        </p:spPr>
        <p:txBody>
          <a:bodyPr/>
          <a:lstStyle/>
          <a:p>
            <a:pPr eaLnBrk="1" hangingPunct="1"/>
            <a:r>
              <a:rPr lang="en-US" altLang="en-US" sz="2400" smtClean="0"/>
              <a:t>Initial</a:t>
            </a:r>
          </a:p>
          <a:p>
            <a:pPr lvl="1" eaLnBrk="1" hangingPunct="1"/>
            <a:r>
              <a:rPr lang="en-US" altLang="en-US" sz="1800" smtClean="0"/>
              <a:t>One initial</a:t>
            </a:r>
          </a:p>
          <a:p>
            <a:pPr eaLnBrk="1" hangingPunct="1"/>
            <a:r>
              <a:rPr lang="en-US" altLang="en-US" sz="2400" smtClean="0"/>
              <a:t>Annual Review</a:t>
            </a:r>
          </a:p>
          <a:p>
            <a:pPr lvl="1" eaLnBrk="1" hangingPunct="1"/>
            <a:r>
              <a:rPr lang="en-US" altLang="en-US" sz="1800" smtClean="0"/>
              <a:t>Within 12 months</a:t>
            </a:r>
          </a:p>
          <a:p>
            <a:pPr eaLnBrk="1" hangingPunct="1"/>
            <a:r>
              <a:rPr lang="en-US" altLang="en-US" sz="2400" smtClean="0"/>
              <a:t>Three Year Review</a:t>
            </a:r>
          </a:p>
          <a:p>
            <a:pPr lvl="1" eaLnBrk="1" hangingPunct="1"/>
            <a:r>
              <a:rPr lang="en-US" altLang="en-US" sz="1800" smtClean="0"/>
              <a:t>Within 36 months</a:t>
            </a:r>
          </a:p>
          <a:p>
            <a:pPr eaLnBrk="1" hangingPunct="1"/>
            <a:r>
              <a:rPr lang="en-US" altLang="en-US" sz="2400" smtClean="0"/>
              <a:t>30 Day</a:t>
            </a:r>
          </a:p>
          <a:p>
            <a:pPr lvl="1" eaLnBrk="1" hangingPunct="1"/>
            <a:r>
              <a:rPr lang="en-US" altLang="en-US" sz="1800" smtClean="0"/>
              <a:t>Transfer-In from Out-of-District or Independent Charter Schools</a:t>
            </a:r>
          </a:p>
          <a:p>
            <a:pPr lvl="1" eaLnBrk="1" hangingPunct="1"/>
            <a:r>
              <a:rPr lang="en-US" altLang="en-US" sz="1800" smtClean="0"/>
              <a:t>Parent Request</a:t>
            </a:r>
          </a:p>
          <a:p>
            <a:pPr eaLnBrk="1" hangingPunct="1"/>
            <a:r>
              <a:rPr lang="en-US" altLang="en-US" sz="2400" smtClean="0"/>
              <a:t>Amendment IEP</a:t>
            </a:r>
          </a:p>
          <a:p>
            <a:pPr lvl="1" eaLnBrk="1" hangingPunct="1"/>
            <a:r>
              <a:rPr lang="en-US" altLang="en-US" sz="1800" smtClean="0"/>
              <a:t>Add or revise PLPs, and/or goals, and objectives</a:t>
            </a:r>
          </a:p>
          <a:p>
            <a:pPr lvl="1" eaLnBrk="1" hangingPunct="1"/>
            <a:r>
              <a:rPr lang="en-US" altLang="en-US" sz="1800" smtClean="0"/>
              <a:t>Add or delete a service</a:t>
            </a:r>
          </a:p>
          <a:p>
            <a:pPr lvl="1" eaLnBrk="1" hangingPunct="1"/>
            <a:r>
              <a:rPr lang="en-US" altLang="en-US" sz="1800" b="1" u="sng" smtClean="0"/>
              <a:t>Not for change of placement or eligibility</a:t>
            </a:r>
            <a:endParaRPr lang="en-US" altLang="en-US" sz="1800" b="1" smtClean="0"/>
          </a:p>
        </p:txBody>
      </p:sp>
      <p:sp>
        <p:nvSpPr>
          <p:cNvPr id="17412" name="Slide Number Placeholder 7"/>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ED508823-2B17-46EB-A917-7563966187E1}" type="slidenum">
              <a:rPr lang="en-US" altLang="en-US" sz="1200" smtClean="0">
                <a:solidFill>
                  <a:srgbClr val="898989"/>
                </a:solidFill>
              </a:rPr>
              <a:pPr>
                <a:spcBef>
                  <a:spcPct val="0"/>
                </a:spcBef>
                <a:buClrTx/>
                <a:buSzTx/>
                <a:buFontTx/>
                <a:buNone/>
              </a:pPr>
              <a:t>21</a:t>
            </a:fld>
            <a:endParaRPr lang="en-US" altLang="en-US" sz="1200" smtClean="0">
              <a:solidFill>
                <a:srgbClr val="898989"/>
              </a:solidFill>
            </a:endParaRPr>
          </a:p>
        </p:txBody>
      </p:sp>
      <p:pic>
        <p:nvPicPr>
          <p:cNvPr id="17413" name="Picture 12" descr="MCj0432664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066800"/>
            <a:ext cx="2895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5043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noChangeArrowheads="1"/>
          </p:cNvSpPr>
          <p:nvPr>
            <p:ph type="title"/>
          </p:nvPr>
        </p:nvSpPr>
        <p:spPr>
          <a:xfrm>
            <a:off x="304800" y="457200"/>
            <a:ext cx="8839200" cy="533400"/>
          </a:xfrm>
        </p:spPr>
        <p:txBody>
          <a:bodyPr/>
          <a:lstStyle/>
          <a:p>
            <a:r>
              <a:rPr lang="en-US" altLang="en-US" sz="3600" b="1" dirty="0" smtClean="0"/>
              <a:t>Who attends the IEP Team Meeting</a:t>
            </a:r>
            <a:r>
              <a:rPr lang="en-US" altLang="en-US" sz="3200" b="1" dirty="0" smtClean="0"/>
              <a:t>? </a:t>
            </a:r>
          </a:p>
        </p:txBody>
      </p:sp>
      <p:sp>
        <p:nvSpPr>
          <p:cNvPr id="3" name="Content Placeholder 2">
            <a:extLst>
              <a:ext uri="{FF2B5EF4-FFF2-40B4-BE49-F238E27FC236}">
                <a16:creationId xmlns:a16="http://schemas.microsoft.com/office/drawing/2014/main" id="{EBC76C77-8B13-4729-9487-4B454CD201D0}"/>
              </a:ext>
            </a:extLst>
          </p:cNvPr>
          <p:cNvSpPr>
            <a:spLocks noGrp="1"/>
          </p:cNvSpPr>
          <p:nvPr>
            <p:ph idx="1"/>
          </p:nvPr>
        </p:nvSpPr>
        <p:spPr>
          <a:xfrm>
            <a:off x="457200" y="1447800"/>
            <a:ext cx="8229600" cy="4572000"/>
          </a:xfrm>
        </p:spPr>
        <p:txBody>
          <a:bodyPr>
            <a:normAutofit lnSpcReduction="10000"/>
          </a:bodyPr>
          <a:lstStyle/>
          <a:p>
            <a:pPr>
              <a:defRPr/>
            </a:pPr>
            <a:r>
              <a:rPr lang="en-US" sz="2400" dirty="0"/>
              <a:t>Parent*</a:t>
            </a:r>
          </a:p>
          <a:p>
            <a:pPr>
              <a:defRPr/>
            </a:pPr>
            <a:r>
              <a:rPr lang="en-US" sz="2400" dirty="0"/>
              <a:t>Administrator/Administrative Designee</a:t>
            </a:r>
            <a:r>
              <a:rPr lang="en-US" sz="2400" dirty="0">
                <a:solidFill>
                  <a:srgbClr val="C00000"/>
                </a:solidFill>
              </a:rPr>
              <a:t>*</a:t>
            </a:r>
          </a:p>
          <a:p>
            <a:pPr>
              <a:defRPr/>
            </a:pPr>
            <a:r>
              <a:rPr lang="en-US" sz="2400" dirty="0"/>
              <a:t>Special Education Teacher</a:t>
            </a:r>
            <a:r>
              <a:rPr lang="en-US" sz="2400" dirty="0">
                <a:solidFill>
                  <a:srgbClr val="C00000"/>
                </a:solidFill>
              </a:rPr>
              <a:t>*</a:t>
            </a:r>
          </a:p>
          <a:p>
            <a:pPr>
              <a:defRPr/>
            </a:pPr>
            <a:r>
              <a:rPr lang="en-US" sz="2400" dirty="0"/>
              <a:t>General Education Teacher</a:t>
            </a:r>
            <a:r>
              <a:rPr lang="en-US" sz="2400" dirty="0">
                <a:solidFill>
                  <a:srgbClr val="C00000"/>
                </a:solidFill>
              </a:rPr>
              <a:t>*</a:t>
            </a:r>
          </a:p>
          <a:p>
            <a:pPr>
              <a:defRPr/>
            </a:pPr>
            <a:r>
              <a:rPr lang="en-US" sz="2400" dirty="0"/>
              <a:t>Student (if appropriate)</a:t>
            </a:r>
          </a:p>
          <a:p>
            <a:pPr>
              <a:defRPr/>
            </a:pPr>
            <a:r>
              <a:rPr lang="en-US" sz="2400" dirty="0"/>
              <a:t>DIS (Related Services) Provider</a:t>
            </a:r>
          </a:p>
          <a:p>
            <a:pPr>
              <a:defRPr/>
            </a:pPr>
            <a:r>
              <a:rPr lang="en-US" sz="2400" dirty="0"/>
              <a:t>School Psychologist</a:t>
            </a:r>
          </a:p>
          <a:p>
            <a:pPr>
              <a:defRPr/>
            </a:pPr>
            <a:r>
              <a:rPr lang="en-US" sz="2400" dirty="0"/>
              <a:t>School Nurse </a:t>
            </a:r>
          </a:p>
          <a:p>
            <a:pPr>
              <a:defRPr/>
            </a:pPr>
            <a:r>
              <a:rPr lang="en-US" sz="2400" dirty="0"/>
              <a:t>Interpreter (if needed or requested by parent)</a:t>
            </a:r>
          </a:p>
          <a:p>
            <a:pPr>
              <a:defRPr/>
            </a:pPr>
            <a:endParaRPr lang="en-US" sz="2400" dirty="0"/>
          </a:p>
          <a:p>
            <a:pPr marL="0" indent="0">
              <a:buFont typeface="Wingdings" panose="05000000000000000000" pitchFamily="2" charset="2"/>
              <a:buNone/>
              <a:defRPr/>
            </a:pPr>
            <a:r>
              <a:rPr lang="en-US" sz="2400" b="1" dirty="0">
                <a:solidFill>
                  <a:srgbClr val="C00000"/>
                </a:solidFill>
              </a:rPr>
              <a:t>* Required</a:t>
            </a:r>
          </a:p>
        </p:txBody>
      </p:sp>
      <p:pic>
        <p:nvPicPr>
          <p:cNvPr id="21508" name="Picture 8" descr="MC900439859[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2643188"/>
            <a:ext cx="2362200" cy="177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22775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noChangeArrowheads="1"/>
          </p:cNvSpPr>
          <p:nvPr>
            <p:ph type="title"/>
          </p:nvPr>
        </p:nvSpPr>
        <p:spPr>
          <a:xfrm>
            <a:off x="304800" y="381000"/>
            <a:ext cx="8534400" cy="838200"/>
          </a:xfrm>
        </p:spPr>
        <p:txBody>
          <a:bodyPr/>
          <a:lstStyle/>
          <a:p>
            <a:r>
              <a:rPr lang="en-US" altLang="en-US" sz="3200" b="1" dirty="0" smtClean="0"/>
              <a:t/>
            </a:r>
            <a:br>
              <a:rPr lang="en-US" altLang="en-US" sz="3200" b="1" dirty="0" smtClean="0"/>
            </a:br>
            <a:r>
              <a:rPr lang="en-US" altLang="en-US" sz="3200" b="1" dirty="0" smtClean="0"/>
              <a:t/>
            </a:r>
            <a:br>
              <a:rPr lang="en-US" altLang="en-US" sz="3200" b="1" dirty="0" smtClean="0"/>
            </a:br>
            <a:r>
              <a:rPr lang="en-US" altLang="en-US" sz="3600" b="1" dirty="0"/>
              <a:t>Understanding Legal Timelines</a:t>
            </a:r>
            <a:r>
              <a:rPr lang="en-US" altLang="en-US" sz="3200" b="1" dirty="0" smtClean="0"/>
              <a:t/>
            </a:r>
            <a:br>
              <a:rPr lang="en-US" altLang="en-US" sz="3200" b="1" dirty="0" smtClean="0"/>
            </a:br>
            <a:r>
              <a:rPr lang="en-US" altLang="en-US" sz="3200" b="1" dirty="0"/>
              <a:t/>
            </a:r>
            <a:br>
              <a:rPr lang="en-US" altLang="en-US" sz="3200" b="1" dirty="0"/>
            </a:br>
            <a:r>
              <a:rPr lang="en-US" altLang="en-US" sz="3200" b="1" dirty="0" smtClean="0"/>
              <a:t>When Must an IEP Team Meeting be Held? </a:t>
            </a:r>
          </a:p>
        </p:txBody>
      </p:sp>
      <p:sp>
        <p:nvSpPr>
          <p:cNvPr id="19459" name="Content Placeholder 2"/>
          <p:cNvSpPr>
            <a:spLocks noGrp="1" noChangeArrowheads="1"/>
          </p:cNvSpPr>
          <p:nvPr>
            <p:ph idx="1"/>
          </p:nvPr>
        </p:nvSpPr>
        <p:spPr>
          <a:xfrm>
            <a:off x="304800" y="1600200"/>
            <a:ext cx="8382000" cy="5181600"/>
          </a:xfrm>
        </p:spPr>
        <p:txBody>
          <a:bodyPr/>
          <a:lstStyle/>
          <a:p>
            <a:endParaRPr lang="en-US" altLang="en-US" sz="2800" dirty="0" smtClean="0"/>
          </a:p>
          <a:p>
            <a:r>
              <a:rPr lang="en-US" altLang="en-US" sz="2800" dirty="0" smtClean="0"/>
              <a:t>At least </a:t>
            </a:r>
            <a:r>
              <a:rPr lang="en-US" altLang="en-US" sz="2800" b="1" dirty="0" smtClean="0">
                <a:solidFill>
                  <a:srgbClr val="C00000"/>
                </a:solidFill>
              </a:rPr>
              <a:t>once every 12 months</a:t>
            </a:r>
          </a:p>
          <a:p>
            <a:r>
              <a:rPr lang="en-US" altLang="en-US" sz="2800" dirty="0" smtClean="0"/>
              <a:t>Within </a:t>
            </a:r>
            <a:r>
              <a:rPr lang="en-US" altLang="en-US" sz="2800" b="1" dirty="0" smtClean="0">
                <a:solidFill>
                  <a:srgbClr val="C00000"/>
                </a:solidFill>
              </a:rPr>
              <a:t>30 days of a request by the parent of a special education student </a:t>
            </a:r>
          </a:p>
          <a:p>
            <a:r>
              <a:rPr lang="en-US" altLang="en-US" sz="2800" dirty="0" smtClean="0"/>
              <a:t>Within </a:t>
            </a:r>
            <a:r>
              <a:rPr lang="en-US" altLang="en-US" sz="2800" b="1" dirty="0" smtClean="0">
                <a:solidFill>
                  <a:srgbClr val="C00000"/>
                </a:solidFill>
              </a:rPr>
              <a:t>30 days of a special education student’s transfer </a:t>
            </a:r>
            <a:r>
              <a:rPr lang="en-US" altLang="en-US" sz="2800" dirty="0" smtClean="0"/>
              <a:t>into the District from an outside district. </a:t>
            </a:r>
          </a:p>
          <a:p>
            <a:r>
              <a:rPr lang="en-US" altLang="en-US" sz="2800" dirty="0" smtClean="0"/>
              <a:t>Within </a:t>
            </a:r>
            <a:r>
              <a:rPr lang="en-US" altLang="en-US" sz="2800" b="1" dirty="0" smtClean="0">
                <a:solidFill>
                  <a:srgbClr val="C00000"/>
                </a:solidFill>
              </a:rPr>
              <a:t>60 days of receipt of an assessment plan signed by the parent</a:t>
            </a:r>
            <a:r>
              <a:rPr lang="en-US" altLang="en-US" b="1" dirty="0" smtClean="0">
                <a:solidFill>
                  <a:srgbClr val="C00000"/>
                </a:solidFill>
              </a:rPr>
              <a:t>. </a:t>
            </a:r>
          </a:p>
        </p:txBody>
      </p:sp>
      <p:pic>
        <p:nvPicPr>
          <p:cNvPr id="5" name="Picture 4"/>
          <p:cNvPicPr/>
          <p:nvPr/>
        </p:nvPicPr>
        <p:blipFill>
          <a:blip r:embed="rId3" cstate="hqprint">
            <a:extLst>
              <a:ext uri="{28A0092B-C50C-407E-A947-70E740481C1C}">
                <a14:useLocalDpi xmlns:a14="http://schemas.microsoft.com/office/drawing/2010/main" val="0"/>
              </a:ext>
            </a:extLst>
          </a:blip>
          <a:stretch>
            <a:fillRect/>
          </a:stretch>
        </p:blipFill>
        <p:spPr>
          <a:xfrm>
            <a:off x="6248400" y="5410200"/>
            <a:ext cx="1691005" cy="1156860"/>
          </a:xfrm>
          <a:prstGeom prst="rect">
            <a:avLst/>
          </a:prstGeom>
        </p:spPr>
      </p:pic>
    </p:spTree>
    <p:extLst>
      <p:ext uri="{BB962C8B-B14F-4D97-AF65-F5344CB8AC3E}">
        <p14:creationId xmlns:p14="http://schemas.microsoft.com/office/powerpoint/2010/main" val="2854935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noChangeArrowheads="1"/>
          </p:cNvSpPr>
          <p:nvPr>
            <p:ph type="title"/>
          </p:nvPr>
        </p:nvSpPr>
        <p:spPr>
          <a:xfrm>
            <a:off x="152400" y="457200"/>
            <a:ext cx="8839200" cy="1143000"/>
          </a:xfrm>
        </p:spPr>
        <p:txBody>
          <a:bodyPr/>
          <a:lstStyle/>
          <a:p>
            <a:pPr eaLnBrk="1" hangingPunct="1"/>
            <a:r>
              <a:rPr lang="en-US" altLang="en-US" sz="3600" b="1" dirty="0" smtClean="0"/>
              <a:t>Understanding </a:t>
            </a:r>
            <a:r>
              <a:rPr lang="en-US" altLang="en-US" sz="3600" b="1" dirty="0"/>
              <a:t>Legal </a:t>
            </a:r>
            <a:r>
              <a:rPr lang="en-US" altLang="en-US" sz="3600" b="1" dirty="0" smtClean="0"/>
              <a:t>Timelines (Continued) </a:t>
            </a:r>
          </a:p>
        </p:txBody>
      </p:sp>
      <p:sp>
        <p:nvSpPr>
          <p:cNvPr id="74755" name="Content Placeholder 2">
            <a:extLst>
              <a:ext uri="{FF2B5EF4-FFF2-40B4-BE49-F238E27FC236}">
                <a16:creationId xmlns:a16="http://schemas.microsoft.com/office/drawing/2014/main" id="{DDF545C3-FA84-4C48-A9B9-560347FDEF4F}"/>
              </a:ext>
            </a:extLst>
          </p:cNvPr>
          <p:cNvSpPr>
            <a:spLocks noGrp="1"/>
          </p:cNvSpPr>
          <p:nvPr>
            <p:ph idx="1"/>
          </p:nvPr>
        </p:nvSpPr>
        <p:spPr>
          <a:xfrm>
            <a:off x="152400" y="1905000"/>
            <a:ext cx="8534400" cy="4495800"/>
          </a:xfrm>
        </p:spPr>
        <p:txBody>
          <a:bodyPr/>
          <a:lstStyle/>
          <a:p>
            <a:pPr eaLnBrk="1" hangingPunct="1">
              <a:buClrTx/>
              <a:buFont typeface="Wingdings" panose="05000000000000000000" pitchFamily="2" charset="2"/>
              <a:buChar char="§"/>
              <a:defRPr/>
            </a:pPr>
            <a:r>
              <a:rPr lang="en-US" altLang="en-US" sz="2800" dirty="0">
                <a:latin typeface="+mj-lt"/>
              </a:rPr>
              <a:t>Inform administrator immediately if a request for Special Education assessment is received—</a:t>
            </a:r>
            <a:r>
              <a:rPr lang="en-US" altLang="en-US" sz="2800" b="1" dirty="0">
                <a:solidFill>
                  <a:srgbClr val="C00000"/>
                </a:solidFill>
                <a:latin typeface="+mj-lt"/>
              </a:rPr>
              <a:t>a proposed assessment plan must be provided to the parent within 15 calendar days. </a:t>
            </a:r>
          </a:p>
          <a:p>
            <a:pPr marL="0" indent="0" eaLnBrk="1" hangingPunct="1">
              <a:buClrTx/>
              <a:buFont typeface="Wingdings" panose="05000000000000000000" pitchFamily="2" charset="2"/>
              <a:buNone/>
              <a:defRPr/>
            </a:pPr>
            <a:endParaRPr lang="en-US" altLang="en-US" sz="2800" dirty="0">
              <a:latin typeface="+mj-lt"/>
            </a:endParaRPr>
          </a:p>
          <a:p>
            <a:pPr eaLnBrk="1" hangingPunct="1">
              <a:buClrTx/>
              <a:buFont typeface="Wingdings" panose="05000000000000000000" pitchFamily="2" charset="2"/>
              <a:buChar char="§"/>
              <a:defRPr/>
            </a:pPr>
            <a:r>
              <a:rPr lang="en-US" altLang="en-US" sz="2800" dirty="0">
                <a:latin typeface="+mj-lt"/>
              </a:rPr>
              <a:t>Once the parent returns the signed assessment plan, </a:t>
            </a:r>
            <a:r>
              <a:rPr lang="en-US" altLang="en-US" sz="2800" b="1" dirty="0">
                <a:solidFill>
                  <a:srgbClr val="C00000"/>
                </a:solidFill>
                <a:latin typeface="+mj-lt"/>
              </a:rPr>
              <a:t>the school must complete all </a:t>
            </a:r>
            <a:r>
              <a:rPr lang="en-US" altLang="en-US" sz="2800" b="1" dirty="0" smtClean="0">
                <a:solidFill>
                  <a:srgbClr val="C00000"/>
                </a:solidFill>
                <a:latin typeface="+mj-lt"/>
              </a:rPr>
              <a:t>applicable assessments </a:t>
            </a:r>
            <a:r>
              <a:rPr lang="en-US" altLang="en-US" sz="2800" b="1" dirty="0">
                <a:solidFill>
                  <a:srgbClr val="C00000"/>
                </a:solidFill>
                <a:latin typeface="+mj-lt"/>
              </a:rPr>
              <a:t>and conduct the IEP meeting within 60 days from the date the signed assessment plan was </a:t>
            </a:r>
            <a:r>
              <a:rPr lang="en-US" altLang="en-US" sz="2800" b="1" dirty="0" smtClean="0">
                <a:solidFill>
                  <a:srgbClr val="C00000"/>
                </a:solidFill>
                <a:latin typeface="+mj-lt"/>
              </a:rPr>
              <a:t>received by the school.  </a:t>
            </a:r>
            <a:endParaRPr lang="en-US" altLang="en-US" sz="2800" b="1" dirty="0">
              <a:solidFill>
                <a:srgbClr val="C00000"/>
              </a:solidFill>
              <a:latin typeface="+mj-lt"/>
            </a:endParaRPr>
          </a:p>
        </p:txBody>
      </p:sp>
    </p:spTree>
    <p:extLst>
      <p:ext uri="{BB962C8B-B14F-4D97-AF65-F5344CB8AC3E}">
        <p14:creationId xmlns:p14="http://schemas.microsoft.com/office/powerpoint/2010/main" val="26174098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noChangeArrowheads="1"/>
          </p:cNvSpPr>
          <p:nvPr>
            <p:ph type="title"/>
          </p:nvPr>
        </p:nvSpPr>
        <p:spPr>
          <a:xfrm>
            <a:off x="228600" y="457200"/>
            <a:ext cx="8915400" cy="990600"/>
          </a:xfrm>
        </p:spPr>
        <p:txBody>
          <a:bodyPr/>
          <a:lstStyle/>
          <a:p>
            <a:pPr eaLnBrk="1" hangingPunct="1"/>
            <a:r>
              <a:rPr lang="en-US" altLang="en-US" sz="3600" b="1" dirty="0"/>
              <a:t>Understanding Legal Timelines (Continued) </a:t>
            </a:r>
            <a:endParaRPr lang="en-US" altLang="en-US" sz="3600" b="1" dirty="0" smtClean="0"/>
          </a:p>
        </p:txBody>
      </p:sp>
      <p:sp>
        <p:nvSpPr>
          <p:cNvPr id="76803" name="Content Placeholder 2">
            <a:extLst>
              <a:ext uri="{FF2B5EF4-FFF2-40B4-BE49-F238E27FC236}">
                <a16:creationId xmlns:a16="http://schemas.microsoft.com/office/drawing/2014/main" id="{9E2C0F49-9281-408D-A68F-548A195EC3FB}"/>
              </a:ext>
            </a:extLst>
          </p:cNvPr>
          <p:cNvSpPr>
            <a:spLocks noGrp="1"/>
          </p:cNvSpPr>
          <p:nvPr>
            <p:ph idx="1"/>
          </p:nvPr>
        </p:nvSpPr>
        <p:spPr>
          <a:xfrm>
            <a:off x="228600" y="1600200"/>
            <a:ext cx="8763000" cy="5105400"/>
          </a:xfrm>
        </p:spPr>
        <p:txBody>
          <a:bodyPr/>
          <a:lstStyle/>
          <a:p>
            <a:pPr eaLnBrk="1" hangingPunct="1">
              <a:buFont typeface="Wingdings" panose="05000000000000000000" pitchFamily="2" charset="2"/>
              <a:buChar char="q"/>
              <a:defRPr/>
            </a:pPr>
            <a:r>
              <a:rPr lang="en-US" altLang="en-US" sz="2800" b="1" dirty="0" smtClean="0">
                <a:solidFill>
                  <a:srgbClr val="C00000"/>
                </a:solidFill>
                <a:latin typeface="+mj-lt"/>
              </a:rPr>
              <a:t>If the </a:t>
            </a:r>
            <a:r>
              <a:rPr lang="en-US" altLang="en-US" sz="2800" b="1" dirty="0">
                <a:solidFill>
                  <a:srgbClr val="C00000"/>
                </a:solidFill>
                <a:latin typeface="+mj-lt"/>
              </a:rPr>
              <a:t>parent of a special education student </a:t>
            </a:r>
            <a:r>
              <a:rPr lang="en-US" altLang="en-US" sz="2800" dirty="0">
                <a:latin typeface="+mj-lt"/>
              </a:rPr>
              <a:t>requests pupil records, the records must be </a:t>
            </a:r>
            <a:r>
              <a:rPr lang="en-US" altLang="en-US" sz="2800" b="1" i="1" dirty="0">
                <a:solidFill>
                  <a:srgbClr val="C00000"/>
                </a:solidFill>
                <a:latin typeface="+mj-lt"/>
              </a:rPr>
              <a:t>provided within 5 business days </a:t>
            </a:r>
            <a:r>
              <a:rPr lang="en-US" altLang="en-US" sz="2800" dirty="0">
                <a:latin typeface="+mj-lt"/>
              </a:rPr>
              <a:t>of the request</a:t>
            </a:r>
            <a:r>
              <a:rPr lang="en-US" altLang="en-US" sz="2800" dirty="0" smtClean="0">
                <a:latin typeface="+mj-lt"/>
              </a:rPr>
              <a:t>.</a:t>
            </a:r>
          </a:p>
          <a:p>
            <a:pPr marL="0" indent="0" eaLnBrk="1" hangingPunct="1">
              <a:buNone/>
              <a:defRPr/>
            </a:pPr>
            <a:r>
              <a:rPr lang="en-US" altLang="en-US" sz="2800" dirty="0" smtClean="0">
                <a:latin typeface="+mj-lt"/>
              </a:rPr>
              <a:t> </a:t>
            </a:r>
          </a:p>
          <a:p>
            <a:pPr lvl="1" eaLnBrk="1" hangingPunct="1">
              <a:buFont typeface="Wingdings" panose="05000000000000000000" pitchFamily="2" charset="2"/>
              <a:buChar char="q"/>
              <a:defRPr/>
            </a:pPr>
            <a:r>
              <a:rPr lang="en-US" altLang="en-US" b="1" dirty="0" smtClean="0">
                <a:solidFill>
                  <a:srgbClr val="C00000"/>
                </a:solidFill>
                <a:latin typeface="+mj-lt"/>
              </a:rPr>
              <a:t>See District Policy BUL </a:t>
            </a:r>
            <a:r>
              <a:rPr lang="en-US" altLang="en-US" b="1" dirty="0">
                <a:solidFill>
                  <a:srgbClr val="C00000"/>
                </a:solidFill>
                <a:latin typeface="+mj-lt"/>
              </a:rPr>
              <a:t>- </a:t>
            </a:r>
            <a:r>
              <a:rPr lang="en-US" altLang="en-US" b="1" dirty="0" smtClean="0">
                <a:solidFill>
                  <a:srgbClr val="C00000"/>
                </a:solidFill>
                <a:latin typeface="+mj-lt"/>
              </a:rPr>
              <a:t>5526.6 </a:t>
            </a:r>
            <a:r>
              <a:rPr lang="en-US" altLang="en-US" b="1" i="1" dirty="0" smtClean="0">
                <a:latin typeface="+mj-lt"/>
              </a:rPr>
              <a:t>Procedures </a:t>
            </a:r>
            <a:r>
              <a:rPr lang="en-US" altLang="en-US" b="1" i="1" dirty="0">
                <a:latin typeface="+mj-lt"/>
              </a:rPr>
              <a:t>for Requests for Educationally Related Records of Students with or Suspected of Having Disabilities</a:t>
            </a:r>
          </a:p>
        </p:txBody>
      </p:sp>
    </p:spTree>
    <p:extLst>
      <p:ext uri="{BB962C8B-B14F-4D97-AF65-F5344CB8AC3E}">
        <p14:creationId xmlns:p14="http://schemas.microsoft.com/office/powerpoint/2010/main" val="28523720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noChangeArrowheads="1"/>
          </p:cNvSpPr>
          <p:nvPr>
            <p:ph type="title"/>
          </p:nvPr>
        </p:nvSpPr>
        <p:spPr>
          <a:xfrm>
            <a:off x="304800" y="457200"/>
            <a:ext cx="8001000" cy="1143000"/>
          </a:xfrm>
        </p:spPr>
        <p:txBody>
          <a:bodyPr/>
          <a:lstStyle/>
          <a:p>
            <a:r>
              <a:rPr lang="en-US" altLang="en-US" sz="3600" b="1" dirty="0"/>
              <a:t>Understanding Legal Timelines (Continued) </a:t>
            </a:r>
            <a:endParaRPr lang="en-US" altLang="en-US" sz="3600" dirty="0" smtClean="0"/>
          </a:p>
        </p:txBody>
      </p:sp>
      <p:sp>
        <p:nvSpPr>
          <p:cNvPr id="3" name="Content Placeholder 2">
            <a:extLst>
              <a:ext uri="{FF2B5EF4-FFF2-40B4-BE49-F238E27FC236}">
                <a16:creationId xmlns:a16="http://schemas.microsoft.com/office/drawing/2014/main" id="{F8AE5594-BC1D-4053-9CB3-970DA2193FBA}"/>
              </a:ext>
            </a:extLst>
          </p:cNvPr>
          <p:cNvSpPr>
            <a:spLocks noGrp="1"/>
          </p:cNvSpPr>
          <p:nvPr>
            <p:ph idx="1"/>
          </p:nvPr>
        </p:nvSpPr>
        <p:spPr>
          <a:xfrm>
            <a:off x="304800" y="1600200"/>
            <a:ext cx="8686800" cy="5029200"/>
          </a:xfrm>
        </p:spPr>
        <p:txBody>
          <a:bodyPr/>
          <a:lstStyle/>
          <a:p>
            <a:pPr eaLnBrk="1" hangingPunct="1">
              <a:defRPr/>
            </a:pPr>
            <a:r>
              <a:rPr lang="en-US" altLang="en-US" sz="2400" dirty="0" smtClean="0"/>
              <a:t>If a parent </a:t>
            </a:r>
            <a:r>
              <a:rPr lang="en-US" altLang="en-US" sz="2400" dirty="0"/>
              <a:t>requests to </a:t>
            </a:r>
            <a:r>
              <a:rPr lang="en-US" altLang="en-US" sz="2400" b="1" dirty="0">
                <a:solidFill>
                  <a:srgbClr val="C00000"/>
                </a:solidFill>
              </a:rPr>
              <a:t>audio record </a:t>
            </a:r>
            <a:r>
              <a:rPr lang="en-US" altLang="en-US" sz="2400" b="1" dirty="0" smtClean="0">
                <a:solidFill>
                  <a:srgbClr val="C00000"/>
                </a:solidFill>
              </a:rPr>
              <a:t>the </a:t>
            </a:r>
            <a:r>
              <a:rPr lang="en-US" altLang="en-US" sz="2400" b="1" dirty="0">
                <a:solidFill>
                  <a:srgbClr val="C00000"/>
                </a:solidFill>
              </a:rPr>
              <a:t>IEP meeting, they must notify the school at least 24 hours before the </a:t>
            </a:r>
            <a:r>
              <a:rPr lang="en-US" altLang="en-US" sz="2400" b="1" dirty="0" smtClean="0">
                <a:solidFill>
                  <a:srgbClr val="C00000"/>
                </a:solidFill>
              </a:rPr>
              <a:t>IEP </a:t>
            </a:r>
            <a:r>
              <a:rPr lang="en-US" altLang="en-US" sz="2400" dirty="0" smtClean="0"/>
              <a:t>meeting</a:t>
            </a:r>
            <a:r>
              <a:rPr lang="en-US" altLang="en-US" sz="2400" dirty="0"/>
              <a:t>. It is recommended that the school also audio record in this instance. (</a:t>
            </a:r>
            <a:r>
              <a:rPr lang="en-US" altLang="en-US" sz="2400" b="1" i="1" dirty="0"/>
              <a:t>The District may not refuse this request if notification was received </a:t>
            </a:r>
            <a:r>
              <a:rPr lang="en-US" altLang="en-US" sz="2400" b="1" i="1" dirty="0" smtClean="0"/>
              <a:t>at least 24 hours in </a:t>
            </a:r>
            <a:r>
              <a:rPr lang="en-US" altLang="en-US" sz="2400" b="1" i="1" dirty="0"/>
              <a:t>advance of the IEP meeting</a:t>
            </a:r>
            <a:r>
              <a:rPr lang="en-US" altLang="en-US" sz="2400" b="1" i="1" dirty="0" smtClean="0"/>
              <a:t>. Conversely, the parent has the legal right to refuse to allow the District to audiotape if requested by the school.)</a:t>
            </a:r>
          </a:p>
          <a:p>
            <a:pPr marL="0" indent="0" eaLnBrk="1" hangingPunct="1">
              <a:buNone/>
              <a:defRPr/>
            </a:pPr>
            <a:endParaRPr lang="en-US" altLang="en-US" sz="2400" b="1" i="1" dirty="0" smtClean="0"/>
          </a:p>
          <a:p>
            <a:pPr eaLnBrk="1" hangingPunct="1">
              <a:defRPr/>
            </a:pPr>
            <a:r>
              <a:rPr lang="en-US" altLang="en-US" sz="2400" dirty="0" smtClean="0"/>
              <a:t>If </a:t>
            </a:r>
            <a:r>
              <a:rPr lang="en-US" altLang="en-US" sz="2400" dirty="0"/>
              <a:t>a parent requests assessment report(s) in advance of an upcoming IEP meeting, </a:t>
            </a:r>
            <a:r>
              <a:rPr lang="en-US" altLang="en-US" sz="2400" b="1" dirty="0">
                <a:solidFill>
                  <a:srgbClr val="C00000"/>
                </a:solidFill>
              </a:rPr>
              <a:t>the school must provide them to the parent 4 calendar days prior to the  IEP meeting.</a:t>
            </a:r>
          </a:p>
          <a:p>
            <a:pPr eaLnBrk="1" hangingPunct="1">
              <a:buFont typeface="Wingdings" panose="05000000000000000000" pitchFamily="2" charset="2"/>
              <a:buChar char="q"/>
              <a:defRPr/>
            </a:pPr>
            <a:endParaRPr lang="en-US" altLang="en-US" sz="2400" b="1" i="1" dirty="0"/>
          </a:p>
          <a:p>
            <a:pPr marL="0" indent="0">
              <a:buFont typeface="Wingdings" panose="05000000000000000000" pitchFamily="2" charset="2"/>
              <a:buNone/>
              <a:defRPr/>
            </a:pPr>
            <a:endParaRPr lang="en-US" dirty="0"/>
          </a:p>
        </p:txBody>
      </p:sp>
    </p:spTree>
    <p:extLst>
      <p:ext uri="{BB962C8B-B14F-4D97-AF65-F5344CB8AC3E}">
        <p14:creationId xmlns:p14="http://schemas.microsoft.com/office/powerpoint/2010/main" val="13807099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Understanding Legal Timelines </a:t>
            </a:r>
            <a:br>
              <a:rPr lang="en-US" sz="3600" b="1" dirty="0" smtClean="0"/>
            </a:br>
            <a:r>
              <a:rPr lang="en-US" sz="3600" b="1" dirty="0" smtClean="0"/>
              <a:t>(Continued) </a:t>
            </a:r>
            <a:endParaRPr lang="en-US" sz="3600" b="1" dirty="0"/>
          </a:p>
        </p:txBody>
      </p:sp>
      <p:sp>
        <p:nvSpPr>
          <p:cNvPr id="3" name="Content Placeholder 2"/>
          <p:cNvSpPr>
            <a:spLocks noGrp="1"/>
          </p:cNvSpPr>
          <p:nvPr>
            <p:ph idx="1"/>
          </p:nvPr>
        </p:nvSpPr>
        <p:spPr>
          <a:xfrm>
            <a:off x="457200" y="2514600"/>
            <a:ext cx="8229600" cy="1981200"/>
          </a:xfrm>
        </p:spPr>
        <p:txBody>
          <a:bodyPr/>
          <a:lstStyle/>
          <a:p>
            <a:r>
              <a:rPr lang="en-US" sz="2800" dirty="0" smtClean="0">
                <a:latin typeface="+mj-lt"/>
              </a:rPr>
              <a:t>The word “days” in the preceding slides refer to “calendar days” unless otherwise noted, e.g. 5 business days for records requests. </a:t>
            </a:r>
            <a:endParaRPr lang="en-US" sz="2800" dirty="0">
              <a:latin typeface="+mj-lt"/>
            </a:endParaRPr>
          </a:p>
        </p:txBody>
      </p:sp>
    </p:spTree>
    <p:extLst>
      <p:ext uri="{BB962C8B-B14F-4D97-AF65-F5344CB8AC3E}">
        <p14:creationId xmlns:p14="http://schemas.microsoft.com/office/powerpoint/2010/main" val="13107342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noChangeArrowheads="1"/>
          </p:cNvSpPr>
          <p:nvPr>
            <p:ph type="title"/>
          </p:nvPr>
        </p:nvSpPr>
        <p:spPr>
          <a:xfrm>
            <a:off x="381000" y="381000"/>
            <a:ext cx="8610600" cy="1295400"/>
          </a:xfrm>
        </p:spPr>
        <p:txBody>
          <a:bodyPr/>
          <a:lstStyle/>
          <a:p>
            <a:r>
              <a:rPr lang="en-US" altLang="en-US" sz="3600" b="1" dirty="0" smtClean="0"/>
              <a:t>Required Procedures for Processing Forms and Requests from Parents</a:t>
            </a:r>
          </a:p>
        </p:txBody>
      </p:sp>
      <p:sp>
        <p:nvSpPr>
          <p:cNvPr id="3" name="Content Placeholder 2">
            <a:extLst>
              <a:ext uri="{FF2B5EF4-FFF2-40B4-BE49-F238E27FC236}">
                <a16:creationId xmlns:a16="http://schemas.microsoft.com/office/drawing/2014/main" id="{33F026B4-A805-4FDD-9D8E-97AF74F908AA}"/>
              </a:ext>
            </a:extLst>
          </p:cNvPr>
          <p:cNvSpPr>
            <a:spLocks noGrp="1"/>
          </p:cNvSpPr>
          <p:nvPr>
            <p:ph idx="1"/>
          </p:nvPr>
        </p:nvSpPr>
        <p:spPr>
          <a:xfrm>
            <a:off x="152400" y="1676400"/>
            <a:ext cx="8991600" cy="5181600"/>
          </a:xfrm>
        </p:spPr>
        <p:txBody>
          <a:bodyPr/>
          <a:lstStyle/>
          <a:p>
            <a:pPr eaLnBrk="1" hangingPunct="1">
              <a:buClrTx/>
              <a:buFont typeface="Wingdings" panose="05000000000000000000" pitchFamily="2" charset="2"/>
              <a:buChar char="§"/>
              <a:defRPr/>
            </a:pPr>
            <a:r>
              <a:rPr lang="en-US" altLang="en-US" sz="2400" b="1" dirty="0">
                <a:solidFill>
                  <a:srgbClr val="C00000"/>
                </a:solidFill>
                <a:latin typeface="+mj-lt"/>
              </a:rPr>
              <a:t>All documents received from parents must be time-stamped and a copy provided to the parent</a:t>
            </a:r>
            <a:r>
              <a:rPr lang="en-US" altLang="en-US" sz="2400" b="1" dirty="0" smtClean="0">
                <a:solidFill>
                  <a:srgbClr val="C00000"/>
                </a:solidFill>
                <a:latin typeface="+mj-lt"/>
              </a:rPr>
              <a:t>.</a:t>
            </a:r>
          </a:p>
          <a:p>
            <a:pPr eaLnBrk="1" hangingPunct="1">
              <a:buClrTx/>
              <a:buFont typeface="Wingdings" panose="05000000000000000000" pitchFamily="2" charset="2"/>
              <a:buChar char="§"/>
              <a:defRPr/>
            </a:pPr>
            <a:r>
              <a:rPr lang="en-US" altLang="en-US" sz="2400" dirty="0" smtClean="0">
                <a:latin typeface="+mj-lt"/>
              </a:rPr>
              <a:t>Upon </a:t>
            </a:r>
            <a:r>
              <a:rPr lang="en-US" altLang="en-US" sz="2400" dirty="0">
                <a:latin typeface="+mj-lt"/>
              </a:rPr>
              <a:t>receipt of a request for assessment, signed assessment plan, request for </a:t>
            </a:r>
            <a:r>
              <a:rPr lang="en-US" altLang="en-US" sz="2400" dirty="0" smtClean="0">
                <a:latin typeface="+mj-lt"/>
              </a:rPr>
              <a:t>IEP meeting</a:t>
            </a:r>
            <a:r>
              <a:rPr lang="en-US" altLang="en-US" sz="2400" dirty="0">
                <a:latin typeface="+mj-lt"/>
              </a:rPr>
              <a:t>, </a:t>
            </a:r>
            <a:r>
              <a:rPr lang="en-US" altLang="en-US" sz="2400" dirty="0" smtClean="0">
                <a:latin typeface="+mj-lt"/>
              </a:rPr>
              <a:t>student </a:t>
            </a:r>
            <a:r>
              <a:rPr lang="en-US" altLang="en-US" sz="2400" dirty="0">
                <a:latin typeface="+mj-lt"/>
              </a:rPr>
              <a:t>records or  </a:t>
            </a:r>
            <a:r>
              <a:rPr lang="en-US" altLang="en-US" sz="2400" dirty="0" smtClean="0">
                <a:latin typeface="+mj-lt"/>
              </a:rPr>
              <a:t>IEP </a:t>
            </a:r>
            <a:r>
              <a:rPr lang="en-US" altLang="en-US" sz="2400" dirty="0">
                <a:latin typeface="+mj-lt"/>
              </a:rPr>
              <a:t>m</a:t>
            </a:r>
            <a:r>
              <a:rPr lang="en-US" altLang="en-US" sz="2400" dirty="0" smtClean="0">
                <a:latin typeface="+mj-lt"/>
              </a:rPr>
              <a:t>eeting </a:t>
            </a:r>
            <a:r>
              <a:rPr lang="en-US" altLang="en-US" sz="2400" dirty="0">
                <a:latin typeface="+mj-lt"/>
              </a:rPr>
              <a:t>notification, </a:t>
            </a:r>
            <a:r>
              <a:rPr lang="en-US" altLang="en-US" sz="2400" b="1" dirty="0" smtClean="0">
                <a:latin typeface="+mj-lt"/>
              </a:rPr>
              <a:t>complete </a:t>
            </a:r>
            <a:r>
              <a:rPr lang="en-US" altLang="en-US" sz="2400" b="1" dirty="0">
                <a:latin typeface="+mj-lt"/>
              </a:rPr>
              <a:t>all applicable </a:t>
            </a:r>
            <a:r>
              <a:rPr lang="en-US" altLang="en-US" sz="2400" b="1" dirty="0" err="1">
                <a:latin typeface="+mj-lt"/>
              </a:rPr>
              <a:t>Welligent</a:t>
            </a:r>
            <a:r>
              <a:rPr lang="en-US" altLang="en-US" sz="2400" b="1" dirty="0">
                <a:latin typeface="+mj-lt"/>
              </a:rPr>
              <a:t> fields to record all </a:t>
            </a:r>
            <a:r>
              <a:rPr lang="en-US" altLang="en-US" sz="2400" b="1" dirty="0" smtClean="0">
                <a:latin typeface="+mj-lt"/>
              </a:rPr>
              <a:t>dates </a:t>
            </a:r>
            <a:r>
              <a:rPr lang="en-US" altLang="en-US" sz="2400" dirty="0" smtClean="0">
                <a:latin typeface="+mj-lt"/>
              </a:rPr>
              <a:t>so </a:t>
            </a:r>
            <a:r>
              <a:rPr lang="en-US" altLang="en-US" sz="2400" dirty="0">
                <a:latin typeface="+mj-lt"/>
              </a:rPr>
              <a:t>that required timelines will be met. </a:t>
            </a:r>
          </a:p>
          <a:p>
            <a:pPr eaLnBrk="1" hangingPunct="1">
              <a:buClrTx/>
              <a:buFont typeface="Wingdings" panose="05000000000000000000" pitchFamily="2" charset="2"/>
              <a:buChar char="§"/>
              <a:defRPr/>
            </a:pPr>
            <a:r>
              <a:rPr lang="en-US" altLang="en-US" sz="2400" b="1" dirty="0" smtClean="0">
                <a:solidFill>
                  <a:srgbClr val="C00000"/>
                </a:solidFill>
                <a:latin typeface="+mj-lt"/>
              </a:rPr>
              <a:t>District policy requires that Parents be provided 10-day </a:t>
            </a:r>
            <a:r>
              <a:rPr lang="en-US" altLang="en-US" sz="2400" b="1" dirty="0">
                <a:solidFill>
                  <a:srgbClr val="C00000"/>
                </a:solidFill>
                <a:latin typeface="+mj-lt"/>
              </a:rPr>
              <a:t>notice of an upcoming IEP meeting</a:t>
            </a:r>
            <a:r>
              <a:rPr lang="en-US" altLang="en-US" sz="2400" b="1" dirty="0" smtClean="0">
                <a:solidFill>
                  <a:srgbClr val="C00000"/>
                </a:solidFill>
                <a:latin typeface="+mj-lt"/>
              </a:rPr>
              <a:t>.</a:t>
            </a:r>
          </a:p>
          <a:p>
            <a:pPr eaLnBrk="1" hangingPunct="1">
              <a:buClrTx/>
              <a:buFont typeface="Wingdings" panose="05000000000000000000" pitchFamily="2" charset="2"/>
              <a:buChar char="§"/>
              <a:defRPr/>
            </a:pPr>
            <a:r>
              <a:rPr lang="en-US" altLang="en-US" sz="2400" b="1" dirty="0" smtClean="0">
                <a:latin typeface="+mj-lt"/>
              </a:rPr>
              <a:t>Positive working relationships with parents are recommended.</a:t>
            </a:r>
          </a:p>
          <a:p>
            <a:pPr eaLnBrk="1" hangingPunct="1">
              <a:buClrTx/>
              <a:buFont typeface="Wingdings" panose="05000000000000000000" pitchFamily="2" charset="2"/>
              <a:buChar char="§"/>
              <a:defRPr/>
            </a:pPr>
            <a:r>
              <a:rPr lang="en-US" altLang="en-US" sz="2400" b="1" dirty="0" smtClean="0">
                <a:solidFill>
                  <a:srgbClr val="C00000"/>
                </a:solidFill>
                <a:latin typeface="+mj-lt"/>
              </a:rPr>
              <a:t>All relevant parent correspondences should be documented on the IEP Meeting screen in </a:t>
            </a:r>
            <a:r>
              <a:rPr lang="en-US" altLang="en-US" sz="2400" b="1" dirty="0" err="1" smtClean="0">
                <a:solidFill>
                  <a:srgbClr val="C00000"/>
                </a:solidFill>
                <a:latin typeface="+mj-lt"/>
              </a:rPr>
              <a:t>Welligent</a:t>
            </a:r>
            <a:r>
              <a:rPr lang="en-US" altLang="en-US" sz="2400" b="1" dirty="0" smtClean="0">
                <a:solidFill>
                  <a:srgbClr val="C00000"/>
                </a:solidFill>
                <a:latin typeface="+mj-lt"/>
              </a:rPr>
              <a:t>. </a:t>
            </a:r>
            <a:endParaRPr lang="en-US" altLang="en-US" sz="2400" dirty="0">
              <a:solidFill>
                <a:srgbClr val="C00000"/>
              </a:solidFill>
              <a:latin typeface="+mj-lt"/>
            </a:endParaRPr>
          </a:p>
          <a:p>
            <a:pPr>
              <a:defRPr/>
            </a:pPr>
            <a:endParaRPr lang="en-US" dirty="0"/>
          </a:p>
        </p:txBody>
      </p:sp>
    </p:spTree>
    <p:extLst>
      <p:ext uri="{BB962C8B-B14F-4D97-AF65-F5344CB8AC3E}">
        <p14:creationId xmlns:p14="http://schemas.microsoft.com/office/powerpoint/2010/main" val="15997973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noChangeArrowheads="1"/>
          </p:cNvSpPr>
          <p:nvPr>
            <p:ph type="title"/>
          </p:nvPr>
        </p:nvSpPr>
        <p:spPr>
          <a:xfrm>
            <a:off x="304800" y="457200"/>
            <a:ext cx="8001000" cy="685800"/>
          </a:xfrm>
        </p:spPr>
        <p:txBody>
          <a:bodyPr/>
          <a:lstStyle/>
          <a:p>
            <a:pPr eaLnBrk="1" hangingPunct="1"/>
            <a:r>
              <a:rPr lang="en-US" altLang="en-US" sz="3600" dirty="0" smtClean="0"/>
              <a:t/>
            </a:r>
            <a:br>
              <a:rPr lang="en-US" altLang="en-US" sz="3600" dirty="0" smtClean="0"/>
            </a:br>
            <a:r>
              <a:rPr lang="en-US" altLang="en-US" sz="3600" b="1" dirty="0" smtClean="0"/>
              <a:t>Enrollment Reminders for Schools  </a:t>
            </a:r>
            <a:r>
              <a:rPr lang="en-US" altLang="en-US" dirty="0" smtClean="0"/>
              <a:t/>
            </a:r>
            <a:br>
              <a:rPr lang="en-US" altLang="en-US" dirty="0" smtClean="0"/>
            </a:br>
            <a:endParaRPr lang="en-US" altLang="en-US" dirty="0" smtClean="0"/>
          </a:p>
        </p:txBody>
      </p:sp>
      <p:sp>
        <p:nvSpPr>
          <p:cNvPr id="31747" name="Content Placeholder 2"/>
          <p:cNvSpPr>
            <a:spLocks noGrp="1" noChangeArrowheads="1"/>
          </p:cNvSpPr>
          <p:nvPr>
            <p:ph idx="1"/>
          </p:nvPr>
        </p:nvSpPr>
        <p:spPr>
          <a:xfrm>
            <a:off x="152400" y="1371600"/>
            <a:ext cx="8991600" cy="5181600"/>
          </a:xfrm>
        </p:spPr>
        <p:txBody>
          <a:bodyPr/>
          <a:lstStyle/>
          <a:p>
            <a:pPr>
              <a:buFont typeface="Wingdings" panose="05000000000000000000" pitchFamily="2" charset="2"/>
              <a:buChar char="q"/>
            </a:pPr>
            <a:r>
              <a:rPr lang="en-US" altLang="en-US" sz="2800" b="1" dirty="0" smtClean="0">
                <a:solidFill>
                  <a:srgbClr val="C00000"/>
                </a:solidFill>
              </a:rPr>
              <a:t>How do you know if a new student enrolling in your school requires special education services?</a:t>
            </a:r>
          </a:p>
          <a:p>
            <a:pPr lvl="1">
              <a:buClr>
                <a:schemeClr val="bg2"/>
              </a:buClr>
              <a:buSzPct val="150000"/>
              <a:buFont typeface="Wingdings" panose="05000000000000000000" pitchFamily="2" charset="2"/>
              <a:buChar char="§"/>
            </a:pPr>
            <a:r>
              <a:rPr lang="en-US" altLang="en-US" dirty="0" smtClean="0"/>
              <a:t>Office staff must confirm that the parent has completed the “Special Services” Section #10 of the District’s student enrollment form.  </a:t>
            </a:r>
          </a:p>
          <a:p>
            <a:pPr lvl="1">
              <a:buClr>
                <a:schemeClr val="bg2"/>
              </a:buClr>
              <a:buSzPct val="150000"/>
              <a:buFont typeface="Wingdings" panose="05000000000000000000" pitchFamily="2" charset="2"/>
              <a:buChar char="§"/>
            </a:pPr>
            <a:r>
              <a:rPr lang="en-US" altLang="en-US" dirty="0" smtClean="0"/>
              <a:t>School staff must ask parent to submit a copy of current IEP as soon as possible. </a:t>
            </a:r>
          </a:p>
          <a:p>
            <a:pPr lvl="1">
              <a:buClr>
                <a:schemeClr val="bg2"/>
              </a:buClr>
              <a:buSzPct val="150000"/>
              <a:buFont typeface="Wingdings" panose="05000000000000000000" pitchFamily="2" charset="2"/>
              <a:buChar char="§"/>
            </a:pPr>
            <a:r>
              <a:rPr lang="en-US" altLang="en-US" dirty="0" smtClean="0"/>
              <a:t>Schools must never delay or deny enrollment to a student based on a missing IEP. </a:t>
            </a:r>
          </a:p>
          <a:p>
            <a:pPr lvl="1">
              <a:buClr>
                <a:schemeClr val="bg2"/>
              </a:buClr>
              <a:buSzPct val="150000"/>
              <a:buFont typeface="Wingdings" panose="05000000000000000000" pitchFamily="2" charset="2"/>
              <a:buChar char="§"/>
            </a:pPr>
            <a:endParaRPr lang="en-US" altLang="en-US" dirty="0" smtClean="0"/>
          </a:p>
        </p:txBody>
      </p:sp>
    </p:spTree>
    <p:extLst>
      <p:ext uri="{BB962C8B-B14F-4D97-AF65-F5344CB8AC3E}">
        <p14:creationId xmlns:p14="http://schemas.microsoft.com/office/powerpoint/2010/main" val="38512601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3">
            <a:extLst>
              <a:ext uri="{FF2B5EF4-FFF2-40B4-BE49-F238E27FC236}">
                <a16:creationId xmlns:a16="http://schemas.microsoft.com/office/drawing/2014/main" id="{84F62DBC-2AEA-4D60-994F-16BDED268245}"/>
              </a:ext>
            </a:extLst>
          </p:cNvPr>
          <p:cNvSpPr txBox="1">
            <a:spLocks noChangeArrowheads="1"/>
          </p:cNvSpPr>
          <p:nvPr/>
        </p:nvSpPr>
        <p:spPr bwMode="auto">
          <a:xfrm>
            <a:off x="6689725" y="3160713"/>
            <a:ext cx="1841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endParaRPr lang="en-US" altLang="en-US" sz="1800"/>
          </a:p>
        </p:txBody>
      </p:sp>
      <p:sp>
        <p:nvSpPr>
          <p:cNvPr id="11267" name="Rectangle 5">
            <a:extLst>
              <a:ext uri="{FF2B5EF4-FFF2-40B4-BE49-F238E27FC236}">
                <a16:creationId xmlns:a16="http://schemas.microsoft.com/office/drawing/2014/main" id="{88B1A35B-23A1-4282-9469-49DE1E54B427}"/>
              </a:ext>
            </a:extLst>
          </p:cNvPr>
          <p:cNvSpPr>
            <a:spLocks noGrp="1" noChangeArrowheads="1"/>
          </p:cNvSpPr>
          <p:nvPr>
            <p:ph type="title"/>
          </p:nvPr>
        </p:nvSpPr>
        <p:spPr>
          <a:xfrm>
            <a:off x="457200" y="457200"/>
            <a:ext cx="8229600" cy="762000"/>
          </a:xfrm>
        </p:spPr>
        <p:txBody>
          <a:bodyPr/>
          <a:lstStyle/>
          <a:p>
            <a:pPr eaLnBrk="1" hangingPunct="1"/>
            <a:r>
              <a:rPr lang="en-US" altLang="en-US" sz="3600" b="1" dirty="0" smtClean="0"/>
              <a:t>What do I want to learn? </a:t>
            </a:r>
            <a:endParaRPr lang="en-US" altLang="en-US" sz="3600" b="1" dirty="0"/>
          </a:p>
        </p:txBody>
      </p:sp>
      <p:pic>
        <p:nvPicPr>
          <p:cNvPr id="11268" name="Picture 7">
            <a:extLst>
              <a:ext uri="{FF2B5EF4-FFF2-40B4-BE49-F238E27FC236}">
                <a16:creationId xmlns:a16="http://schemas.microsoft.com/office/drawing/2014/main" id="{A4CD5CFD-5D58-471D-87A6-FEEFB2A960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1788835"/>
            <a:ext cx="4140200" cy="3225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33400" y="5181600"/>
            <a:ext cx="8153400" cy="1015663"/>
          </a:xfrm>
          <a:prstGeom prst="rect">
            <a:avLst/>
          </a:prstGeom>
          <a:noFill/>
        </p:spPr>
        <p:txBody>
          <a:bodyPr wrap="square" rtlCol="0">
            <a:spAutoFit/>
          </a:bodyPr>
          <a:lstStyle/>
          <a:p>
            <a:pPr eaLnBrk="1" hangingPunct="1"/>
            <a:r>
              <a:rPr lang="en-US" altLang="en-US" sz="2000" b="1" dirty="0" smtClean="0"/>
              <a:t>At </a:t>
            </a:r>
            <a:r>
              <a:rPr lang="en-US" altLang="en-US" sz="2000" b="1" dirty="0" smtClean="0"/>
              <a:t>the </a:t>
            </a:r>
            <a:r>
              <a:rPr lang="en-US" altLang="en-US" sz="2000" b="1" dirty="0" smtClean="0"/>
              <a:t>end of the presentation </a:t>
            </a:r>
            <a:r>
              <a:rPr lang="en-US" altLang="en-US" sz="2000" b="1" dirty="0" smtClean="0"/>
              <a:t>see </a:t>
            </a:r>
            <a:r>
              <a:rPr lang="en-US" altLang="en-US" sz="2000" b="1" dirty="0" smtClean="0"/>
              <a:t>if </a:t>
            </a:r>
            <a:r>
              <a:rPr lang="en-US" altLang="en-US" sz="2000" b="1" dirty="0" smtClean="0"/>
              <a:t>this presentation has  </a:t>
            </a:r>
            <a:r>
              <a:rPr lang="en-US" altLang="en-US" sz="2000" b="1" dirty="0" smtClean="0"/>
              <a:t>provided you with the information and resources you will need to </a:t>
            </a:r>
            <a:r>
              <a:rPr lang="en-US" altLang="en-US" sz="2000" b="1" dirty="0" smtClean="0"/>
              <a:t>better serve </a:t>
            </a:r>
            <a:r>
              <a:rPr lang="en-US" altLang="en-US" sz="2000" b="1" dirty="0" smtClean="0"/>
              <a:t>students with disabilities. </a:t>
            </a:r>
            <a:endParaRPr lang="en-US" altLang="en-US" sz="2000" b="1" dirty="0"/>
          </a:p>
        </p:txBody>
      </p:sp>
      <p:sp>
        <p:nvSpPr>
          <p:cNvPr id="4" name="TextBox 3"/>
          <p:cNvSpPr txBox="1"/>
          <p:nvPr/>
        </p:nvSpPr>
        <p:spPr>
          <a:xfrm>
            <a:off x="838200" y="1219200"/>
            <a:ext cx="7391400" cy="707886"/>
          </a:xfrm>
          <a:prstGeom prst="rect">
            <a:avLst/>
          </a:prstGeom>
          <a:noFill/>
        </p:spPr>
        <p:txBody>
          <a:bodyPr wrap="square" rtlCol="0">
            <a:spAutoFit/>
          </a:bodyPr>
          <a:lstStyle/>
          <a:p>
            <a:pPr eaLnBrk="1" hangingPunct="1"/>
            <a:r>
              <a:rPr lang="en-US" altLang="en-US" sz="2000" b="1" dirty="0" smtClean="0"/>
              <a:t>List 5 </a:t>
            </a:r>
            <a:r>
              <a:rPr lang="en-US" altLang="en-US" sz="2000" b="1" dirty="0"/>
              <a:t>things you would like to know more about regarding the special education process.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noChangeArrowheads="1"/>
          </p:cNvSpPr>
          <p:nvPr>
            <p:ph type="title"/>
          </p:nvPr>
        </p:nvSpPr>
        <p:spPr>
          <a:xfrm>
            <a:off x="457200" y="457200"/>
            <a:ext cx="8229600" cy="533400"/>
          </a:xfrm>
        </p:spPr>
        <p:txBody>
          <a:bodyPr/>
          <a:lstStyle/>
          <a:p>
            <a:pPr eaLnBrk="1" hangingPunct="1"/>
            <a:r>
              <a:rPr lang="en-US" altLang="en-US" sz="3600" b="1" dirty="0" smtClean="0"/>
              <a:t>Maintenance of Student Records</a:t>
            </a:r>
            <a:endParaRPr lang="en-US" altLang="en-US" sz="3600" dirty="0" smtClean="0"/>
          </a:p>
        </p:txBody>
      </p:sp>
      <p:sp>
        <p:nvSpPr>
          <p:cNvPr id="47107" name="Content Placeholder 2">
            <a:extLst>
              <a:ext uri="{FF2B5EF4-FFF2-40B4-BE49-F238E27FC236}">
                <a16:creationId xmlns:a16="http://schemas.microsoft.com/office/drawing/2014/main" id="{75BB14AF-7C2A-462D-8B8F-2C1F55BF8A20}"/>
              </a:ext>
            </a:extLst>
          </p:cNvPr>
          <p:cNvSpPr>
            <a:spLocks noGrp="1"/>
          </p:cNvSpPr>
          <p:nvPr>
            <p:ph idx="1"/>
          </p:nvPr>
        </p:nvSpPr>
        <p:spPr>
          <a:xfrm>
            <a:off x="304800" y="1600200"/>
            <a:ext cx="8610600" cy="5181600"/>
          </a:xfrm>
        </p:spPr>
        <p:txBody>
          <a:bodyPr/>
          <a:lstStyle/>
          <a:p>
            <a:pPr>
              <a:buFont typeface="Wingdings" panose="05000000000000000000" pitchFamily="2" charset="2"/>
              <a:buChar char="q"/>
              <a:defRPr/>
            </a:pPr>
            <a:r>
              <a:rPr lang="en-US" sz="2400" dirty="0"/>
              <a:t>Each student with an IEP </a:t>
            </a:r>
            <a:r>
              <a:rPr lang="en-US" sz="2400" dirty="0" smtClean="0"/>
              <a:t>requires </a:t>
            </a:r>
            <a:r>
              <a:rPr lang="en-US" sz="2400" dirty="0"/>
              <a:t>a </a:t>
            </a:r>
            <a:r>
              <a:rPr lang="en-US" sz="2400" b="1" dirty="0">
                <a:solidFill>
                  <a:srgbClr val="008000"/>
                </a:solidFill>
              </a:rPr>
              <a:t>green folder</a:t>
            </a:r>
            <a:r>
              <a:rPr lang="en-US" sz="2400" dirty="0">
                <a:solidFill>
                  <a:srgbClr val="008000"/>
                </a:solidFill>
              </a:rPr>
              <a:t> </a:t>
            </a:r>
            <a:r>
              <a:rPr lang="en-US" sz="2400" b="1" dirty="0" smtClean="0"/>
              <a:t>or a confidential special education folder </a:t>
            </a:r>
            <a:r>
              <a:rPr lang="en-US" sz="2400" dirty="0" smtClean="0"/>
              <a:t>in </a:t>
            </a:r>
            <a:r>
              <a:rPr lang="en-US" sz="2400" dirty="0"/>
              <a:t>his/her cumulative </a:t>
            </a:r>
            <a:r>
              <a:rPr lang="en-US" sz="2400" dirty="0" smtClean="0"/>
              <a:t>file (cum).</a:t>
            </a:r>
            <a:endParaRPr lang="en-US" sz="2400" dirty="0"/>
          </a:p>
          <a:p>
            <a:pPr lvl="1">
              <a:buClr>
                <a:schemeClr val="bg2"/>
              </a:buClr>
              <a:buSzPct val="150000"/>
              <a:buFont typeface="Wingdings" panose="05000000000000000000" pitchFamily="2" charset="2"/>
              <a:buChar char="§"/>
              <a:defRPr/>
            </a:pPr>
            <a:r>
              <a:rPr lang="en-US" sz="2000" dirty="0"/>
              <a:t>If student is no longer eligible for Special Education Services the green folder should be turned upside down and kept in </a:t>
            </a:r>
            <a:r>
              <a:rPr lang="en-US" sz="2000" dirty="0" smtClean="0"/>
              <a:t>the cum.</a:t>
            </a:r>
            <a:endParaRPr lang="en-US" sz="2000" dirty="0"/>
          </a:p>
          <a:p>
            <a:pPr>
              <a:buFont typeface="Wingdings" panose="05000000000000000000" pitchFamily="2" charset="2"/>
              <a:buChar char="q"/>
              <a:defRPr/>
            </a:pPr>
            <a:r>
              <a:rPr lang="en-US" sz="2400" dirty="0"/>
              <a:t>An </a:t>
            </a:r>
            <a:r>
              <a:rPr lang="en-US" sz="2400" b="1" dirty="0">
                <a:solidFill>
                  <a:srgbClr val="C00000"/>
                </a:solidFill>
              </a:rPr>
              <a:t>Access Log</a:t>
            </a:r>
            <a:r>
              <a:rPr lang="en-US" sz="2400" dirty="0">
                <a:solidFill>
                  <a:srgbClr val="C00000"/>
                </a:solidFill>
              </a:rPr>
              <a:t> </a:t>
            </a:r>
            <a:r>
              <a:rPr lang="en-US" sz="2400" dirty="0" smtClean="0"/>
              <a:t>must be stapled to the outside </a:t>
            </a:r>
            <a:r>
              <a:rPr lang="en-US" sz="2400" dirty="0"/>
              <a:t>front cover of the green folder.</a:t>
            </a:r>
          </a:p>
          <a:p>
            <a:pPr>
              <a:buFont typeface="Wingdings" panose="05000000000000000000" pitchFamily="2" charset="2"/>
              <a:buChar char="q"/>
              <a:defRPr/>
            </a:pPr>
            <a:r>
              <a:rPr lang="en-US" sz="2400" dirty="0"/>
              <a:t>Names of staff who have routine access to student IEPs </a:t>
            </a:r>
            <a:r>
              <a:rPr lang="en-US" sz="2400" dirty="0" smtClean="0"/>
              <a:t>must be </a:t>
            </a:r>
            <a:r>
              <a:rPr lang="en-US" sz="2400" dirty="0"/>
              <a:t>posted </a:t>
            </a:r>
            <a:r>
              <a:rPr lang="en-US" sz="2400" b="1" u="sng" dirty="0"/>
              <a:t>on the filing cabinet housing IEPs.</a:t>
            </a:r>
          </a:p>
          <a:p>
            <a:pPr>
              <a:buFont typeface="Wingdings" panose="05000000000000000000" pitchFamily="2" charset="2"/>
              <a:buChar char="q"/>
              <a:defRPr/>
            </a:pPr>
            <a:r>
              <a:rPr lang="en-US" sz="2400" dirty="0"/>
              <a:t>Reminder: IEPs are</a:t>
            </a:r>
            <a:r>
              <a:rPr lang="en-US" sz="2400" dirty="0">
                <a:solidFill>
                  <a:srgbClr val="C00000"/>
                </a:solidFill>
              </a:rPr>
              <a:t> </a:t>
            </a:r>
            <a:r>
              <a:rPr lang="en-US" sz="2400" b="1" u="sng" dirty="0">
                <a:solidFill>
                  <a:srgbClr val="C00000"/>
                </a:solidFill>
              </a:rPr>
              <a:t>confidential</a:t>
            </a:r>
            <a:r>
              <a:rPr lang="en-US" sz="2400" dirty="0">
                <a:solidFill>
                  <a:srgbClr val="C00000"/>
                </a:solidFill>
              </a:rPr>
              <a:t> </a:t>
            </a:r>
            <a:r>
              <a:rPr lang="en-US" sz="2400" dirty="0"/>
              <a:t>so they must be handled accordingly.</a:t>
            </a:r>
          </a:p>
          <a:p>
            <a:pPr marL="0" indent="0">
              <a:buFont typeface="Wingdings" panose="05000000000000000000" pitchFamily="2" charset="2"/>
              <a:buNone/>
              <a:defRPr/>
            </a:pPr>
            <a:endParaRPr lang="en-US" sz="2400" dirty="0"/>
          </a:p>
          <a:p>
            <a:pPr marL="0" indent="0">
              <a:buFont typeface="Wingdings" panose="05000000000000000000" pitchFamily="2" charset="2"/>
              <a:buNone/>
              <a:defRPr/>
            </a:pPr>
            <a:endParaRPr lang="en-US" sz="2400" dirty="0"/>
          </a:p>
        </p:txBody>
      </p:sp>
      <p:pic>
        <p:nvPicPr>
          <p:cNvPr id="33796" name="Picture 4" descr="MC90032428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5562600"/>
            <a:ext cx="1066800" cy="106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6869265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457200"/>
            <a:ext cx="8229600" cy="990600"/>
          </a:xfrm>
        </p:spPr>
        <p:txBody>
          <a:bodyPr/>
          <a:lstStyle/>
          <a:p>
            <a:pPr eaLnBrk="1" hangingPunct="1"/>
            <a:r>
              <a:rPr lang="en-US" altLang="en-US" sz="3600" b="1" dirty="0" smtClean="0"/>
              <a:t>Maintenance of Student Records (Continued)</a:t>
            </a:r>
          </a:p>
        </p:txBody>
      </p:sp>
      <p:sp>
        <p:nvSpPr>
          <p:cNvPr id="35843" name="Rectangle 3"/>
          <p:cNvSpPr>
            <a:spLocks noGrp="1" noChangeArrowheads="1"/>
          </p:cNvSpPr>
          <p:nvPr>
            <p:ph type="body" idx="1"/>
          </p:nvPr>
        </p:nvSpPr>
        <p:spPr>
          <a:xfrm>
            <a:off x="381000" y="1828800"/>
            <a:ext cx="8153400" cy="4114800"/>
          </a:xfrm>
        </p:spPr>
        <p:txBody>
          <a:bodyPr/>
          <a:lstStyle/>
          <a:p>
            <a:pPr eaLnBrk="1" hangingPunct="1">
              <a:buFont typeface="Wingdings" panose="05000000000000000000" pitchFamily="2" charset="2"/>
              <a:buNone/>
            </a:pPr>
            <a:r>
              <a:rPr lang="en-US" altLang="en-US" dirty="0" smtClean="0"/>
              <a:t>	Names of staff who have routine access to student IEPs must be posted on the filing cabinets housing the IEPs and cumulative folders.</a:t>
            </a:r>
          </a:p>
        </p:txBody>
      </p:sp>
      <p:pic>
        <p:nvPicPr>
          <p:cNvPr id="35844" name="Picture 6" descr="MC900045136[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4114800"/>
            <a:ext cx="2438400" cy="231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90090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a:extLst>
              <a:ext uri="{FF2B5EF4-FFF2-40B4-BE49-F238E27FC236}">
                <a16:creationId xmlns:a16="http://schemas.microsoft.com/office/drawing/2014/main" id="{9F3D63D6-5C86-4BFE-8B1B-094876B6D1E3}"/>
              </a:ext>
            </a:extLst>
          </p:cNvPr>
          <p:cNvSpPr>
            <a:spLocks noGrp="1" noChangeArrowheads="1"/>
          </p:cNvSpPr>
          <p:nvPr>
            <p:ph type="title"/>
          </p:nvPr>
        </p:nvSpPr>
        <p:spPr>
          <a:xfrm>
            <a:off x="304800" y="457200"/>
            <a:ext cx="7772400" cy="762000"/>
          </a:xfrm>
        </p:spPr>
        <p:txBody>
          <a:bodyPr/>
          <a:lstStyle/>
          <a:p>
            <a:pPr eaLnBrk="1" hangingPunct="1"/>
            <a:r>
              <a:rPr lang="en-US" altLang="en-US" sz="3600" b="1" dirty="0"/>
              <a:t>Maintenance of Student Records (Continued</a:t>
            </a:r>
            <a:r>
              <a:rPr lang="en-US" altLang="en-US" sz="3600" b="1" dirty="0" smtClean="0"/>
              <a:t>)</a:t>
            </a:r>
            <a:endParaRPr lang="en-US" altLang="en-US" sz="3600" b="1" dirty="0"/>
          </a:p>
        </p:txBody>
      </p:sp>
      <p:sp>
        <p:nvSpPr>
          <p:cNvPr id="267267" name="Rectangle 3">
            <a:extLst>
              <a:ext uri="{FF2B5EF4-FFF2-40B4-BE49-F238E27FC236}">
                <a16:creationId xmlns:a16="http://schemas.microsoft.com/office/drawing/2014/main" id="{57D1FBDF-52BE-42BF-A92C-FAEC1F5F4C56}"/>
              </a:ext>
            </a:extLst>
          </p:cNvPr>
          <p:cNvSpPr>
            <a:spLocks noGrp="1" noChangeArrowheads="1"/>
          </p:cNvSpPr>
          <p:nvPr>
            <p:ph type="body" idx="1"/>
          </p:nvPr>
        </p:nvSpPr>
        <p:spPr>
          <a:xfrm>
            <a:off x="457200" y="1555807"/>
            <a:ext cx="8305800" cy="5105400"/>
          </a:xfrm>
        </p:spPr>
        <p:txBody>
          <a:bodyPr/>
          <a:lstStyle/>
          <a:p>
            <a:pPr eaLnBrk="1" hangingPunct="1">
              <a:lnSpc>
                <a:spcPct val="80000"/>
              </a:lnSpc>
            </a:pPr>
            <a:r>
              <a:rPr lang="en-US" altLang="en-US" sz="2800" b="1" dirty="0"/>
              <a:t>Contents of </a:t>
            </a:r>
            <a:r>
              <a:rPr lang="en-US" altLang="en-US" sz="2800" b="1" dirty="0" smtClean="0"/>
              <a:t>the </a:t>
            </a:r>
            <a:r>
              <a:rPr lang="en-US" altLang="en-US" sz="2800" b="1" dirty="0" smtClean="0">
                <a:solidFill>
                  <a:srgbClr val="008000"/>
                </a:solidFill>
              </a:rPr>
              <a:t>Green </a:t>
            </a:r>
            <a:r>
              <a:rPr lang="en-US" altLang="en-US" sz="2800" b="1" dirty="0">
                <a:solidFill>
                  <a:srgbClr val="008000"/>
                </a:solidFill>
              </a:rPr>
              <a:t>Folder </a:t>
            </a:r>
            <a:endParaRPr lang="en-US" altLang="en-US" sz="2800" b="1" dirty="0" smtClean="0">
              <a:solidFill>
                <a:srgbClr val="008000"/>
              </a:solidFill>
            </a:endParaRPr>
          </a:p>
          <a:p>
            <a:pPr lvl="1" eaLnBrk="1" hangingPunct="1">
              <a:lnSpc>
                <a:spcPct val="80000"/>
              </a:lnSpc>
            </a:pPr>
            <a:r>
              <a:rPr lang="en-US" altLang="en-US" sz="2400" dirty="0" smtClean="0"/>
              <a:t>Access </a:t>
            </a:r>
            <a:r>
              <a:rPr lang="en-US" altLang="en-US" sz="2400" dirty="0"/>
              <a:t>Log</a:t>
            </a:r>
            <a:r>
              <a:rPr lang="en-US" altLang="en-US" sz="2000" dirty="0"/>
              <a:t>  </a:t>
            </a:r>
            <a:r>
              <a:rPr lang="en-US" altLang="en-US" sz="1400" dirty="0" smtClean="0"/>
              <a:t>(Adhere to outside </a:t>
            </a:r>
            <a:r>
              <a:rPr lang="en-US" altLang="en-US" sz="1400" dirty="0"/>
              <a:t>front cover</a:t>
            </a:r>
            <a:r>
              <a:rPr lang="en-US" altLang="en-US" sz="1400" dirty="0" smtClean="0"/>
              <a:t>)</a:t>
            </a:r>
          </a:p>
          <a:p>
            <a:pPr lvl="1" eaLnBrk="1" hangingPunct="1">
              <a:lnSpc>
                <a:spcPct val="80000"/>
              </a:lnSpc>
            </a:pPr>
            <a:endParaRPr lang="en-US" altLang="en-US" sz="1400" dirty="0"/>
          </a:p>
          <a:p>
            <a:pPr lvl="1" eaLnBrk="1" hangingPunct="1">
              <a:lnSpc>
                <a:spcPct val="80000"/>
              </a:lnSpc>
            </a:pPr>
            <a:r>
              <a:rPr lang="en-US" altLang="en-US" sz="2400" dirty="0"/>
              <a:t>Parent Request </a:t>
            </a:r>
            <a:r>
              <a:rPr lang="en-US" altLang="en-US" sz="2400" dirty="0" smtClean="0"/>
              <a:t>for Reasonable Accommodations  </a:t>
            </a:r>
            <a:r>
              <a:rPr lang="en-US" altLang="en-US" sz="1400" dirty="0" smtClean="0"/>
              <a:t>(Adhere to inside </a:t>
            </a:r>
            <a:r>
              <a:rPr lang="en-US" altLang="en-US" sz="1400" dirty="0"/>
              <a:t>front cover)</a:t>
            </a:r>
          </a:p>
          <a:p>
            <a:pPr eaLnBrk="1" hangingPunct="1">
              <a:lnSpc>
                <a:spcPct val="80000"/>
              </a:lnSpc>
            </a:pPr>
            <a:r>
              <a:rPr lang="en-US" altLang="en-US" sz="2800" b="1" dirty="0"/>
              <a:t>Contents in Chronological Order</a:t>
            </a:r>
            <a:r>
              <a:rPr lang="en-US" altLang="en-US" sz="2400" b="1" dirty="0"/>
              <a:t> </a:t>
            </a:r>
            <a:r>
              <a:rPr lang="en-US" altLang="en-US" sz="1800" b="1" dirty="0"/>
              <a:t>(most recent on top)</a:t>
            </a:r>
          </a:p>
          <a:p>
            <a:pPr lvl="1" eaLnBrk="1" hangingPunct="1">
              <a:lnSpc>
                <a:spcPct val="80000"/>
              </a:lnSpc>
            </a:pPr>
            <a:r>
              <a:rPr lang="en-US" altLang="en-US" sz="2400" dirty="0"/>
              <a:t>Request for Special Education Assessment</a:t>
            </a:r>
          </a:p>
          <a:p>
            <a:pPr lvl="1" eaLnBrk="1" hangingPunct="1">
              <a:lnSpc>
                <a:spcPct val="80000"/>
              </a:lnSpc>
            </a:pPr>
            <a:r>
              <a:rPr lang="en-US" altLang="en-US" sz="2400" dirty="0"/>
              <a:t>Special Education Assessment Notification</a:t>
            </a:r>
          </a:p>
          <a:p>
            <a:pPr lvl="1" eaLnBrk="1" hangingPunct="1">
              <a:lnSpc>
                <a:spcPct val="80000"/>
              </a:lnSpc>
            </a:pPr>
            <a:r>
              <a:rPr lang="en-US" altLang="en-US" sz="2400" dirty="0"/>
              <a:t>Special Education Assessment Plan</a:t>
            </a:r>
          </a:p>
          <a:p>
            <a:pPr lvl="1" eaLnBrk="1" hangingPunct="1">
              <a:lnSpc>
                <a:spcPct val="80000"/>
              </a:lnSpc>
            </a:pPr>
            <a:r>
              <a:rPr lang="en-US" altLang="en-US" sz="2400" dirty="0"/>
              <a:t>Notification to Participate in an IEP Meeting</a:t>
            </a:r>
          </a:p>
          <a:p>
            <a:pPr lvl="1" eaLnBrk="1" hangingPunct="1">
              <a:lnSpc>
                <a:spcPct val="80000"/>
              </a:lnSpc>
            </a:pPr>
            <a:r>
              <a:rPr lang="en-US" altLang="en-US" sz="2400" dirty="0"/>
              <a:t>Excusal Form</a:t>
            </a:r>
          </a:p>
          <a:p>
            <a:pPr lvl="1" eaLnBrk="1" hangingPunct="1">
              <a:lnSpc>
                <a:spcPct val="80000"/>
              </a:lnSpc>
            </a:pPr>
            <a:r>
              <a:rPr lang="en-US" altLang="en-US" sz="2400" dirty="0"/>
              <a:t>Assessment Reports (excluding Psychologist &amp; Nurse)</a:t>
            </a:r>
          </a:p>
          <a:p>
            <a:pPr lvl="1" eaLnBrk="1" hangingPunct="1">
              <a:lnSpc>
                <a:spcPct val="80000"/>
              </a:lnSpc>
            </a:pPr>
            <a:r>
              <a:rPr lang="en-US" altLang="en-US" sz="2400" dirty="0"/>
              <a:t>IEP</a:t>
            </a:r>
          </a:p>
          <a:p>
            <a:pPr eaLnBrk="1" hangingPunct="1">
              <a:lnSpc>
                <a:spcPct val="80000"/>
              </a:lnSpc>
            </a:pPr>
            <a:endParaRPr lang="en-US" altLang="en-US" sz="2400" dirty="0"/>
          </a:p>
        </p:txBody>
      </p:sp>
      <p:sp>
        <p:nvSpPr>
          <p:cNvPr id="267268" name="File">
            <a:extLst>
              <a:ext uri="{FF2B5EF4-FFF2-40B4-BE49-F238E27FC236}">
                <a16:creationId xmlns:a16="http://schemas.microsoft.com/office/drawing/2014/main" id="{96471ACC-B678-48BA-86FB-20A9F2D901BE}"/>
              </a:ext>
            </a:extLst>
          </p:cNvPr>
          <p:cNvSpPr>
            <a:spLocks noEditPoints="1" noChangeArrowheads="1"/>
          </p:cNvSpPr>
          <p:nvPr/>
        </p:nvSpPr>
        <p:spPr bwMode="auto">
          <a:xfrm>
            <a:off x="6019800" y="990600"/>
            <a:ext cx="2743200" cy="1418997"/>
          </a:xfrm>
          <a:custGeom>
            <a:avLst/>
            <a:gdLst>
              <a:gd name="T0" fmla="*/ 2147483646 w 21600"/>
              <a:gd name="T1" fmla="*/ 2147483646 h 21600"/>
              <a:gd name="T2" fmla="*/ 0 w 21600"/>
              <a:gd name="T3" fmla="*/ 2147483646 h 21600"/>
              <a:gd name="T4" fmla="*/ 2147483646 w 21600"/>
              <a:gd name="T5" fmla="*/ 2147483646 h 21600"/>
              <a:gd name="T6" fmla="*/ 2147483646 w 21600"/>
              <a:gd name="T7" fmla="*/ 2147483646 h 21600"/>
              <a:gd name="T8" fmla="*/ 0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1086 w 21600"/>
              <a:gd name="T19" fmla="*/ 4628 h 21600"/>
              <a:gd name="T20" fmla="*/ 20635 w 21600"/>
              <a:gd name="T21" fmla="*/ 20289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lnTo>
                  <a:pt x="19790" y="3240"/>
                </a:lnTo>
                <a:close/>
              </a:path>
            </a:pathLst>
          </a:custGeom>
          <a:solidFill>
            <a:srgbClr val="006C00"/>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267269" name="Rectangle 5">
            <a:extLst>
              <a:ext uri="{FF2B5EF4-FFF2-40B4-BE49-F238E27FC236}">
                <a16:creationId xmlns:a16="http://schemas.microsoft.com/office/drawing/2014/main" id="{4F10F98F-D5F0-4CD3-B139-E96AC2281DC3}"/>
              </a:ext>
            </a:extLst>
          </p:cNvPr>
          <p:cNvSpPr>
            <a:spLocks noChangeArrowheads="1"/>
          </p:cNvSpPr>
          <p:nvPr/>
        </p:nvSpPr>
        <p:spPr bwMode="auto">
          <a:xfrm>
            <a:off x="6248400" y="1327207"/>
            <a:ext cx="2397784" cy="923330"/>
          </a:xfrm>
          <a:custGeom>
            <a:avLst/>
            <a:gdLst>
              <a:gd name="connsiteX0" fmla="*/ 0 w 1447800"/>
              <a:gd name="connsiteY0" fmla="*/ 0 h 1754326"/>
              <a:gd name="connsiteX1" fmla="*/ 1447800 w 1447800"/>
              <a:gd name="connsiteY1" fmla="*/ 0 h 1754326"/>
              <a:gd name="connsiteX2" fmla="*/ 1447800 w 1447800"/>
              <a:gd name="connsiteY2" fmla="*/ 1754326 h 1754326"/>
              <a:gd name="connsiteX3" fmla="*/ 0 w 1447800"/>
              <a:gd name="connsiteY3" fmla="*/ 1754326 h 1754326"/>
              <a:gd name="connsiteX4" fmla="*/ 0 w 1447800"/>
              <a:gd name="connsiteY4" fmla="*/ 0 h 1754326"/>
              <a:gd name="connsiteX0" fmla="*/ 0 w 1580965"/>
              <a:gd name="connsiteY0" fmla="*/ 0 h 1754326"/>
              <a:gd name="connsiteX1" fmla="*/ 1447800 w 1580965"/>
              <a:gd name="connsiteY1" fmla="*/ 0 h 1754326"/>
              <a:gd name="connsiteX2" fmla="*/ 1580965 w 1580965"/>
              <a:gd name="connsiteY2" fmla="*/ 1585651 h 1754326"/>
              <a:gd name="connsiteX3" fmla="*/ 0 w 1580965"/>
              <a:gd name="connsiteY3" fmla="*/ 1754326 h 1754326"/>
              <a:gd name="connsiteX4" fmla="*/ 0 w 1580965"/>
              <a:gd name="connsiteY4" fmla="*/ 0 h 1754326"/>
              <a:gd name="connsiteX0" fmla="*/ 62144 w 1643109"/>
              <a:gd name="connsiteY0" fmla="*/ 0 h 1585651"/>
              <a:gd name="connsiteX1" fmla="*/ 1509944 w 1643109"/>
              <a:gd name="connsiteY1" fmla="*/ 0 h 1585651"/>
              <a:gd name="connsiteX2" fmla="*/ 1643109 w 1643109"/>
              <a:gd name="connsiteY2" fmla="*/ 1585651 h 1585651"/>
              <a:gd name="connsiteX3" fmla="*/ 0 w 1643109"/>
              <a:gd name="connsiteY3" fmla="*/ 946458 h 1585651"/>
              <a:gd name="connsiteX4" fmla="*/ 62144 w 1643109"/>
              <a:gd name="connsiteY4" fmla="*/ 0 h 1585651"/>
              <a:gd name="connsiteX0" fmla="*/ 62144 w 1802907"/>
              <a:gd name="connsiteY0" fmla="*/ 0 h 946458"/>
              <a:gd name="connsiteX1" fmla="*/ 1509944 w 1802907"/>
              <a:gd name="connsiteY1" fmla="*/ 0 h 946458"/>
              <a:gd name="connsiteX2" fmla="*/ 1802907 w 1802907"/>
              <a:gd name="connsiteY2" fmla="*/ 919826 h 946458"/>
              <a:gd name="connsiteX3" fmla="*/ 0 w 1802907"/>
              <a:gd name="connsiteY3" fmla="*/ 946458 h 946458"/>
              <a:gd name="connsiteX4" fmla="*/ 62144 w 1802907"/>
              <a:gd name="connsiteY4" fmla="*/ 0 h 946458"/>
              <a:gd name="connsiteX0" fmla="*/ 62144 w 1802907"/>
              <a:gd name="connsiteY0" fmla="*/ 44389 h 990847"/>
              <a:gd name="connsiteX1" fmla="*/ 1794030 w 1802907"/>
              <a:gd name="connsiteY1" fmla="*/ 0 h 990847"/>
              <a:gd name="connsiteX2" fmla="*/ 1802907 w 1802907"/>
              <a:gd name="connsiteY2" fmla="*/ 964215 h 990847"/>
              <a:gd name="connsiteX3" fmla="*/ 0 w 1802907"/>
              <a:gd name="connsiteY3" fmla="*/ 990847 h 990847"/>
              <a:gd name="connsiteX4" fmla="*/ 62144 w 1802907"/>
              <a:gd name="connsiteY4" fmla="*/ 44389 h 990847"/>
              <a:gd name="connsiteX0" fmla="*/ 0 w 1927194"/>
              <a:gd name="connsiteY0" fmla="*/ 1 h 990847"/>
              <a:gd name="connsiteX1" fmla="*/ 1918317 w 1927194"/>
              <a:gd name="connsiteY1" fmla="*/ 0 h 990847"/>
              <a:gd name="connsiteX2" fmla="*/ 1927194 w 1927194"/>
              <a:gd name="connsiteY2" fmla="*/ 964215 h 990847"/>
              <a:gd name="connsiteX3" fmla="*/ 124287 w 1927194"/>
              <a:gd name="connsiteY3" fmla="*/ 990847 h 990847"/>
              <a:gd name="connsiteX4" fmla="*/ 0 w 1927194"/>
              <a:gd name="connsiteY4" fmla="*/ 1 h 990847"/>
              <a:gd name="connsiteX0" fmla="*/ 0 w 1927194"/>
              <a:gd name="connsiteY0" fmla="*/ 1 h 964215"/>
              <a:gd name="connsiteX1" fmla="*/ 1918317 w 1927194"/>
              <a:gd name="connsiteY1" fmla="*/ 0 h 964215"/>
              <a:gd name="connsiteX2" fmla="*/ 1927194 w 1927194"/>
              <a:gd name="connsiteY2" fmla="*/ 964215 h 964215"/>
              <a:gd name="connsiteX3" fmla="*/ 26633 w 1927194"/>
              <a:gd name="connsiteY3" fmla="*/ 928703 h 964215"/>
              <a:gd name="connsiteX4" fmla="*/ 0 w 1927194"/>
              <a:gd name="connsiteY4" fmla="*/ 1 h 964215"/>
              <a:gd name="connsiteX0" fmla="*/ 0 w 1918317"/>
              <a:gd name="connsiteY0" fmla="*/ 1 h 2470714"/>
              <a:gd name="connsiteX1" fmla="*/ 1918317 w 1918317"/>
              <a:gd name="connsiteY1" fmla="*/ 0 h 2470714"/>
              <a:gd name="connsiteX2" fmla="*/ 1912708 w 1918317"/>
              <a:gd name="connsiteY2" fmla="*/ 2470714 h 2470714"/>
              <a:gd name="connsiteX3" fmla="*/ 26633 w 1918317"/>
              <a:gd name="connsiteY3" fmla="*/ 928703 h 2470714"/>
              <a:gd name="connsiteX4" fmla="*/ 0 w 1918317"/>
              <a:gd name="connsiteY4" fmla="*/ 1 h 2470714"/>
              <a:gd name="connsiteX0" fmla="*/ 0 w 1918317"/>
              <a:gd name="connsiteY0" fmla="*/ 1 h 2470714"/>
              <a:gd name="connsiteX1" fmla="*/ 1918317 w 1918317"/>
              <a:gd name="connsiteY1" fmla="*/ 0 h 2470714"/>
              <a:gd name="connsiteX2" fmla="*/ 1912708 w 1918317"/>
              <a:gd name="connsiteY2" fmla="*/ 2470714 h 2470714"/>
              <a:gd name="connsiteX3" fmla="*/ 77333 w 1918317"/>
              <a:gd name="connsiteY3" fmla="*/ 2365672 h 2470714"/>
              <a:gd name="connsiteX4" fmla="*/ 0 w 1918317"/>
              <a:gd name="connsiteY4" fmla="*/ 1 h 2470714"/>
              <a:gd name="connsiteX0" fmla="*/ 0 w 1918317"/>
              <a:gd name="connsiteY0" fmla="*/ 1 h 2736504"/>
              <a:gd name="connsiteX1" fmla="*/ 1918317 w 1918317"/>
              <a:gd name="connsiteY1" fmla="*/ 0 h 2736504"/>
              <a:gd name="connsiteX2" fmla="*/ 1912708 w 1918317"/>
              <a:gd name="connsiteY2" fmla="*/ 2470714 h 2736504"/>
              <a:gd name="connsiteX3" fmla="*/ 4905 w 1918317"/>
              <a:gd name="connsiteY3" fmla="*/ 2736504 h 2736504"/>
              <a:gd name="connsiteX4" fmla="*/ 0 w 1918317"/>
              <a:gd name="connsiteY4" fmla="*/ 1 h 2736504"/>
              <a:gd name="connsiteX0" fmla="*/ 0 w 1956226"/>
              <a:gd name="connsiteY0" fmla="*/ 1 h 2748837"/>
              <a:gd name="connsiteX1" fmla="*/ 1918317 w 1956226"/>
              <a:gd name="connsiteY1" fmla="*/ 0 h 2748837"/>
              <a:gd name="connsiteX2" fmla="*/ 1956165 w 1956226"/>
              <a:gd name="connsiteY2" fmla="*/ 2748837 h 2748837"/>
              <a:gd name="connsiteX3" fmla="*/ 4905 w 1956226"/>
              <a:gd name="connsiteY3" fmla="*/ 2736504 h 2748837"/>
              <a:gd name="connsiteX4" fmla="*/ 0 w 1956226"/>
              <a:gd name="connsiteY4" fmla="*/ 1 h 2748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6226" h="2748837">
                <a:moveTo>
                  <a:pt x="0" y="1"/>
                </a:moveTo>
                <a:lnTo>
                  <a:pt x="1918317" y="0"/>
                </a:lnTo>
                <a:cubicBezTo>
                  <a:pt x="1916447" y="823571"/>
                  <a:pt x="1958035" y="1925266"/>
                  <a:pt x="1956165" y="2748837"/>
                </a:cubicBezTo>
                <a:lnTo>
                  <a:pt x="4905" y="2736504"/>
                </a:lnTo>
                <a:lnTo>
                  <a:pt x="0" y="1"/>
                </a:lnTo>
                <a:close/>
              </a:path>
            </a:pathLst>
          </a:cu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1800" dirty="0"/>
              <a:t>Access </a:t>
            </a:r>
            <a:r>
              <a:rPr lang="en-US" altLang="en-US" sz="1800" dirty="0" smtClean="0"/>
              <a:t>Log</a:t>
            </a:r>
          </a:p>
          <a:p>
            <a:pPr algn="ctr">
              <a:spcBef>
                <a:spcPct val="0"/>
              </a:spcBef>
              <a:buClrTx/>
              <a:buSzTx/>
              <a:buFontTx/>
              <a:buNone/>
            </a:pPr>
            <a:r>
              <a:rPr lang="en-US" altLang="en-US" sz="1800" dirty="0" smtClean="0"/>
              <a:t>_____________</a:t>
            </a:r>
          </a:p>
          <a:p>
            <a:pPr algn="ctr">
              <a:spcBef>
                <a:spcPct val="0"/>
              </a:spcBef>
              <a:buClrTx/>
              <a:buSzTx/>
              <a:buFontTx/>
              <a:buNone/>
            </a:pPr>
            <a:r>
              <a:rPr lang="en-US" altLang="en-US" sz="1800" dirty="0" smtClean="0"/>
              <a:t>_____________</a:t>
            </a:r>
            <a:endParaRPr lang="en-US" altLang="en-US" sz="1800" dirty="0"/>
          </a:p>
        </p:txBody>
      </p:sp>
    </p:spTree>
    <p:extLst>
      <p:ext uri="{BB962C8B-B14F-4D97-AF65-F5344CB8AC3E}">
        <p14:creationId xmlns:p14="http://schemas.microsoft.com/office/powerpoint/2010/main" val="37427733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r"/>
            <a:r>
              <a:rPr lang="en-US" sz="4800" b="1" dirty="0" smtClean="0"/>
              <a:t>ACTIVITY #2</a:t>
            </a:r>
            <a:br>
              <a:rPr lang="en-US" sz="4800" b="1" dirty="0" smtClean="0"/>
            </a:br>
            <a:r>
              <a:rPr lang="en-US" sz="4800" b="1" i="1" dirty="0" smtClean="0"/>
              <a:t> </a:t>
            </a:r>
            <a:r>
              <a:rPr lang="en-US" sz="4800" b="1" dirty="0" smtClean="0"/>
              <a:t> </a:t>
            </a:r>
            <a:endParaRPr lang="en-US" sz="4800" b="1" dirty="0"/>
          </a:p>
        </p:txBody>
      </p:sp>
      <p:sp>
        <p:nvSpPr>
          <p:cNvPr id="5" name="Subtitle 4"/>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1229168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itle 1"/>
          <p:cNvSpPr>
            <a:spLocks noGrp="1"/>
          </p:cNvSpPr>
          <p:nvPr>
            <p:ph type="title"/>
          </p:nvPr>
        </p:nvSpPr>
        <p:spPr>
          <a:xfrm>
            <a:off x="457200" y="457200"/>
            <a:ext cx="8534400" cy="1981200"/>
          </a:xfrm>
        </p:spPr>
        <p:txBody>
          <a:bodyPr/>
          <a:lstStyle/>
          <a:p>
            <a:r>
              <a:rPr lang="en-US" altLang="en-US" sz="4800" b="1" dirty="0" smtClean="0"/>
              <a:t>Activity #2 </a:t>
            </a:r>
            <a:r>
              <a:rPr lang="en-US" altLang="en-US" sz="4800" b="1" dirty="0" smtClean="0">
                <a:solidFill>
                  <a:srgbClr val="008000"/>
                </a:solidFill>
              </a:rPr>
              <a:t/>
            </a:r>
            <a:br>
              <a:rPr lang="en-US" altLang="en-US" sz="4800" b="1" dirty="0" smtClean="0">
                <a:solidFill>
                  <a:srgbClr val="008000"/>
                </a:solidFill>
              </a:rPr>
            </a:br>
            <a:r>
              <a:rPr lang="en-US" altLang="en-US" sz="4800" b="1" dirty="0" smtClean="0">
                <a:solidFill>
                  <a:srgbClr val="008000"/>
                </a:solidFill>
              </a:rPr>
              <a:t>Time to Test Your Knowledge ! </a:t>
            </a:r>
          </a:p>
        </p:txBody>
      </p:sp>
      <p:sp>
        <p:nvSpPr>
          <p:cNvPr id="153603" name="Content Placeholder 2"/>
          <p:cNvSpPr>
            <a:spLocks noGrp="1"/>
          </p:cNvSpPr>
          <p:nvPr>
            <p:ph idx="1"/>
          </p:nvPr>
        </p:nvSpPr>
        <p:spPr/>
        <p:txBody>
          <a:bodyPr/>
          <a:lstStyle/>
          <a:p>
            <a:pPr marL="0" indent="0">
              <a:buFont typeface="Wingdings" panose="05000000000000000000" pitchFamily="2" charset="2"/>
              <a:buNone/>
            </a:pPr>
            <a:r>
              <a:rPr lang="en-US" altLang="en-US" smtClean="0"/>
              <a:t> </a:t>
            </a:r>
          </a:p>
        </p:txBody>
      </p:sp>
      <p:pic>
        <p:nvPicPr>
          <p:cNvPr id="153604" name="Picture 1" descr="The Escaroig Eye: May 20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438400"/>
            <a:ext cx="6477000" cy="374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67004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pPr eaLnBrk="1" hangingPunct="1"/>
            <a:r>
              <a:rPr lang="en-US" altLang="en-US" b="1" dirty="0" smtClean="0"/>
              <a:t>Timelines Are Ticking</a:t>
            </a:r>
          </a:p>
        </p:txBody>
      </p:sp>
      <p:sp>
        <p:nvSpPr>
          <p:cNvPr id="155651" name="Rectangle 3"/>
          <p:cNvSpPr>
            <a:spLocks noGrp="1" noChangeArrowheads="1"/>
          </p:cNvSpPr>
          <p:nvPr>
            <p:ph type="body" idx="1"/>
          </p:nvPr>
        </p:nvSpPr>
        <p:spPr>
          <a:xfrm>
            <a:off x="457200" y="2057400"/>
            <a:ext cx="8229600" cy="4800600"/>
          </a:xfrm>
        </p:spPr>
        <p:txBody>
          <a:bodyPr/>
          <a:lstStyle/>
          <a:p>
            <a:pPr eaLnBrk="1" hangingPunct="1">
              <a:buFont typeface="Wingdings" panose="05000000000000000000" pitchFamily="2" charset="2"/>
              <a:buNone/>
            </a:pPr>
            <a:r>
              <a:rPr lang="en-US" altLang="en-US" b="1" dirty="0" smtClean="0">
                <a:solidFill>
                  <a:srgbClr val="009900"/>
                </a:solidFill>
              </a:rPr>
              <a:t>QUESTION:</a:t>
            </a:r>
          </a:p>
          <a:p>
            <a:pPr eaLnBrk="1" hangingPunct="1">
              <a:buFont typeface="Wingdings" panose="05000000000000000000" pitchFamily="2" charset="2"/>
              <a:buNone/>
            </a:pPr>
            <a:endParaRPr lang="en-US" altLang="en-US" sz="800" b="1" dirty="0" smtClean="0">
              <a:solidFill>
                <a:srgbClr val="009900"/>
              </a:solidFill>
            </a:endParaRPr>
          </a:p>
          <a:p>
            <a:pPr eaLnBrk="1" hangingPunct="1">
              <a:buFont typeface="Wingdings" panose="05000000000000000000" pitchFamily="2" charset="2"/>
              <a:buNone/>
            </a:pPr>
            <a:r>
              <a:rPr lang="en-US" altLang="en-US" dirty="0" smtClean="0"/>
              <a:t>	If a parent requests an assessment, when is the school required to provide an assessment plan?</a:t>
            </a:r>
          </a:p>
          <a:p>
            <a:pPr eaLnBrk="1" hangingPunct="1">
              <a:buFont typeface="Wingdings" panose="05000000000000000000" pitchFamily="2" charset="2"/>
              <a:buNone/>
            </a:pPr>
            <a:endParaRPr lang="en-US" altLang="en-US" sz="2000" dirty="0" smtClean="0"/>
          </a:p>
          <a:p>
            <a:pPr eaLnBrk="1" hangingPunct="1">
              <a:buFont typeface="Wingdings" panose="05000000000000000000" pitchFamily="2" charset="2"/>
              <a:buNone/>
            </a:pPr>
            <a:endParaRPr lang="en-US" altLang="en-US" dirty="0" smtClean="0"/>
          </a:p>
          <a:p>
            <a:pPr eaLnBrk="1" hangingPunct="1">
              <a:buFont typeface="Wingdings" panose="05000000000000000000" pitchFamily="2" charset="2"/>
              <a:buNone/>
            </a:pPr>
            <a:r>
              <a:rPr lang="en-US" altLang="en-US" dirty="0" smtClean="0"/>
              <a:t>				 		</a:t>
            </a:r>
          </a:p>
        </p:txBody>
      </p:sp>
      <p:sp>
        <p:nvSpPr>
          <p:cNvPr id="155652" name="Oval 4"/>
          <p:cNvSpPr>
            <a:spLocks noChangeArrowheads="1"/>
          </p:cNvSpPr>
          <p:nvPr/>
        </p:nvSpPr>
        <p:spPr bwMode="auto">
          <a:xfrm>
            <a:off x="685800" y="4724400"/>
            <a:ext cx="1828800" cy="1219200"/>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2400"/>
              <a:t>Within</a:t>
            </a:r>
          </a:p>
          <a:p>
            <a:pPr algn="ctr">
              <a:spcBef>
                <a:spcPct val="0"/>
              </a:spcBef>
              <a:buClrTx/>
              <a:buSzTx/>
              <a:buFontTx/>
              <a:buNone/>
            </a:pPr>
            <a:r>
              <a:rPr lang="en-US" altLang="en-US"/>
              <a:t>10 days</a:t>
            </a:r>
          </a:p>
        </p:txBody>
      </p:sp>
      <p:sp>
        <p:nvSpPr>
          <p:cNvPr id="155653" name="Oval 5"/>
          <p:cNvSpPr>
            <a:spLocks noChangeArrowheads="1"/>
          </p:cNvSpPr>
          <p:nvPr/>
        </p:nvSpPr>
        <p:spPr bwMode="auto">
          <a:xfrm>
            <a:off x="3810000" y="4724400"/>
            <a:ext cx="1905000" cy="1295400"/>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2400"/>
              <a:t>Within </a:t>
            </a:r>
          </a:p>
          <a:p>
            <a:pPr algn="ctr">
              <a:spcBef>
                <a:spcPct val="0"/>
              </a:spcBef>
              <a:buClrTx/>
              <a:buSzTx/>
              <a:buFontTx/>
              <a:buNone/>
            </a:pPr>
            <a:r>
              <a:rPr lang="en-US" altLang="en-US"/>
              <a:t>30 days</a:t>
            </a:r>
          </a:p>
        </p:txBody>
      </p:sp>
      <p:sp>
        <p:nvSpPr>
          <p:cNvPr id="155654" name="Oval 6"/>
          <p:cNvSpPr>
            <a:spLocks noChangeArrowheads="1"/>
          </p:cNvSpPr>
          <p:nvPr/>
        </p:nvSpPr>
        <p:spPr bwMode="auto">
          <a:xfrm>
            <a:off x="6705600" y="4724400"/>
            <a:ext cx="1752600" cy="1295400"/>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2400"/>
              <a:t>Within </a:t>
            </a:r>
          </a:p>
          <a:p>
            <a:pPr algn="ctr">
              <a:spcBef>
                <a:spcPct val="0"/>
              </a:spcBef>
              <a:buClrTx/>
              <a:buSzTx/>
              <a:buFontTx/>
              <a:buNone/>
            </a:pPr>
            <a:r>
              <a:rPr lang="en-US" altLang="en-US"/>
              <a:t>15 days</a:t>
            </a:r>
          </a:p>
        </p:txBody>
      </p:sp>
      <p:pic>
        <p:nvPicPr>
          <p:cNvPr id="155655" name="Picture 11" descr="j02341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533400"/>
            <a:ext cx="171926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17740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pPr eaLnBrk="1" hangingPunct="1"/>
            <a:r>
              <a:rPr lang="en-US" altLang="en-US" b="1" dirty="0" smtClean="0"/>
              <a:t>Timelines Are Ticking</a:t>
            </a:r>
          </a:p>
        </p:txBody>
      </p:sp>
      <p:sp>
        <p:nvSpPr>
          <p:cNvPr id="157699" name="Rectangle 3"/>
          <p:cNvSpPr>
            <a:spLocks noGrp="1" noChangeArrowheads="1"/>
          </p:cNvSpPr>
          <p:nvPr>
            <p:ph type="body" idx="1"/>
          </p:nvPr>
        </p:nvSpPr>
        <p:spPr>
          <a:xfrm>
            <a:off x="533400" y="1981200"/>
            <a:ext cx="8229600" cy="4419600"/>
          </a:xfrm>
        </p:spPr>
        <p:txBody>
          <a:bodyPr/>
          <a:lstStyle/>
          <a:p>
            <a:pPr eaLnBrk="1" hangingPunct="1">
              <a:buFont typeface="Wingdings" panose="05000000000000000000" pitchFamily="2" charset="2"/>
              <a:buNone/>
            </a:pPr>
            <a:r>
              <a:rPr lang="en-US" altLang="en-US" b="1" dirty="0" smtClean="0">
                <a:solidFill>
                  <a:srgbClr val="009900"/>
                </a:solidFill>
              </a:rPr>
              <a:t>ANSWER:</a:t>
            </a:r>
          </a:p>
          <a:p>
            <a:pPr eaLnBrk="1" hangingPunct="1">
              <a:buFont typeface="Wingdings" panose="05000000000000000000" pitchFamily="2" charset="2"/>
              <a:buNone/>
            </a:pPr>
            <a:endParaRPr lang="en-US" altLang="en-US" sz="1200" b="1" dirty="0" smtClean="0">
              <a:solidFill>
                <a:srgbClr val="009900"/>
              </a:solidFill>
            </a:endParaRPr>
          </a:p>
          <a:p>
            <a:pPr eaLnBrk="1" hangingPunct="1">
              <a:buFont typeface="Wingdings" panose="05000000000000000000" pitchFamily="2" charset="2"/>
              <a:buNone/>
            </a:pPr>
            <a:r>
              <a:rPr lang="en-US" altLang="en-US" dirty="0" smtClean="0"/>
              <a:t>	A proposed assessment plan is to be provided to the parent within 15 calendar days of the request for assessment.</a:t>
            </a:r>
          </a:p>
          <a:p>
            <a:pPr eaLnBrk="1" hangingPunct="1">
              <a:buFont typeface="Wingdings" panose="05000000000000000000" pitchFamily="2" charset="2"/>
              <a:buNone/>
            </a:pPr>
            <a:endParaRPr lang="en-US" altLang="en-US" dirty="0" smtClean="0"/>
          </a:p>
          <a:p>
            <a:pPr algn="ctr" eaLnBrk="1" hangingPunct="1">
              <a:buFont typeface="Wingdings" panose="05000000000000000000" pitchFamily="2" charset="2"/>
              <a:buNone/>
            </a:pPr>
            <a:endParaRPr lang="en-US" altLang="en-US" dirty="0" smtClean="0">
              <a:solidFill>
                <a:srgbClr val="FF0000"/>
              </a:solidFill>
            </a:endParaRPr>
          </a:p>
          <a:p>
            <a:pPr algn="ctr" eaLnBrk="1" hangingPunct="1">
              <a:buFont typeface="Wingdings" panose="05000000000000000000" pitchFamily="2" charset="2"/>
              <a:buNone/>
            </a:pPr>
            <a:endParaRPr lang="en-US" altLang="en-US" dirty="0" smtClean="0"/>
          </a:p>
        </p:txBody>
      </p:sp>
    </p:spTree>
    <p:extLst>
      <p:ext uri="{BB962C8B-B14F-4D97-AF65-F5344CB8AC3E}">
        <p14:creationId xmlns:p14="http://schemas.microsoft.com/office/powerpoint/2010/main" val="28617363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xfrm>
            <a:off x="457200" y="457200"/>
            <a:ext cx="8229600" cy="838200"/>
          </a:xfrm>
        </p:spPr>
        <p:txBody>
          <a:bodyPr/>
          <a:lstStyle/>
          <a:p>
            <a:pPr eaLnBrk="1" hangingPunct="1"/>
            <a:r>
              <a:rPr lang="en-US" altLang="en-US" b="1" dirty="0" smtClean="0"/>
              <a:t>Timelines Are Ticking</a:t>
            </a:r>
          </a:p>
        </p:txBody>
      </p:sp>
      <p:sp>
        <p:nvSpPr>
          <p:cNvPr id="159747" name="Rectangle 3"/>
          <p:cNvSpPr>
            <a:spLocks noGrp="1" noChangeArrowheads="1"/>
          </p:cNvSpPr>
          <p:nvPr>
            <p:ph type="body" idx="1"/>
          </p:nvPr>
        </p:nvSpPr>
        <p:spPr>
          <a:xfrm>
            <a:off x="457200" y="1295400"/>
            <a:ext cx="8210550" cy="5029200"/>
          </a:xfrm>
        </p:spPr>
        <p:txBody>
          <a:bodyPr/>
          <a:lstStyle/>
          <a:p>
            <a:pPr eaLnBrk="1" hangingPunct="1">
              <a:lnSpc>
                <a:spcPct val="80000"/>
              </a:lnSpc>
              <a:buFont typeface="Wingdings" panose="05000000000000000000" pitchFamily="2" charset="2"/>
              <a:buNone/>
            </a:pPr>
            <a:r>
              <a:rPr lang="en-US" altLang="en-US" b="1" dirty="0" smtClean="0">
                <a:solidFill>
                  <a:srgbClr val="009900"/>
                </a:solidFill>
              </a:rPr>
              <a:t>QUESTION:</a:t>
            </a:r>
          </a:p>
          <a:p>
            <a:pPr eaLnBrk="1" hangingPunct="1">
              <a:lnSpc>
                <a:spcPct val="80000"/>
              </a:lnSpc>
              <a:buFont typeface="Wingdings" panose="05000000000000000000" pitchFamily="2" charset="2"/>
              <a:buNone/>
            </a:pPr>
            <a:endParaRPr lang="en-US" altLang="en-US" b="1" dirty="0" smtClean="0">
              <a:solidFill>
                <a:srgbClr val="009900"/>
              </a:solidFill>
            </a:endParaRPr>
          </a:p>
          <a:p>
            <a:pPr eaLnBrk="1" hangingPunct="1">
              <a:lnSpc>
                <a:spcPct val="80000"/>
              </a:lnSpc>
              <a:buFont typeface="Wingdings" panose="05000000000000000000" pitchFamily="2" charset="2"/>
              <a:buNone/>
            </a:pPr>
            <a:r>
              <a:rPr lang="en-US" altLang="en-US" sz="2400" dirty="0" smtClean="0"/>
              <a:t>	</a:t>
            </a:r>
            <a:r>
              <a:rPr lang="en-US" altLang="en-US" dirty="0" smtClean="0"/>
              <a:t>If the parent consents to assessment and returns the signed assessment plan, within how many days of the school’s receipt of the signed assessment plan must assessments be completed AND the IEP meeting held?</a:t>
            </a:r>
          </a:p>
          <a:p>
            <a:pPr eaLnBrk="1" hangingPunct="1">
              <a:lnSpc>
                <a:spcPct val="80000"/>
              </a:lnSpc>
              <a:buFont typeface="Wingdings" panose="05000000000000000000" pitchFamily="2" charset="2"/>
              <a:buNone/>
            </a:pPr>
            <a:endParaRPr lang="en-US" altLang="en-US" dirty="0" smtClean="0"/>
          </a:p>
          <a:p>
            <a:pPr eaLnBrk="1" hangingPunct="1">
              <a:lnSpc>
                <a:spcPct val="80000"/>
              </a:lnSpc>
              <a:buFont typeface="Wingdings" panose="05000000000000000000" pitchFamily="2" charset="2"/>
              <a:buNone/>
            </a:pPr>
            <a:endParaRPr lang="en-US" altLang="en-US" sz="2800" dirty="0" smtClean="0"/>
          </a:p>
          <a:p>
            <a:pPr eaLnBrk="1" hangingPunct="1">
              <a:lnSpc>
                <a:spcPct val="80000"/>
              </a:lnSpc>
              <a:buFont typeface="Wingdings" panose="05000000000000000000" pitchFamily="2" charset="2"/>
              <a:buNone/>
            </a:pPr>
            <a:endParaRPr lang="en-US" altLang="en-US" sz="2400" dirty="0" smtClean="0"/>
          </a:p>
          <a:p>
            <a:pPr eaLnBrk="1" hangingPunct="1">
              <a:lnSpc>
                <a:spcPct val="80000"/>
              </a:lnSpc>
              <a:buFont typeface="Wingdings" panose="05000000000000000000" pitchFamily="2" charset="2"/>
              <a:buNone/>
            </a:pPr>
            <a:endParaRPr lang="en-US" altLang="en-US" b="1" dirty="0" smtClean="0">
              <a:solidFill>
                <a:srgbClr val="009900"/>
              </a:solidFill>
            </a:endParaRPr>
          </a:p>
          <a:p>
            <a:pPr eaLnBrk="1" hangingPunct="1">
              <a:lnSpc>
                <a:spcPct val="80000"/>
              </a:lnSpc>
              <a:buFont typeface="Wingdings" panose="05000000000000000000" pitchFamily="2" charset="2"/>
              <a:buNone/>
            </a:pPr>
            <a:endParaRPr lang="en-US" altLang="en-US" b="1" dirty="0" smtClean="0">
              <a:solidFill>
                <a:srgbClr val="009900"/>
              </a:solidFill>
            </a:endParaRPr>
          </a:p>
          <a:p>
            <a:pPr eaLnBrk="1" hangingPunct="1">
              <a:lnSpc>
                <a:spcPct val="80000"/>
              </a:lnSpc>
              <a:buFont typeface="Wingdings" panose="05000000000000000000" pitchFamily="2" charset="2"/>
              <a:buNone/>
            </a:pPr>
            <a:r>
              <a:rPr lang="en-US" altLang="en-US" sz="2400" dirty="0" smtClean="0">
                <a:solidFill>
                  <a:srgbClr val="009900"/>
                </a:solidFill>
              </a:rPr>
              <a:t>	</a:t>
            </a:r>
          </a:p>
          <a:p>
            <a:pPr eaLnBrk="1" hangingPunct="1">
              <a:lnSpc>
                <a:spcPct val="80000"/>
              </a:lnSpc>
              <a:buFont typeface="Wingdings" panose="05000000000000000000" pitchFamily="2" charset="2"/>
              <a:buNone/>
            </a:pPr>
            <a:endParaRPr lang="en-US" altLang="en-US" sz="2400" dirty="0" smtClean="0"/>
          </a:p>
        </p:txBody>
      </p:sp>
      <p:sp>
        <p:nvSpPr>
          <p:cNvPr id="159748" name="Oval 4"/>
          <p:cNvSpPr>
            <a:spLocks noChangeArrowheads="1"/>
          </p:cNvSpPr>
          <p:nvPr/>
        </p:nvSpPr>
        <p:spPr bwMode="auto">
          <a:xfrm>
            <a:off x="762000" y="5029200"/>
            <a:ext cx="1676400" cy="1295400"/>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2400"/>
              <a:t>Within</a:t>
            </a:r>
          </a:p>
          <a:p>
            <a:pPr algn="ctr">
              <a:spcBef>
                <a:spcPct val="0"/>
              </a:spcBef>
              <a:buClrTx/>
              <a:buSzTx/>
              <a:buFontTx/>
              <a:buNone/>
            </a:pPr>
            <a:r>
              <a:rPr lang="en-US" altLang="en-US"/>
              <a:t>30 days</a:t>
            </a:r>
          </a:p>
        </p:txBody>
      </p:sp>
      <p:sp>
        <p:nvSpPr>
          <p:cNvPr id="159749" name="Oval 5"/>
          <p:cNvSpPr>
            <a:spLocks noChangeArrowheads="1"/>
          </p:cNvSpPr>
          <p:nvPr/>
        </p:nvSpPr>
        <p:spPr bwMode="auto">
          <a:xfrm>
            <a:off x="3581400" y="5029200"/>
            <a:ext cx="1752600" cy="1295400"/>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2400"/>
              <a:t>Within</a:t>
            </a:r>
          </a:p>
          <a:p>
            <a:pPr algn="ctr">
              <a:spcBef>
                <a:spcPct val="0"/>
              </a:spcBef>
              <a:buClrTx/>
              <a:buSzTx/>
              <a:buFontTx/>
              <a:buNone/>
            </a:pPr>
            <a:r>
              <a:rPr lang="en-US" altLang="en-US"/>
              <a:t>60 days</a:t>
            </a:r>
          </a:p>
        </p:txBody>
      </p:sp>
      <p:sp>
        <p:nvSpPr>
          <p:cNvPr id="159750" name="Oval 6"/>
          <p:cNvSpPr>
            <a:spLocks noChangeArrowheads="1"/>
          </p:cNvSpPr>
          <p:nvPr/>
        </p:nvSpPr>
        <p:spPr bwMode="auto">
          <a:xfrm>
            <a:off x="6553200" y="5029200"/>
            <a:ext cx="1752600" cy="1295400"/>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2400"/>
              <a:t>Within</a:t>
            </a:r>
          </a:p>
          <a:p>
            <a:pPr algn="ctr">
              <a:spcBef>
                <a:spcPct val="0"/>
              </a:spcBef>
              <a:buClrTx/>
              <a:buSzTx/>
              <a:buFontTx/>
              <a:buNone/>
            </a:pPr>
            <a:r>
              <a:rPr lang="en-US" altLang="en-US"/>
              <a:t>80 days</a:t>
            </a:r>
          </a:p>
        </p:txBody>
      </p:sp>
      <p:pic>
        <p:nvPicPr>
          <p:cNvPr id="159751" name="Picture 7" descr="j02341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8900" y="36513"/>
            <a:ext cx="150495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280950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pPr eaLnBrk="1" hangingPunct="1"/>
            <a:r>
              <a:rPr lang="en-US" altLang="en-US" b="1" dirty="0" smtClean="0"/>
              <a:t>Timelines Are Ticking</a:t>
            </a:r>
          </a:p>
        </p:txBody>
      </p:sp>
      <p:sp>
        <p:nvSpPr>
          <p:cNvPr id="161795" name="Rectangle 3"/>
          <p:cNvSpPr>
            <a:spLocks noGrp="1" noChangeArrowheads="1"/>
          </p:cNvSpPr>
          <p:nvPr>
            <p:ph type="body" idx="1"/>
          </p:nvPr>
        </p:nvSpPr>
        <p:spPr>
          <a:xfrm>
            <a:off x="533400" y="1981200"/>
            <a:ext cx="8153400" cy="3886200"/>
          </a:xfrm>
        </p:spPr>
        <p:txBody>
          <a:bodyPr/>
          <a:lstStyle/>
          <a:p>
            <a:pPr eaLnBrk="1" hangingPunct="1">
              <a:buFont typeface="Wingdings" panose="05000000000000000000" pitchFamily="2" charset="2"/>
              <a:buNone/>
            </a:pPr>
            <a:r>
              <a:rPr lang="en-US" altLang="en-US" b="1" dirty="0" smtClean="0">
                <a:solidFill>
                  <a:srgbClr val="009900"/>
                </a:solidFill>
              </a:rPr>
              <a:t>ANSWER:</a:t>
            </a:r>
          </a:p>
          <a:p>
            <a:pPr eaLnBrk="1" hangingPunct="1">
              <a:buFont typeface="Wingdings" panose="05000000000000000000" pitchFamily="2" charset="2"/>
              <a:buNone/>
            </a:pPr>
            <a:endParaRPr lang="en-US" altLang="en-US" sz="1200" b="1" dirty="0" smtClean="0">
              <a:solidFill>
                <a:srgbClr val="009900"/>
              </a:solidFill>
            </a:endParaRPr>
          </a:p>
          <a:p>
            <a:pPr eaLnBrk="1" hangingPunct="1">
              <a:buFont typeface="Wingdings" panose="05000000000000000000" pitchFamily="2" charset="2"/>
              <a:buNone/>
            </a:pPr>
            <a:r>
              <a:rPr lang="en-US" altLang="en-US" dirty="0" smtClean="0"/>
              <a:t>   Assessments must be completed </a:t>
            </a:r>
            <a:r>
              <a:rPr lang="en-US" altLang="en-US" b="1" dirty="0" smtClean="0"/>
              <a:t>and</a:t>
            </a:r>
            <a:r>
              <a:rPr lang="en-US" altLang="en-US" dirty="0" smtClean="0"/>
              <a:t> the IEP meeting HELD within 60 days of receipt of the signed assessment plan. </a:t>
            </a:r>
          </a:p>
        </p:txBody>
      </p:sp>
    </p:spTree>
    <p:extLst>
      <p:ext uri="{BB962C8B-B14F-4D97-AF65-F5344CB8AC3E}">
        <p14:creationId xmlns:p14="http://schemas.microsoft.com/office/powerpoint/2010/main" val="192451643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pPr eaLnBrk="1" hangingPunct="1"/>
            <a:r>
              <a:rPr lang="en-US" altLang="en-US" b="1" dirty="0" smtClean="0"/>
              <a:t>Timelines Are Ticking</a:t>
            </a:r>
          </a:p>
        </p:txBody>
      </p:sp>
      <p:sp>
        <p:nvSpPr>
          <p:cNvPr id="163843" name="Rectangle 3"/>
          <p:cNvSpPr>
            <a:spLocks noGrp="1" noChangeArrowheads="1"/>
          </p:cNvSpPr>
          <p:nvPr>
            <p:ph type="body" idx="1"/>
          </p:nvPr>
        </p:nvSpPr>
        <p:spPr>
          <a:xfrm>
            <a:off x="457200" y="1981200"/>
            <a:ext cx="8077200" cy="2895600"/>
          </a:xfrm>
        </p:spPr>
        <p:txBody>
          <a:bodyPr/>
          <a:lstStyle/>
          <a:p>
            <a:pPr eaLnBrk="1" hangingPunct="1">
              <a:buFont typeface="Wingdings" panose="05000000000000000000" pitchFamily="2" charset="2"/>
              <a:buNone/>
            </a:pPr>
            <a:r>
              <a:rPr lang="en-US" altLang="en-US" b="1" dirty="0" smtClean="0">
                <a:solidFill>
                  <a:srgbClr val="009900"/>
                </a:solidFill>
              </a:rPr>
              <a:t>QUESTION:</a:t>
            </a:r>
          </a:p>
          <a:p>
            <a:pPr eaLnBrk="1" hangingPunct="1">
              <a:buFont typeface="Wingdings" panose="05000000000000000000" pitchFamily="2" charset="2"/>
              <a:buNone/>
            </a:pPr>
            <a:endParaRPr lang="en-US" altLang="en-US" sz="800" b="1" dirty="0" smtClean="0">
              <a:solidFill>
                <a:srgbClr val="009900"/>
              </a:solidFill>
            </a:endParaRPr>
          </a:p>
          <a:p>
            <a:pPr eaLnBrk="1" hangingPunct="1">
              <a:buFont typeface="Wingdings" panose="05000000000000000000" pitchFamily="2" charset="2"/>
              <a:buNone/>
            </a:pPr>
            <a:r>
              <a:rPr lang="en-US" altLang="en-US" b="1" dirty="0" smtClean="0"/>
              <a:t>	</a:t>
            </a:r>
            <a:r>
              <a:rPr lang="en-US" altLang="en-US" dirty="0" smtClean="0"/>
              <a:t>How many days prior to the IEP meeting date must the school give parents written notification of the meeting?</a:t>
            </a:r>
          </a:p>
          <a:p>
            <a:pPr eaLnBrk="1" hangingPunct="1">
              <a:buFont typeface="Wingdings" panose="05000000000000000000" pitchFamily="2" charset="2"/>
              <a:buNone/>
            </a:pPr>
            <a:endParaRPr lang="en-US" altLang="en-US" sz="2400" dirty="0" smtClean="0"/>
          </a:p>
          <a:p>
            <a:pPr eaLnBrk="1" hangingPunct="1">
              <a:buFont typeface="Wingdings" panose="05000000000000000000" pitchFamily="2" charset="2"/>
              <a:buNone/>
            </a:pPr>
            <a:endParaRPr lang="en-US" altLang="en-US" dirty="0" smtClean="0"/>
          </a:p>
          <a:p>
            <a:pPr eaLnBrk="1" hangingPunct="1">
              <a:buFont typeface="Wingdings" panose="05000000000000000000" pitchFamily="2" charset="2"/>
              <a:buNone/>
            </a:pPr>
            <a:endParaRPr lang="en-US" altLang="en-US" dirty="0" smtClean="0"/>
          </a:p>
          <a:p>
            <a:pPr eaLnBrk="1" hangingPunct="1">
              <a:buFont typeface="Wingdings" panose="05000000000000000000" pitchFamily="2" charset="2"/>
              <a:buNone/>
            </a:pPr>
            <a:endParaRPr lang="en-US" altLang="en-US" b="1" dirty="0" smtClean="0">
              <a:solidFill>
                <a:srgbClr val="009900"/>
              </a:solidFill>
            </a:endParaRPr>
          </a:p>
          <a:p>
            <a:pPr eaLnBrk="1" hangingPunct="1">
              <a:buFont typeface="Wingdings" panose="05000000000000000000" pitchFamily="2" charset="2"/>
              <a:buNone/>
            </a:pPr>
            <a:endParaRPr lang="en-US" altLang="en-US" dirty="0" smtClean="0"/>
          </a:p>
          <a:p>
            <a:pPr eaLnBrk="1" hangingPunct="1">
              <a:buFont typeface="Wingdings" panose="05000000000000000000" pitchFamily="2" charset="2"/>
              <a:buNone/>
            </a:pPr>
            <a:endParaRPr lang="en-US" altLang="en-US" sz="1400" dirty="0" smtClean="0"/>
          </a:p>
        </p:txBody>
      </p:sp>
      <p:pic>
        <p:nvPicPr>
          <p:cNvPr id="163844" name="Picture 4" descr="j02341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09600"/>
            <a:ext cx="171926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45" name="Oval 5"/>
          <p:cNvSpPr>
            <a:spLocks noChangeArrowheads="1"/>
          </p:cNvSpPr>
          <p:nvPr/>
        </p:nvSpPr>
        <p:spPr bwMode="auto">
          <a:xfrm>
            <a:off x="914400" y="4800600"/>
            <a:ext cx="1676400" cy="1219200"/>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2400"/>
              <a:t>Within</a:t>
            </a:r>
          </a:p>
          <a:p>
            <a:pPr algn="ctr">
              <a:spcBef>
                <a:spcPct val="0"/>
              </a:spcBef>
              <a:buClrTx/>
              <a:buSzTx/>
              <a:buFontTx/>
              <a:buNone/>
            </a:pPr>
            <a:r>
              <a:rPr lang="en-US" altLang="en-US"/>
              <a:t>10 days</a:t>
            </a:r>
          </a:p>
        </p:txBody>
      </p:sp>
      <p:sp>
        <p:nvSpPr>
          <p:cNvPr id="163846" name="Oval 6"/>
          <p:cNvSpPr>
            <a:spLocks noChangeArrowheads="1"/>
          </p:cNvSpPr>
          <p:nvPr/>
        </p:nvSpPr>
        <p:spPr bwMode="auto">
          <a:xfrm>
            <a:off x="3810000" y="4800600"/>
            <a:ext cx="1676400" cy="1219200"/>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2400"/>
              <a:t>Within</a:t>
            </a:r>
          </a:p>
          <a:p>
            <a:pPr algn="ctr">
              <a:spcBef>
                <a:spcPct val="0"/>
              </a:spcBef>
              <a:buClrTx/>
              <a:buSzTx/>
              <a:buFontTx/>
              <a:buNone/>
            </a:pPr>
            <a:r>
              <a:rPr lang="en-US" altLang="en-US"/>
              <a:t>20 days</a:t>
            </a:r>
          </a:p>
        </p:txBody>
      </p:sp>
      <p:sp>
        <p:nvSpPr>
          <p:cNvPr id="163847" name="Oval 7"/>
          <p:cNvSpPr>
            <a:spLocks noChangeArrowheads="1"/>
          </p:cNvSpPr>
          <p:nvPr/>
        </p:nvSpPr>
        <p:spPr bwMode="auto">
          <a:xfrm>
            <a:off x="6553200" y="4800600"/>
            <a:ext cx="1676400" cy="1219200"/>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2400"/>
              <a:t>Within</a:t>
            </a:r>
          </a:p>
          <a:p>
            <a:pPr algn="ctr">
              <a:spcBef>
                <a:spcPct val="0"/>
              </a:spcBef>
              <a:buClrTx/>
              <a:buSzTx/>
              <a:buFontTx/>
              <a:buNone/>
            </a:pPr>
            <a:r>
              <a:rPr lang="en-US" altLang="en-US"/>
              <a:t>30 days</a:t>
            </a:r>
          </a:p>
        </p:txBody>
      </p:sp>
    </p:spTree>
    <p:extLst>
      <p:ext uri="{BB962C8B-B14F-4D97-AF65-F5344CB8AC3E}">
        <p14:creationId xmlns:p14="http://schemas.microsoft.com/office/powerpoint/2010/main" val="2498737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3"/>
          <p:cNvSpPr>
            <a:spLocks noGrp="1" noChangeArrowheads="1"/>
          </p:cNvSpPr>
          <p:nvPr>
            <p:ph type="ctrTitle"/>
          </p:nvPr>
        </p:nvSpPr>
        <p:spPr/>
        <p:txBody>
          <a:bodyPr/>
          <a:lstStyle/>
          <a:p>
            <a:pPr algn="r"/>
            <a:r>
              <a:rPr lang="en-US" altLang="en-US" sz="4400" b="1" dirty="0" smtClean="0"/>
              <a:t>District Policies and Procedures </a:t>
            </a:r>
            <a:r>
              <a:rPr lang="en-US" altLang="en-US" sz="3600" b="1" dirty="0" smtClean="0"/>
              <a:t/>
            </a:r>
            <a:br>
              <a:rPr lang="en-US" altLang="en-US" sz="3600" b="1" dirty="0" smtClean="0"/>
            </a:br>
            <a:endParaRPr lang="en-US" altLang="en-US" sz="3600" b="1" dirty="0" smtClean="0"/>
          </a:p>
        </p:txBody>
      </p:sp>
      <p:sp>
        <p:nvSpPr>
          <p:cNvPr id="14339" name="Subtitle 4"/>
          <p:cNvSpPr>
            <a:spLocks noGrp="1" noChangeArrowheads="1"/>
          </p:cNvSpPr>
          <p:nvPr>
            <p:ph type="subTitle" idx="1"/>
          </p:nvPr>
        </p:nvSpPr>
        <p:spPr/>
        <p:txBody>
          <a:bodyPr/>
          <a:lstStyle/>
          <a:p>
            <a:endParaRPr lang="en-US" altLang="en-US" dirty="0" smtClean="0"/>
          </a:p>
        </p:txBody>
      </p:sp>
    </p:spTree>
    <p:extLst>
      <p:ext uri="{BB962C8B-B14F-4D97-AF65-F5344CB8AC3E}">
        <p14:creationId xmlns:p14="http://schemas.microsoft.com/office/powerpoint/2010/main" val="20129252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p:txBody>
          <a:bodyPr/>
          <a:lstStyle/>
          <a:p>
            <a:pPr eaLnBrk="1" hangingPunct="1"/>
            <a:r>
              <a:rPr lang="en-US" altLang="en-US" b="1" dirty="0" smtClean="0"/>
              <a:t>Timelines Are Ticking</a:t>
            </a:r>
          </a:p>
        </p:txBody>
      </p:sp>
      <p:sp>
        <p:nvSpPr>
          <p:cNvPr id="165891" name="Rectangle 3"/>
          <p:cNvSpPr>
            <a:spLocks noGrp="1" noChangeArrowheads="1"/>
          </p:cNvSpPr>
          <p:nvPr>
            <p:ph type="body" idx="1"/>
          </p:nvPr>
        </p:nvSpPr>
        <p:spPr>
          <a:xfrm>
            <a:off x="609600" y="1600200"/>
            <a:ext cx="8077200" cy="3962400"/>
          </a:xfrm>
        </p:spPr>
        <p:txBody>
          <a:bodyPr/>
          <a:lstStyle/>
          <a:p>
            <a:pPr eaLnBrk="1" hangingPunct="1">
              <a:lnSpc>
                <a:spcPct val="90000"/>
              </a:lnSpc>
              <a:buFont typeface="Wingdings" panose="05000000000000000000" pitchFamily="2" charset="2"/>
              <a:buNone/>
            </a:pPr>
            <a:r>
              <a:rPr lang="en-US" altLang="en-US" b="1" dirty="0" smtClean="0">
                <a:solidFill>
                  <a:srgbClr val="009900"/>
                </a:solidFill>
              </a:rPr>
              <a:t>ANSWER:</a:t>
            </a:r>
          </a:p>
          <a:p>
            <a:pPr eaLnBrk="1" hangingPunct="1">
              <a:lnSpc>
                <a:spcPct val="90000"/>
              </a:lnSpc>
              <a:buFont typeface="Wingdings" panose="05000000000000000000" pitchFamily="2" charset="2"/>
              <a:buNone/>
            </a:pPr>
            <a:endParaRPr lang="en-US" altLang="en-US" sz="1400" b="1" dirty="0" smtClean="0">
              <a:solidFill>
                <a:srgbClr val="009900"/>
              </a:solidFill>
            </a:endParaRPr>
          </a:p>
          <a:p>
            <a:pPr eaLnBrk="1" hangingPunct="1">
              <a:lnSpc>
                <a:spcPct val="90000"/>
              </a:lnSpc>
              <a:buFont typeface="Wingdings" panose="05000000000000000000" pitchFamily="2" charset="2"/>
              <a:buNone/>
            </a:pPr>
            <a:r>
              <a:rPr lang="en-US" altLang="en-US" b="1" dirty="0" smtClean="0">
                <a:solidFill>
                  <a:srgbClr val="009900"/>
                </a:solidFill>
              </a:rPr>
              <a:t>   </a:t>
            </a:r>
            <a:r>
              <a:rPr lang="en-US" altLang="en-US" dirty="0" smtClean="0"/>
              <a:t>Per District Policy, an IEP Meeting Notification is sent at least </a:t>
            </a:r>
            <a:r>
              <a:rPr lang="en-US" altLang="en-US" b="1" dirty="0" smtClean="0"/>
              <a:t>10 days</a:t>
            </a:r>
            <a:r>
              <a:rPr lang="en-US" altLang="en-US" dirty="0" smtClean="0"/>
              <a:t> before the meeting along with the </a:t>
            </a:r>
            <a:r>
              <a:rPr lang="en-US" altLang="en-US" i="1" dirty="0" smtClean="0"/>
              <a:t>Parent’s Guide to Special Education</a:t>
            </a:r>
            <a:r>
              <a:rPr lang="en-US" altLang="en-US" dirty="0" smtClean="0"/>
              <a:t>, </a:t>
            </a:r>
            <a:r>
              <a:rPr lang="en-US" altLang="en-US" i="1" dirty="0" smtClean="0"/>
              <a:t>The IEP and You</a:t>
            </a:r>
            <a:r>
              <a:rPr lang="en-US" altLang="en-US" dirty="0" smtClean="0"/>
              <a:t> booklet, and </a:t>
            </a:r>
            <a:r>
              <a:rPr lang="en-US" altLang="en-US" i="1" dirty="0" smtClean="0"/>
              <a:t>The ITP and You</a:t>
            </a:r>
            <a:r>
              <a:rPr lang="en-US" altLang="en-US" dirty="0" smtClean="0"/>
              <a:t> booklet (for students age 14 and older).</a:t>
            </a:r>
          </a:p>
          <a:p>
            <a:pPr eaLnBrk="1" hangingPunct="1">
              <a:lnSpc>
                <a:spcPct val="90000"/>
              </a:lnSpc>
              <a:buFont typeface="Wingdings" panose="05000000000000000000" pitchFamily="2" charset="2"/>
              <a:buNone/>
            </a:pPr>
            <a:r>
              <a:rPr lang="en-US" altLang="en-US" sz="2400" dirty="0" smtClean="0"/>
              <a:t> </a:t>
            </a:r>
            <a:r>
              <a:rPr lang="en-US" altLang="en-US" dirty="0" smtClean="0"/>
              <a:t> </a:t>
            </a:r>
            <a:endParaRPr lang="en-US" altLang="en-US" sz="2400" dirty="0" smtClean="0"/>
          </a:p>
        </p:txBody>
      </p:sp>
    </p:spTree>
    <p:extLst>
      <p:ext uri="{BB962C8B-B14F-4D97-AF65-F5344CB8AC3E}">
        <p14:creationId xmlns:p14="http://schemas.microsoft.com/office/powerpoint/2010/main" val="128130711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p:txBody>
          <a:bodyPr/>
          <a:lstStyle/>
          <a:p>
            <a:pPr eaLnBrk="1" hangingPunct="1"/>
            <a:r>
              <a:rPr lang="en-US" altLang="en-US" b="1" dirty="0" smtClean="0"/>
              <a:t>Timelines Are Ticking</a:t>
            </a:r>
          </a:p>
        </p:txBody>
      </p:sp>
      <p:sp>
        <p:nvSpPr>
          <p:cNvPr id="167939" name="Rectangle 3"/>
          <p:cNvSpPr>
            <a:spLocks noGrp="1" noChangeArrowheads="1"/>
          </p:cNvSpPr>
          <p:nvPr>
            <p:ph type="body" idx="1"/>
          </p:nvPr>
        </p:nvSpPr>
        <p:spPr>
          <a:xfrm>
            <a:off x="457200" y="1981200"/>
            <a:ext cx="8229600" cy="4572000"/>
          </a:xfrm>
        </p:spPr>
        <p:txBody>
          <a:bodyPr/>
          <a:lstStyle/>
          <a:p>
            <a:pPr eaLnBrk="1" hangingPunct="1">
              <a:buFont typeface="Wingdings" panose="05000000000000000000" pitchFamily="2" charset="2"/>
              <a:buNone/>
            </a:pPr>
            <a:r>
              <a:rPr lang="en-US" altLang="en-US" b="1" dirty="0" smtClean="0">
                <a:solidFill>
                  <a:srgbClr val="009900"/>
                </a:solidFill>
              </a:rPr>
              <a:t>QUESTION:</a:t>
            </a:r>
          </a:p>
          <a:p>
            <a:pPr eaLnBrk="1" hangingPunct="1">
              <a:buFont typeface="Wingdings" panose="05000000000000000000" pitchFamily="2" charset="2"/>
              <a:buNone/>
            </a:pPr>
            <a:endParaRPr lang="en-US" altLang="en-US" sz="800" b="1" dirty="0" smtClean="0">
              <a:solidFill>
                <a:srgbClr val="009900"/>
              </a:solidFill>
            </a:endParaRPr>
          </a:p>
          <a:p>
            <a:pPr eaLnBrk="1" hangingPunct="1">
              <a:buFont typeface="Wingdings" panose="05000000000000000000" pitchFamily="2" charset="2"/>
              <a:buNone/>
            </a:pPr>
            <a:r>
              <a:rPr lang="en-US" altLang="en-US" dirty="0" smtClean="0">
                <a:solidFill>
                  <a:srgbClr val="009900"/>
                </a:solidFill>
              </a:rPr>
              <a:t>	</a:t>
            </a:r>
            <a:r>
              <a:rPr lang="en-US" altLang="en-US" dirty="0" smtClean="0"/>
              <a:t>When a new special education student transfers into the District, within how many days of enrollment must an IEP meeting be held?</a:t>
            </a:r>
          </a:p>
          <a:p>
            <a:pPr eaLnBrk="1" hangingPunct="1">
              <a:buFont typeface="Wingdings" panose="05000000000000000000" pitchFamily="2" charset="2"/>
              <a:buNone/>
            </a:pPr>
            <a:endParaRPr lang="en-US" altLang="en-US" sz="2000" dirty="0" smtClean="0">
              <a:solidFill>
                <a:srgbClr val="009900"/>
              </a:solidFill>
            </a:endParaRPr>
          </a:p>
          <a:p>
            <a:pPr eaLnBrk="1" hangingPunct="1">
              <a:buFont typeface="Wingdings" panose="05000000000000000000" pitchFamily="2" charset="2"/>
              <a:buNone/>
            </a:pPr>
            <a:endParaRPr lang="en-US" altLang="en-US" b="1" dirty="0" smtClean="0">
              <a:solidFill>
                <a:srgbClr val="009900"/>
              </a:solidFill>
            </a:endParaRPr>
          </a:p>
          <a:p>
            <a:pPr eaLnBrk="1" hangingPunct="1">
              <a:buFont typeface="Wingdings" panose="05000000000000000000" pitchFamily="2" charset="2"/>
              <a:buNone/>
            </a:pPr>
            <a:endParaRPr lang="en-US" altLang="en-US" b="1" dirty="0" smtClean="0">
              <a:solidFill>
                <a:srgbClr val="009900"/>
              </a:solidFill>
            </a:endParaRPr>
          </a:p>
          <a:p>
            <a:pPr eaLnBrk="1" hangingPunct="1">
              <a:buFont typeface="Wingdings" panose="05000000000000000000" pitchFamily="2" charset="2"/>
              <a:buNone/>
            </a:pPr>
            <a:endParaRPr lang="en-US" altLang="en-US" dirty="0" smtClean="0"/>
          </a:p>
          <a:p>
            <a:pPr eaLnBrk="1" hangingPunct="1">
              <a:buFont typeface="Wingdings" panose="05000000000000000000" pitchFamily="2" charset="2"/>
              <a:buNone/>
            </a:pPr>
            <a:endParaRPr lang="en-US" altLang="en-US" dirty="0" smtClean="0"/>
          </a:p>
        </p:txBody>
      </p:sp>
      <p:sp>
        <p:nvSpPr>
          <p:cNvPr id="167940" name="Oval 4"/>
          <p:cNvSpPr>
            <a:spLocks noChangeArrowheads="1"/>
          </p:cNvSpPr>
          <p:nvPr/>
        </p:nvSpPr>
        <p:spPr bwMode="auto">
          <a:xfrm>
            <a:off x="685800" y="5105400"/>
            <a:ext cx="1752600" cy="1143000"/>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2400"/>
              <a:t>Within</a:t>
            </a:r>
          </a:p>
          <a:p>
            <a:pPr algn="ctr">
              <a:spcBef>
                <a:spcPct val="0"/>
              </a:spcBef>
              <a:buClrTx/>
              <a:buSzTx/>
              <a:buFontTx/>
              <a:buNone/>
            </a:pPr>
            <a:r>
              <a:rPr lang="en-US" altLang="en-US"/>
              <a:t>10 days</a:t>
            </a:r>
          </a:p>
        </p:txBody>
      </p:sp>
      <p:sp>
        <p:nvSpPr>
          <p:cNvPr id="167941" name="Oval 5"/>
          <p:cNvSpPr>
            <a:spLocks noChangeArrowheads="1"/>
          </p:cNvSpPr>
          <p:nvPr/>
        </p:nvSpPr>
        <p:spPr bwMode="auto">
          <a:xfrm>
            <a:off x="3657600" y="5105400"/>
            <a:ext cx="1752600" cy="1143000"/>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2400"/>
              <a:t>Within</a:t>
            </a:r>
          </a:p>
          <a:p>
            <a:pPr algn="ctr">
              <a:spcBef>
                <a:spcPct val="0"/>
              </a:spcBef>
              <a:buClrTx/>
              <a:buSzTx/>
              <a:buFontTx/>
              <a:buNone/>
            </a:pPr>
            <a:r>
              <a:rPr lang="en-US" altLang="en-US"/>
              <a:t>20 days</a:t>
            </a:r>
          </a:p>
        </p:txBody>
      </p:sp>
      <p:sp>
        <p:nvSpPr>
          <p:cNvPr id="167942" name="Oval 6"/>
          <p:cNvSpPr>
            <a:spLocks noChangeArrowheads="1"/>
          </p:cNvSpPr>
          <p:nvPr/>
        </p:nvSpPr>
        <p:spPr bwMode="auto">
          <a:xfrm>
            <a:off x="6553200" y="5105400"/>
            <a:ext cx="1752600" cy="1143000"/>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2400"/>
              <a:t>Within</a:t>
            </a:r>
          </a:p>
          <a:p>
            <a:pPr algn="ctr">
              <a:spcBef>
                <a:spcPct val="0"/>
              </a:spcBef>
              <a:buClrTx/>
              <a:buSzTx/>
              <a:buFontTx/>
              <a:buNone/>
            </a:pPr>
            <a:r>
              <a:rPr lang="en-US" altLang="en-US"/>
              <a:t>30 days</a:t>
            </a:r>
          </a:p>
        </p:txBody>
      </p:sp>
      <p:pic>
        <p:nvPicPr>
          <p:cNvPr id="167943" name="Picture 7" descr="j02341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838200"/>
            <a:ext cx="143192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982190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lstStyle/>
          <a:p>
            <a:pPr eaLnBrk="1" hangingPunct="1"/>
            <a:r>
              <a:rPr lang="en-US" altLang="en-US" b="1" dirty="0" smtClean="0"/>
              <a:t>Timelines Are Ticking</a:t>
            </a:r>
          </a:p>
        </p:txBody>
      </p:sp>
      <p:sp>
        <p:nvSpPr>
          <p:cNvPr id="169987" name="Rectangle 3"/>
          <p:cNvSpPr>
            <a:spLocks noGrp="1" noChangeArrowheads="1"/>
          </p:cNvSpPr>
          <p:nvPr>
            <p:ph type="body" idx="1"/>
          </p:nvPr>
        </p:nvSpPr>
        <p:spPr>
          <a:xfrm>
            <a:off x="457200" y="2286000"/>
            <a:ext cx="7772400" cy="3581400"/>
          </a:xfrm>
        </p:spPr>
        <p:txBody>
          <a:bodyPr/>
          <a:lstStyle/>
          <a:p>
            <a:pPr eaLnBrk="1" hangingPunct="1">
              <a:buFont typeface="Wingdings" panose="05000000000000000000" pitchFamily="2" charset="2"/>
              <a:buNone/>
            </a:pPr>
            <a:r>
              <a:rPr lang="en-US" altLang="en-US" b="1" dirty="0" smtClean="0">
                <a:solidFill>
                  <a:srgbClr val="009900"/>
                </a:solidFill>
              </a:rPr>
              <a:t>ANSWER:</a:t>
            </a:r>
          </a:p>
          <a:p>
            <a:pPr algn="ctr" eaLnBrk="1" hangingPunct="1">
              <a:buFont typeface="Wingdings" panose="05000000000000000000" pitchFamily="2" charset="2"/>
              <a:buNone/>
            </a:pPr>
            <a:endParaRPr lang="en-US" altLang="en-US" sz="2000" dirty="0" smtClean="0"/>
          </a:p>
          <a:p>
            <a:pPr eaLnBrk="1" hangingPunct="1">
              <a:buFont typeface="Wingdings" panose="05000000000000000000" pitchFamily="2" charset="2"/>
              <a:buNone/>
            </a:pPr>
            <a:r>
              <a:rPr lang="en-US" altLang="en-US" dirty="0" smtClean="0"/>
              <a:t>   An IEP meeting must be held within 30 calendar days of enrollment.</a:t>
            </a:r>
          </a:p>
        </p:txBody>
      </p:sp>
    </p:spTree>
    <p:extLst>
      <p:ext uri="{BB962C8B-B14F-4D97-AF65-F5344CB8AC3E}">
        <p14:creationId xmlns:p14="http://schemas.microsoft.com/office/powerpoint/2010/main" val="414525686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pPr eaLnBrk="1" hangingPunct="1"/>
            <a:r>
              <a:rPr lang="en-US" altLang="en-US" b="1" dirty="0" smtClean="0"/>
              <a:t>Timelines Are Ticking</a:t>
            </a:r>
          </a:p>
        </p:txBody>
      </p:sp>
      <p:sp>
        <p:nvSpPr>
          <p:cNvPr id="172035" name="Rectangle 3"/>
          <p:cNvSpPr>
            <a:spLocks noGrp="1" noChangeArrowheads="1"/>
          </p:cNvSpPr>
          <p:nvPr>
            <p:ph type="body" idx="1"/>
          </p:nvPr>
        </p:nvSpPr>
        <p:spPr>
          <a:xfrm>
            <a:off x="457200" y="2057400"/>
            <a:ext cx="8229600" cy="4800600"/>
          </a:xfrm>
        </p:spPr>
        <p:txBody>
          <a:bodyPr/>
          <a:lstStyle/>
          <a:p>
            <a:pPr eaLnBrk="1" hangingPunct="1">
              <a:lnSpc>
                <a:spcPct val="90000"/>
              </a:lnSpc>
              <a:buFont typeface="Wingdings" panose="05000000000000000000" pitchFamily="2" charset="2"/>
              <a:buNone/>
            </a:pPr>
            <a:r>
              <a:rPr lang="en-US" altLang="en-US" b="1" dirty="0" smtClean="0">
                <a:solidFill>
                  <a:srgbClr val="009900"/>
                </a:solidFill>
              </a:rPr>
              <a:t>QUESTION:</a:t>
            </a:r>
          </a:p>
          <a:p>
            <a:pPr eaLnBrk="1" hangingPunct="1">
              <a:lnSpc>
                <a:spcPct val="90000"/>
              </a:lnSpc>
              <a:buFont typeface="Wingdings" panose="05000000000000000000" pitchFamily="2" charset="2"/>
              <a:buNone/>
            </a:pPr>
            <a:endParaRPr lang="en-US" altLang="en-US" sz="900" b="1" dirty="0" smtClean="0">
              <a:solidFill>
                <a:srgbClr val="009900"/>
              </a:solidFill>
            </a:endParaRPr>
          </a:p>
          <a:p>
            <a:pPr eaLnBrk="1" hangingPunct="1">
              <a:lnSpc>
                <a:spcPct val="90000"/>
              </a:lnSpc>
              <a:buFont typeface="Wingdings" panose="05000000000000000000" pitchFamily="2" charset="2"/>
              <a:buNone/>
            </a:pPr>
            <a:r>
              <a:rPr lang="en-US" altLang="en-US" dirty="0" smtClean="0"/>
              <a:t>	If a parent of a special education student requests an IEP meeting, within how many days must the school schedule and conduct the IEP meeting?</a:t>
            </a:r>
          </a:p>
          <a:p>
            <a:pPr eaLnBrk="1" hangingPunct="1">
              <a:lnSpc>
                <a:spcPct val="90000"/>
              </a:lnSpc>
              <a:buFont typeface="Wingdings" panose="05000000000000000000" pitchFamily="2" charset="2"/>
              <a:buNone/>
            </a:pPr>
            <a:endParaRPr lang="en-US" altLang="en-US" sz="2400" dirty="0" smtClean="0"/>
          </a:p>
          <a:p>
            <a:pPr eaLnBrk="1" hangingPunct="1">
              <a:lnSpc>
                <a:spcPct val="90000"/>
              </a:lnSpc>
              <a:buFont typeface="Wingdings" panose="05000000000000000000" pitchFamily="2" charset="2"/>
              <a:buNone/>
            </a:pPr>
            <a:endParaRPr lang="en-US" altLang="en-US" dirty="0" smtClean="0"/>
          </a:p>
          <a:p>
            <a:pPr eaLnBrk="1" hangingPunct="1">
              <a:lnSpc>
                <a:spcPct val="90000"/>
              </a:lnSpc>
              <a:buFont typeface="Wingdings" panose="05000000000000000000" pitchFamily="2" charset="2"/>
              <a:buNone/>
            </a:pPr>
            <a:endParaRPr lang="en-US" altLang="en-US" dirty="0" smtClean="0"/>
          </a:p>
          <a:p>
            <a:pPr eaLnBrk="1" hangingPunct="1">
              <a:lnSpc>
                <a:spcPct val="90000"/>
              </a:lnSpc>
              <a:buFont typeface="Wingdings" panose="05000000000000000000" pitchFamily="2" charset="2"/>
              <a:buNone/>
            </a:pPr>
            <a:endParaRPr lang="en-US" altLang="en-US" dirty="0" smtClean="0"/>
          </a:p>
          <a:p>
            <a:pPr eaLnBrk="1" hangingPunct="1">
              <a:lnSpc>
                <a:spcPct val="90000"/>
              </a:lnSpc>
              <a:buFont typeface="Wingdings" panose="05000000000000000000" pitchFamily="2" charset="2"/>
              <a:buNone/>
            </a:pPr>
            <a:r>
              <a:rPr lang="en-US" altLang="en-US" dirty="0" smtClean="0"/>
              <a:t>	</a:t>
            </a:r>
          </a:p>
        </p:txBody>
      </p:sp>
      <p:sp>
        <p:nvSpPr>
          <p:cNvPr id="172036" name="Oval 4"/>
          <p:cNvSpPr>
            <a:spLocks noChangeArrowheads="1"/>
          </p:cNvSpPr>
          <p:nvPr/>
        </p:nvSpPr>
        <p:spPr bwMode="auto">
          <a:xfrm>
            <a:off x="762000" y="4724400"/>
            <a:ext cx="1676400" cy="1219200"/>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2400"/>
              <a:t>Within</a:t>
            </a:r>
          </a:p>
          <a:p>
            <a:pPr algn="ctr">
              <a:spcBef>
                <a:spcPct val="0"/>
              </a:spcBef>
              <a:buClrTx/>
              <a:buSzTx/>
              <a:buFontTx/>
              <a:buNone/>
            </a:pPr>
            <a:r>
              <a:rPr lang="en-US" altLang="en-US"/>
              <a:t>10 days</a:t>
            </a:r>
          </a:p>
        </p:txBody>
      </p:sp>
      <p:sp>
        <p:nvSpPr>
          <p:cNvPr id="172037" name="Oval 5"/>
          <p:cNvSpPr>
            <a:spLocks noChangeArrowheads="1"/>
          </p:cNvSpPr>
          <p:nvPr/>
        </p:nvSpPr>
        <p:spPr bwMode="auto">
          <a:xfrm>
            <a:off x="3810000" y="4724400"/>
            <a:ext cx="1676400" cy="1143000"/>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2400"/>
              <a:t>Within</a:t>
            </a:r>
          </a:p>
          <a:p>
            <a:pPr algn="ctr">
              <a:spcBef>
                <a:spcPct val="0"/>
              </a:spcBef>
              <a:buClrTx/>
              <a:buSzTx/>
              <a:buFontTx/>
              <a:buNone/>
            </a:pPr>
            <a:r>
              <a:rPr lang="en-US" altLang="en-US"/>
              <a:t>20 days</a:t>
            </a:r>
          </a:p>
        </p:txBody>
      </p:sp>
      <p:sp>
        <p:nvSpPr>
          <p:cNvPr id="172038" name="Oval 6"/>
          <p:cNvSpPr>
            <a:spLocks noChangeArrowheads="1"/>
          </p:cNvSpPr>
          <p:nvPr/>
        </p:nvSpPr>
        <p:spPr bwMode="auto">
          <a:xfrm>
            <a:off x="6781800" y="4724400"/>
            <a:ext cx="1676400" cy="1219200"/>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2400"/>
              <a:t>Within</a:t>
            </a:r>
          </a:p>
          <a:p>
            <a:pPr algn="ctr">
              <a:spcBef>
                <a:spcPct val="0"/>
              </a:spcBef>
              <a:buClrTx/>
              <a:buSzTx/>
              <a:buFontTx/>
              <a:buNone/>
            </a:pPr>
            <a:r>
              <a:rPr lang="en-US" altLang="en-US"/>
              <a:t>30 days</a:t>
            </a:r>
          </a:p>
        </p:txBody>
      </p:sp>
    </p:spTree>
    <p:extLst>
      <p:ext uri="{BB962C8B-B14F-4D97-AF65-F5344CB8AC3E}">
        <p14:creationId xmlns:p14="http://schemas.microsoft.com/office/powerpoint/2010/main" val="8725542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p:txBody>
          <a:bodyPr/>
          <a:lstStyle/>
          <a:p>
            <a:pPr eaLnBrk="1" hangingPunct="1"/>
            <a:r>
              <a:rPr lang="en-US" altLang="en-US" b="1" dirty="0" smtClean="0"/>
              <a:t>Timelines Are Ticking</a:t>
            </a:r>
          </a:p>
        </p:txBody>
      </p:sp>
      <p:sp>
        <p:nvSpPr>
          <p:cNvPr id="174083" name="Rectangle 3"/>
          <p:cNvSpPr>
            <a:spLocks noGrp="1" noChangeArrowheads="1"/>
          </p:cNvSpPr>
          <p:nvPr>
            <p:ph type="body" idx="1"/>
          </p:nvPr>
        </p:nvSpPr>
        <p:spPr>
          <a:xfrm>
            <a:off x="457200" y="2286000"/>
            <a:ext cx="8229600" cy="3581400"/>
          </a:xfrm>
        </p:spPr>
        <p:txBody>
          <a:bodyPr/>
          <a:lstStyle/>
          <a:p>
            <a:pPr eaLnBrk="1" hangingPunct="1">
              <a:buFont typeface="Wingdings" panose="05000000000000000000" pitchFamily="2" charset="2"/>
              <a:buNone/>
            </a:pPr>
            <a:r>
              <a:rPr lang="en-US" altLang="en-US" b="1" dirty="0" smtClean="0">
                <a:solidFill>
                  <a:srgbClr val="009900"/>
                </a:solidFill>
              </a:rPr>
              <a:t>ANSWER:</a:t>
            </a:r>
          </a:p>
          <a:p>
            <a:pPr algn="ctr" eaLnBrk="1" hangingPunct="1">
              <a:buFont typeface="Wingdings" panose="05000000000000000000" pitchFamily="2" charset="2"/>
              <a:buNone/>
            </a:pPr>
            <a:endParaRPr lang="en-US" altLang="en-US" sz="1200" dirty="0" smtClean="0"/>
          </a:p>
          <a:p>
            <a:pPr eaLnBrk="1" hangingPunct="1">
              <a:buFont typeface="Wingdings" panose="05000000000000000000" pitchFamily="2" charset="2"/>
              <a:buNone/>
            </a:pPr>
            <a:r>
              <a:rPr lang="en-US" altLang="en-US" dirty="0" smtClean="0"/>
              <a:t>   An IEP meeting must be held within 30 calendar days of the request.</a:t>
            </a:r>
          </a:p>
        </p:txBody>
      </p:sp>
    </p:spTree>
    <p:extLst>
      <p:ext uri="{BB962C8B-B14F-4D97-AF65-F5344CB8AC3E}">
        <p14:creationId xmlns:p14="http://schemas.microsoft.com/office/powerpoint/2010/main" val="164996191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3"/>
          <p:cNvSpPr>
            <a:spLocks noGrp="1" noChangeArrowheads="1"/>
          </p:cNvSpPr>
          <p:nvPr>
            <p:ph type="ctrTitle"/>
          </p:nvPr>
        </p:nvSpPr>
        <p:spPr/>
        <p:txBody>
          <a:bodyPr/>
          <a:lstStyle/>
          <a:p>
            <a:pPr algn="r"/>
            <a:r>
              <a:rPr lang="en-US" altLang="en-US" sz="3600" b="1" smtClean="0"/>
              <a:t>Understanding Parents’ Rights in the Special Education Process </a:t>
            </a:r>
          </a:p>
        </p:txBody>
      </p:sp>
      <p:sp>
        <p:nvSpPr>
          <p:cNvPr id="39939" name="Subtitle 4"/>
          <p:cNvSpPr>
            <a:spLocks noGrp="1" noChangeArrowheads="1"/>
          </p:cNvSpPr>
          <p:nvPr>
            <p:ph type="subTitle" idx="1"/>
          </p:nvPr>
        </p:nvSpPr>
        <p:spPr/>
        <p:txBody>
          <a:bodyPr/>
          <a:lstStyle/>
          <a:p>
            <a:endParaRPr lang="en-US" altLang="en-US" smtClean="0"/>
          </a:p>
        </p:txBody>
      </p:sp>
    </p:spTree>
    <p:extLst>
      <p:ext uri="{BB962C8B-B14F-4D97-AF65-F5344CB8AC3E}">
        <p14:creationId xmlns:p14="http://schemas.microsoft.com/office/powerpoint/2010/main" val="394540914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381000" y="319088"/>
            <a:ext cx="8534400" cy="1662112"/>
          </a:xfrm>
        </p:spPr>
        <p:txBody>
          <a:bodyPr/>
          <a:lstStyle/>
          <a:p>
            <a:pPr eaLnBrk="1" hangingPunct="1"/>
            <a:r>
              <a:rPr lang="en-US" altLang="en-US" sz="2800" b="1" dirty="0" smtClean="0"/>
              <a:t>Booklet of Parents’ Rights: </a:t>
            </a:r>
            <a:r>
              <a:rPr lang="en-US" altLang="en-US" sz="2800" dirty="0" smtClean="0"/>
              <a:t/>
            </a:r>
            <a:br>
              <a:rPr lang="en-US" altLang="en-US" sz="2800" dirty="0" smtClean="0"/>
            </a:br>
            <a:r>
              <a:rPr lang="en-US" altLang="en-US" sz="2800" b="1" dirty="0" smtClean="0"/>
              <a:t>A Parent’s Guide to Special Education Services (</a:t>
            </a:r>
            <a:r>
              <a:rPr lang="en-US" altLang="en-US" sz="2800" b="1" i="1" dirty="0" smtClean="0"/>
              <a:t>Including Procedural Rights and Safeguards</a:t>
            </a:r>
            <a:r>
              <a:rPr lang="en-US" altLang="en-US" sz="2800" b="1" dirty="0" smtClean="0"/>
              <a:t>)</a:t>
            </a:r>
          </a:p>
        </p:txBody>
      </p:sp>
      <p:sp>
        <p:nvSpPr>
          <p:cNvPr id="25603" name="Rectangle 3">
            <a:extLst>
              <a:ext uri="{FF2B5EF4-FFF2-40B4-BE49-F238E27FC236}">
                <a16:creationId xmlns:a16="http://schemas.microsoft.com/office/drawing/2014/main" id="{7CE831E1-46E6-4512-B035-FC33C8CA3253}"/>
              </a:ext>
            </a:extLst>
          </p:cNvPr>
          <p:cNvSpPr>
            <a:spLocks noGrp="1" noChangeArrowheads="1"/>
          </p:cNvSpPr>
          <p:nvPr>
            <p:ph idx="1"/>
          </p:nvPr>
        </p:nvSpPr>
        <p:spPr>
          <a:xfrm>
            <a:off x="190500" y="2363788"/>
            <a:ext cx="8458200" cy="4495800"/>
          </a:xfrm>
        </p:spPr>
        <p:txBody>
          <a:bodyPr/>
          <a:lstStyle/>
          <a:p>
            <a:pPr eaLnBrk="1" hangingPunct="1">
              <a:defRPr/>
            </a:pPr>
            <a:endParaRPr lang="en-US" altLang="en-US" sz="1600" i="1" dirty="0"/>
          </a:p>
          <a:p>
            <a:pPr eaLnBrk="1" hangingPunct="1">
              <a:defRPr/>
            </a:pPr>
            <a:endParaRPr lang="en-US" altLang="en-US" sz="1600" i="1" dirty="0"/>
          </a:p>
          <a:p>
            <a:pPr marL="0" indent="0" eaLnBrk="1" hangingPunct="1">
              <a:buFont typeface="Wingdings" panose="05000000000000000000" pitchFamily="2" charset="2"/>
              <a:buNone/>
              <a:defRPr/>
            </a:pPr>
            <a:endParaRPr lang="en-US" altLang="en-US" sz="1600" i="1" dirty="0"/>
          </a:p>
          <a:p>
            <a:pPr marL="0" indent="0" eaLnBrk="1" hangingPunct="1">
              <a:buFont typeface="Wingdings" panose="05000000000000000000" pitchFamily="2" charset="2"/>
              <a:buNone/>
              <a:defRPr/>
            </a:pPr>
            <a:endParaRPr lang="en-US" altLang="en-US" sz="1600" i="1" dirty="0"/>
          </a:p>
          <a:p>
            <a:pPr marL="0" indent="0" eaLnBrk="1" hangingPunct="1">
              <a:buFont typeface="Wingdings" panose="05000000000000000000" pitchFamily="2" charset="2"/>
              <a:buNone/>
              <a:defRPr/>
            </a:pPr>
            <a:endParaRPr lang="en-US" altLang="en-US" sz="1600" i="1" dirty="0"/>
          </a:p>
          <a:p>
            <a:pPr marL="0" indent="0" eaLnBrk="1" hangingPunct="1">
              <a:buFont typeface="Wingdings" panose="05000000000000000000" pitchFamily="2" charset="2"/>
              <a:buNone/>
              <a:defRPr/>
            </a:pPr>
            <a:endParaRPr lang="en-US" altLang="en-US" sz="1600" i="1" dirty="0"/>
          </a:p>
          <a:p>
            <a:pPr marL="0" indent="0" eaLnBrk="1" hangingPunct="1">
              <a:buFont typeface="Wingdings" panose="05000000000000000000" pitchFamily="2" charset="2"/>
              <a:buNone/>
              <a:defRPr/>
            </a:pPr>
            <a:endParaRPr lang="en-US" altLang="en-US" sz="1600" i="1" dirty="0"/>
          </a:p>
          <a:p>
            <a:pPr marL="0" indent="0" eaLnBrk="1" hangingPunct="1">
              <a:buFont typeface="Wingdings" panose="05000000000000000000" pitchFamily="2" charset="2"/>
              <a:buNone/>
              <a:defRPr/>
            </a:pPr>
            <a:endParaRPr lang="en-US" altLang="en-US" sz="1600" i="1" dirty="0"/>
          </a:p>
          <a:p>
            <a:pPr marL="0" indent="0" eaLnBrk="1" hangingPunct="1">
              <a:buFont typeface="Wingdings" panose="05000000000000000000" pitchFamily="2" charset="2"/>
              <a:buNone/>
              <a:defRPr/>
            </a:pPr>
            <a:endParaRPr lang="en-US" altLang="en-US" sz="1600" i="1" dirty="0"/>
          </a:p>
          <a:p>
            <a:pPr eaLnBrk="1" hangingPunct="1">
              <a:defRPr/>
            </a:pPr>
            <a:endParaRPr lang="en-US" altLang="en-US" dirty="0"/>
          </a:p>
        </p:txBody>
      </p:sp>
      <p:pic>
        <p:nvPicPr>
          <p:cNvPr id="40964" name="Picture 1"/>
          <p:cNvPicPr>
            <a:picLocks noChangeAspect="1"/>
          </p:cNvPicPr>
          <p:nvPr/>
        </p:nvPicPr>
        <p:blipFill>
          <a:blip r:embed="rId3">
            <a:extLst>
              <a:ext uri="{28A0092B-C50C-407E-A947-70E740481C1C}">
                <a14:useLocalDpi xmlns:a14="http://schemas.microsoft.com/office/drawing/2010/main" val="0"/>
              </a:ext>
            </a:extLst>
          </a:blip>
          <a:srcRect l="34077" t="15872" r="34608" b="22224"/>
          <a:stretch>
            <a:fillRect/>
          </a:stretch>
        </p:blipFill>
        <p:spPr bwMode="auto">
          <a:xfrm>
            <a:off x="4419600" y="2590800"/>
            <a:ext cx="320675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TextBox 1"/>
          <p:cNvSpPr txBox="1">
            <a:spLocks noChangeArrowheads="1"/>
          </p:cNvSpPr>
          <p:nvPr/>
        </p:nvSpPr>
        <p:spPr bwMode="auto">
          <a:xfrm>
            <a:off x="685800" y="2455863"/>
            <a:ext cx="2590800" cy="317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2000"/>
              <a:t>This booklet contains a thorough explanation of the special education process. Please take the time to read it as it will assist you in better understanding special education in the District.   </a:t>
            </a:r>
          </a:p>
        </p:txBody>
      </p:sp>
      <p:sp>
        <p:nvSpPr>
          <p:cNvPr id="40966" name="Down Arrow 6"/>
          <p:cNvSpPr>
            <a:spLocks noChangeArrowheads="1"/>
          </p:cNvSpPr>
          <p:nvPr/>
        </p:nvSpPr>
        <p:spPr bwMode="auto">
          <a:xfrm rot="3913896" flipV="1">
            <a:off x="3640138" y="3549650"/>
            <a:ext cx="768350" cy="1292225"/>
          </a:xfrm>
          <a:prstGeom prst="downArrow">
            <a:avLst>
              <a:gd name="adj1" fmla="val 50000"/>
              <a:gd name="adj2" fmla="val 50034"/>
            </a:avLst>
          </a:prstGeom>
          <a:solidFill>
            <a:srgbClr val="C00000"/>
          </a:solidFill>
          <a:ln w="9525" algn="ctr">
            <a:solidFill>
              <a:schemeClr val="tx1"/>
            </a:solidFill>
            <a:round/>
            <a:headEnd/>
            <a:tailEnd/>
          </a:ln>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Tree>
    <p:extLst>
      <p:ext uri="{BB962C8B-B14F-4D97-AF65-F5344CB8AC3E}">
        <p14:creationId xmlns:p14="http://schemas.microsoft.com/office/powerpoint/2010/main" val="42028544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304800" y="457200"/>
            <a:ext cx="8610600" cy="1066800"/>
          </a:xfrm>
        </p:spPr>
        <p:txBody>
          <a:bodyPr/>
          <a:lstStyle/>
          <a:p>
            <a:pPr eaLnBrk="1" hangingPunct="1"/>
            <a:r>
              <a:rPr lang="en-US" altLang="en-US" sz="3200" b="1" smtClean="0"/>
              <a:t>Parents Have a Right to be Informed of their Procedural Rights and Safeguards</a:t>
            </a:r>
          </a:p>
        </p:txBody>
      </p:sp>
      <p:sp>
        <p:nvSpPr>
          <p:cNvPr id="11267" name="Rectangle 3">
            <a:extLst>
              <a:ext uri="{FF2B5EF4-FFF2-40B4-BE49-F238E27FC236}">
                <a16:creationId xmlns:a16="http://schemas.microsoft.com/office/drawing/2014/main" id="{78C58DF6-94D7-4F37-9B87-DDC2D2B6DE90}"/>
              </a:ext>
            </a:extLst>
          </p:cNvPr>
          <p:cNvSpPr>
            <a:spLocks noGrp="1" noChangeArrowheads="1"/>
          </p:cNvSpPr>
          <p:nvPr>
            <p:ph type="body" idx="1"/>
          </p:nvPr>
        </p:nvSpPr>
        <p:spPr>
          <a:xfrm>
            <a:off x="457200" y="1981200"/>
            <a:ext cx="8229600" cy="4419600"/>
          </a:xfrm>
        </p:spPr>
        <p:txBody>
          <a:bodyPr/>
          <a:lstStyle/>
          <a:p>
            <a:pPr eaLnBrk="1" hangingPunct="1">
              <a:defRPr/>
            </a:pPr>
            <a:r>
              <a:rPr lang="en-US" altLang="en-US" sz="2800" dirty="0" smtClean="0">
                <a:latin typeface="+mj-lt"/>
              </a:rPr>
              <a:t>The District </a:t>
            </a:r>
            <a:r>
              <a:rPr lang="en-US" altLang="en-US" sz="2800" dirty="0">
                <a:latin typeface="+mj-lt"/>
              </a:rPr>
              <a:t>must </a:t>
            </a:r>
            <a:r>
              <a:rPr lang="en-US" altLang="en-US" sz="2800" dirty="0" smtClean="0">
                <a:latin typeface="+mj-lt"/>
              </a:rPr>
              <a:t>distribute: </a:t>
            </a:r>
            <a:endParaRPr lang="en-US" altLang="en-US" sz="2800" dirty="0">
              <a:latin typeface="+mj-lt"/>
            </a:endParaRPr>
          </a:p>
          <a:p>
            <a:pPr lvl="1" eaLnBrk="1" hangingPunct="1">
              <a:lnSpc>
                <a:spcPct val="90000"/>
              </a:lnSpc>
              <a:defRPr/>
            </a:pPr>
            <a:r>
              <a:rPr lang="en-US" altLang="en-US" b="1" i="1" dirty="0">
                <a:latin typeface="+mj-lt"/>
              </a:rPr>
              <a:t>A Parent’s Guide to Special Education Services (Including Procedural Rights and Safeguards) </a:t>
            </a:r>
            <a:endParaRPr lang="en-US" altLang="en-US" b="1" i="1" dirty="0" smtClean="0">
              <a:latin typeface="+mj-lt"/>
            </a:endParaRPr>
          </a:p>
          <a:p>
            <a:pPr lvl="2" eaLnBrk="1" hangingPunct="1">
              <a:lnSpc>
                <a:spcPct val="90000"/>
              </a:lnSpc>
              <a:defRPr/>
            </a:pPr>
            <a:r>
              <a:rPr lang="en-US" altLang="en-US" sz="2800" dirty="0" smtClean="0">
                <a:latin typeface="+mj-lt"/>
              </a:rPr>
              <a:t>With </a:t>
            </a:r>
            <a:r>
              <a:rPr lang="en-US" altLang="en-US" sz="2800" dirty="0">
                <a:latin typeface="+mj-lt"/>
              </a:rPr>
              <a:t>initial referral for assessment</a:t>
            </a:r>
          </a:p>
          <a:p>
            <a:pPr lvl="2" eaLnBrk="1" hangingPunct="1">
              <a:lnSpc>
                <a:spcPct val="90000"/>
              </a:lnSpc>
              <a:defRPr/>
            </a:pPr>
            <a:r>
              <a:rPr lang="en-US" altLang="en-US" sz="2800" dirty="0">
                <a:latin typeface="+mj-lt"/>
              </a:rPr>
              <a:t>With assessment plan</a:t>
            </a:r>
          </a:p>
          <a:p>
            <a:pPr lvl="2" eaLnBrk="1" hangingPunct="1">
              <a:lnSpc>
                <a:spcPct val="90000"/>
              </a:lnSpc>
              <a:defRPr/>
            </a:pPr>
            <a:r>
              <a:rPr lang="en-US" altLang="en-US" sz="2800" dirty="0">
                <a:latin typeface="+mj-lt"/>
              </a:rPr>
              <a:t>At IEP meeting</a:t>
            </a:r>
          </a:p>
          <a:p>
            <a:pPr lvl="2" eaLnBrk="1" hangingPunct="1">
              <a:lnSpc>
                <a:spcPct val="90000"/>
              </a:lnSpc>
              <a:defRPr/>
            </a:pPr>
            <a:r>
              <a:rPr lang="en-US" altLang="en-US" sz="2800" dirty="0">
                <a:latin typeface="+mj-lt"/>
              </a:rPr>
              <a:t>Parent request</a:t>
            </a:r>
          </a:p>
          <a:p>
            <a:pPr lvl="1" eaLnBrk="1" hangingPunct="1">
              <a:defRPr/>
            </a:pPr>
            <a:endParaRPr lang="en-US" altLang="en-US" i="1" dirty="0"/>
          </a:p>
          <a:p>
            <a:pPr eaLnBrk="1" hangingPunct="1">
              <a:defRPr/>
            </a:pPr>
            <a:endParaRPr lang="en-US" altLang="en-US" dirty="0"/>
          </a:p>
          <a:p>
            <a:pPr eaLnBrk="1" hangingPunct="1">
              <a:defRPr/>
            </a:pPr>
            <a:endParaRPr lang="en-US" altLang="en-US" dirty="0"/>
          </a:p>
        </p:txBody>
      </p:sp>
    </p:spTree>
    <p:extLst>
      <p:ext uri="{BB962C8B-B14F-4D97-AF65-F5344CB8AC3E}">
        <p14:creationId xmlns:p14="http://schemas.microsoft.com/office/powerpoint/2010/main" val="283371206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noChangeArrowheads="1"/>
          </p:cNvSpPr>
          <p:nvPr>
            <p:ph type="title"/>
          </p:nvPr>
        </p:nvSpPr>
        <p:spPr>
          <a:xfrm>
            <a:off x="457200" y="457200"/>
            <a:ext cx="8229600" cy="838200"/>
          </a:xfrm>
        </p:spPr>
        <p:txBody>
          <a:bodyPr/>
          <a:lstStyle/>
          <a:p>
            <a:r>
              <a:rPr lang="en-US" altLang="en-US" sz="3200" b="1" smtClean="0"/>
              <a:t>Parents Have a Right to Participate</a:t>
            </a:r>
          </a:p>
        </p:txBody>
      </p:sp>
      <p:sp>
        <p:nvSpPr>
          <p:cNvPr id="3" name="Content Placeholder 2">
            <a:extLst>
              <a:ext uri="{FF2B5EF4-FFF2-40B4-BE49-F238E27FC236}">
                <a16:creationId xmlns:a16="http://schemas.microsoft.com/office/drawing/2014/main" id="{0790BB82-F8C0-4C6B-B9C2-8C229B3F6194}"/>
              </a:ext>
            </a:extLst>
          </p:cNvPr>
          <p:cNvSpPr>
            <a:spLocks noGrp="1"/>
          </p:cNvSpPr>
          <p:nvPr>
            <p:ph idx="1"/>
          </p:nvPr>
        </p:nvSpPr>
        <p:spPr>
          <a:xfrm>
            <a:off x="152400" y="1524000"/>
            <a:ext cx="8382000" cy="4724400"/>
          </a:xfrm>
        </p:spPr>
        <p:txBody>
          <a:bodyPr/>
          <a:lstStyle/>
          <a:p>
            <a:pPr>
              <a:defRPr/>
            </a:pPr>
            <a:r>
              <a:rPr lang="en-US" sz="2400" dirty="0">
                <a:latin typeface="+mj-lt"/>
              </a:rPr>
              <a:t>Every parent has the right to participate in all decision-making meetings held in order to develop an educational program for their child. </a:t>
            </a:r>
          </a:p>
          <a:p>
            <a:pPr marL="0" indent="0">
              <a:buFont typeface="Wingdings" panose="05000000000000000000" pitchFamily="2" charset="2"/>
              <a:buNone/>
              <a:defRPr/>
            </a:pPr>
            <a:endParaRPr lang="en-US" sz="2400" dirty="0">
              <a:latin typeface="+mj-lt"/>
            </a:endParaRPr>
          </a:p>
          <a:p>
            <a:pPr>
              <a:defRPr/>
            </a:pPr>
            <a:r>
              <a:rPr lang="en-US" sz="2400" dirty="0">
                <a:latin typeface="+mj-lt"/>
              </a:rPr>
              <a:t>It is the District’s legal responsibility to ensure </a:t>
            </a:r>
            <a:r>
              <a:rPr lang="en-US" sz="2400" dirty="0" smtClean="0">
                <a:latin typeface="+mj-lt"/>
              </a:rPr>
              <a:t>each parent is provided </a:t>
            </a:r>
            <a:r>
              <a:rPr lang="en-US" sz="2400" dirty="0">
                <a:latin typeface="+mj-lt"/>
              </a:rPr>
              <a:t>an opportunity to participate if they choose. </a:t>
            </a:r>
            <a:endParaRPr lang="en-US" sz="2400" dirty="0" smtClean="0">
              <a:latin typeface="+mj-lt"/>
            </a:endParaRPr>
          </a:p>
          <a:p>
            <a:pPr marL="0" indent="0">
              <a:buFont typeface="Wingdings" panose="05000000000000000000" pitchFamily="2" charset="2"/>
              <a:buNone/>
              <a:defRPr/>
            </a:pPr>
            <a:endParaRPr lang="en-US" sz="2400" dirty="0" smtClean="0">
              <a:latin typeface="+mj-lt"/>
            </a:endParaRPr>
          </a:p>
          <a:p>
            <a:pPr>
              <a:defRPr/>
            </a:pPr>
            <a:r>
              <a:rPr lang="en-US" sz="2400" dirty="0" smtClean="0">
                <a:latin typeface="+mj-lt"/>
              </a:rPr>
              <a:t>To enable informed decision-making and meaningful participation, provide timely notification and communication to parents in their </a:t>
            </a:r>
            <a:r>
              <a:rPr lang="en-US" sz="2400" b="1" dirty="0" smtClean="0">
                <a:solidFill>
                  <a:srgbClr val="C00000"/>
                </a:solidFill>
                <a:latin typeface="+mj-lt"/>
              </a:rPr>
              <a:t>primary language. </a:t>
            </a:r>
            <a:endParaRPr lang="en-US" sz="2400" b="1" dirty="0">
              <a:solidFill>
                <a:srgbClr val="C00000"/>
              </a:solidFill>
              <a:latin typeface="+mj-lt"/>
            </a:endParaRPr>
          </a:p>
        </p:txBody>
      </p:sp>
    </p:spTree>
    <p:extLst>
      <p:ext uri="{BB962C8B-B14F-4D97-AF65-F5344CB8AC3E}">
        <p14:creationId xmlns:p14="http://schemas.microsoft.com/office/powerpoint/2010/main" val="196911956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457200"/>
            <a:ext cx="8229600" cy="533400"/>
          </a:xfrm>
        </p:spPr>
        <p:txBody>
          <a:bodyPr/>
          <a:lstStyle/>
          <a:p>
            <a:pPr eaLnBrk="1" hangingPunct="1"/>
            <a:r>
              <a:rPr lang="en-US" altLang="en-US" sz="3200" b="1" smtClean="0"/>
              <a:t>Parents Have a Right to Consent</a:t>
            </a:r>
          </a:p>
        </p:txBody>
      </p:sp>
      <p:sp>
        <p:nvSpPr>
          <p:cNvPr id="52227" name="Rectangle 3"/>
          <p:cNvSpPr>
            <a:spLocks noGrp="1" noChangeArrowheads="1"/>
          </p:cNvSpPr>
          <p:nvPr>
            <p:ph type="body" idx="1"/>
          </p:nvPr>
        </p:nvSpPr>
        <p:spPr>
          <a:xfrm>
            <a:off x="304800" y="1524000"/>
            <a:ext cx="8610600" cy="5105400"/>
          </a:xfrm>
        </p:spPr>
        <p:txBody>
          <a:bodyPr/>
          <a:lstStyle/>
          <a:p>
            <a:pPr eaLnBrk="1" hangingPunct="1">
              <a:defRPr/>
            </a:pPr>
            <a:r>
              <a:rPr lang="en-US" altLang="en-US" dirty="0" smtClean="0"/>
              <a:t>Initial Assessment</a:t>
            </a:r>
          </a:p>
          <a:p>
            <a:pPr eaLnBrk="1" hangingPunct="1">
              <a:defRPr/>
            </a:pPr>
            <a:endParaRPr lang="en-US" altLang="en-US" dirty="0" smtClean="0"/>
          </a:p>
          <a:p>
            <a:pPr eaLnBrk="1" hangingPunct="1">
              <a:defRPr/>
            </a:pPr>
            <a:r>
              <a:rPr lang="en-US" altLang="en-US" dirty="0" smtClean="0"/>
              <a:t>Initial Provision of Special Education Services</a:t>
            </a:r>
          </a:p>
          <a:p>
            <a:pPr eaLnBrk="1" hangingPunct="1">
              <a:defRPr/>
            </a:pPr>
            <a:endParaRPr lang="en-US" altLang="en-US" dirty="0" smtClean="0"/>
          </a:p>
          <a:p>
            <a:pPr eaLnBrk="1" hangingPunct="1">
              <a:defRPr/>
            </a:pPr>
            <a:r>
              <a:rPr lang="en-US" altLang="en-US" dirty="0" smtClean="0"/>
              <a:t>Release of Educational Records</a:t>
            </a:r>
          </a:p>
          <a:p>
            <a:pPr marL="0" indent="0" eaLnBrk="1" hangingPunct="1">
              <a:buFont typeface="Wingdings" panose="05000000000000000000" pitchFamily="2" charset="2"/>
              <a:buNone/>
              <a:defRPr/>
            </a:pPr>
            <a:endParaRPr lang="en-US" altLang="en-US" dirty="0" smtClean="0">
              <a:solidFill>
                <a:srgbClr val="C00000"/>
              </a:solidFill>
            </a:endParaRPr>
          </a:p>
          <a:p>
            <a:pPr marL="0" indent="0" algn="ctr" eaLnBrk="1" hangingPunct="1">
              <a:buFont typeface="Wingdings" panose="05000000000000000000" pitchFamily="2" charset="2"/>
              <a:buNone/>
              <a:defRPr/>
            </a:pPr>
            <a:r>
              <a:rPr lang="en-US" altLang="en-US" sz="2400" b="1" i="1" dirty="0" smtClean="0">
                <a:solidFill>
                  <a:srgbClr val="C00000"/>
                </a:solidFill>
              </a:rPr>
              <a:t>Parent consent is required before any of the actions listed above can take place. </a:t>
            </a:r>
            <a:endParaRPr lang="en-US" altLang="en-US" sz="2400" b="1" i="1" dirty="0">
              <a:solidFill>
                <a:srgbClr val="C00000"/>
              </a:solidFill>
            </a:endParaRPr>
          </a:p>
        </p:txBody>
      </p:sp>
    </p:spTree>
    <p:extLst>
      <p:ext uri="{BB962C8B-B14F-4D97-AF65-F5344CB8AC3E}">
        <p14:creationId xmlns:p14="http://schemas.microsoft.com/office/powerpoint/2010/main" val="5361429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
            <a:ext cx="8458200" cy="1371600"/>
          </a:xfrm>
        </p:spPr>
        <p:txBody>
          <a:bodyPr>
            <a:normAutofit fontScale="90000"/>
          </a:bodyPr>
          <a:lstStyle/>
          <a:p>
            <a:r>
              <a:rPr lang="en-US" sz="3600" b="1" dirty="0"/>
              <a:t/>
            </a:r>
            <a:br>
              <a:rPr lang="en-US" sz="3600" b="1" dirty="0"/>
            </a:br>
            <a:r>
              <a:rPr lang="en-US" sz="3600" b="1" dirty="0" smtClean="0"/>
              <a:t/>
            </a:r>
            <a:br>
              <a:rPr lang="en-US" sz="3600" b="1" dirty="0" smtClean="0"/>
            </a:br>
            <a:r>
              <a:rPr lang="en-US" sz="3600" b="1" dirty="0" smtClean="0">
                <a:latin typeface="Arial" panose="020B0604020202020204" pitchFamily="34" charset="0"/>
                <a:cs typeface="Arial" panose="020B0604020202020204" pitchFamily="34" charset="0"/>
              </a:rPr>
              <a:t>Special </a:t>
            </a:r>
            <a:r>
              <a:rPr lang="en-US" sz="3600" b="1" dirty="0">
                <a:latin typeface="Arial" panose="020B0604020202020204" pitchFamily="34" charset="0"/>
                <a:cs typeface="Arial" panose="020B0604020202020204" pitchFamily="34" charset="0"/>
              </a:rPr>
              <a:t>Education </a:t>
            </a:r>
            <a:r>
              <a:rPr lang="en-US" sz="3600" b="1" u="sng" dirty="0">
                <a:latin typeface="Arial" panose="020B0604020202020204" pitchFamily="34" charset="0"/>
                <a:cs typeface="Arial" panose="020B0604020202020204" pitchFamily="34" charset="0"/>
              </a:rPr>
              <a:t>Electronic</a:t>
            </a:r>
            <a:r>
              <a:rPr lang="en-US" sz="3600" b="1" dirty="0">
                <a:latin typeface="Arial" panose="020B0604020202020204" pitchFamily="34" charset="0"/>
                <a:cs typeface="Arial" panose="020B0604020202020204" pitchFamily="34" charset="0"/>
              </a:rPr>
              <a:t> Policies and Procedures Manual (e-PPM)</a:t>
            </a:r>
            <a:r>
              <a:rPr lang="en-US" sz="3600" b="1" dirty="0" smtClean="0"/>
              <a:t/>
            </a:r>
            <a:br>
              <a:rPr lang="en-US" sz="3600" b="1" dirty="0" smtClean="0"/>
            </a:br>
            <a:r>
              <a:rPr lang="en-US" sz="3600" b="1" dirty="0"/>
              <a:t/>
            </a:r>
            <a:br>
              <a:rPr lang="en-US" sz="3600" b="1" dirty="0"/>
            </a:br>
            <a:endParaRPr lang="en-US" dirty="0"/>
          </a:p>
        </p:txBody>
      </p:sp>
      <p:sp>
        <p:nvSpPr>
          <p:cNvPr id="3" name="Subtitle 2"/>
          <p:cNvSpPr>
            <a:spLocks noGrp="1"/>
          </p:cNvSpPr>
          <p:nvPr>
            <p:ph idx="1"/>
          </p:nvPr>
        </p:nvSpPr>
        <p:spPr>
          <a:xfrm>
            <a:off x="381000" y="1371601"/>
            <a:ext cx="8534400" cy="5257798"/>
          </a:xfrm>
        </p:spPr>
        <p:txBody>
          <a:bodyPr>
            <a:noAutofit/>
          </a:bodyPr>
          <a:lstStyle/>
          <a:p>
            <a:pPr marL="428625" indent="-428625" algn="l">
              <a:buFont typeface="Wingdings" panose="05000000000000000000" pitchFamily="2" charset="2"/>
              <a:buChar char="q"/>
            </a:pPr>
            <a:r>
              <a:rPr lang="en-US" sz="2800" b="1" u="sng" dirty="0" smtClean="0">
                <a:latin typeface="Arial" panose="020B0604020202020204" pitchFamily="34" charset="0"/>
                <a:cs typeface="Arial" panose="020B0604020202020204" pitchFamily="34" charset="0"/>
              </a:rPr>
              <a:t>Replaces</a:t>
            </a:r>
            <a:r>
              <a:rPr lang="en-US" sz="2800" dirty="0" smtClean="0">
                <a:latin typeface="Arial" panose="020B0604020202020204" pitchFamily="34" charset="0"/>
                <a:cs typeface="Arial" panose="020B0604020202020204" pitchFamily="34" charset="0"/>
              </a:rPr>
              <a:t> the 2007 Manual (burgundy binder)</a:t>
            </a:r>
            <a:endParaRPr lang="en-US" sz="2800" dirty="0">
              <a:latin typeface="Arial" panose="020B0604020202020204" pitchFamily="34" charset="0"/>
              <a:cs typeface="Arial" panose="020B0604020202020204" pitchFamily="34" charset="0"/>
            </a:endParaRPr>
          </a:p>
          <a:p>
            <a:pPr algn="l"/>
            <a:endParaRPr lang="en-US" sz="2800" dirty="0">
              <a:latin typeface="Arial" panose="020B0604020202020204" pitchFamily="34" charset="0"/>
              <a:cs typeface="Arial" panose="020B0604020202020204" pitchFamily="34" charset="0"/>
            </a:endParaRPr>
          </a:p>
          <a:p>
            <a:pPr algn="l"/>
            <a:endParaRPr lang="en-US" sz="2800" dirty="0">
              <a:latin typeface="Arial" panose="020B0604020202020204" pitchFamily="34" charset="0"/>
              <a:cs typeface="Arial" panose="020B0604020202020204" pitchFamily="34" charset="0"/>
            </a:endParaRPr>
          </a:p>
          <a:p>
            <a:pPr marL="0" indent="0" algn="l">
              <a:buNone/>
            </a:pPr>
            <a:endParaRPr lang="en-US" sz="2800" dirty="0">
              <a:latin typeface="Arial" panose="020B0604020202020204" pitchFamily="34" charset="0"/>
              <a:cs typeface="Arial" panose="020B0604020202020204" pitchFamily="34" charset="0"/>
            </a:endParaRPr>
          </a:p>
          <a:p>
            <a:pPr marL="428625" indent="-428625">
              <a:buFont typeface="Wingdings" panose="05000000000000000000" pitchFamily="2" charset="2"/>
              <a:buChar char="q"/>
            </a:pPr>
            <a:r>
              <a:rPr lang="en-US" sz="2800" dirty="0">
                <a:latin typeface="Arial" panose="020B0604020202020204" pitchFamily="34" charset="0"/>
                <a:cs typeface="Arial" panose="020B0604020202020204" pitchFamily="34" charset="0"/>
              </a:rPr>
              <a:t>Located in the </a:t>
            </a:r>
            <a:r>
              <a:rPr lang="en-US" sz="2800" dirty="0" smtClean="0">
                <a:latin typeface="Arial" panose="020B0604020202020204" pitchFamily="34" charset="0"/>
                <a:cs typeface="Arial" panose="020B0604020202020204" pitchFamily="34" charset="0"/>
              </a:rPr>
              <a:t>MCD Monitoring/Policies </a:t>
            </a:r>
            <a:r>
              <a:rPr lang="en-US" sz="2800" dirty="0">
                <a:latin typeface="Arial" panose="020B0604020202020204" pitchFamily="34" charset="0"/>
                <a:cs typeface="Arial" panose="020B0604020202020204" pitchFamily="34" charset="0"/>
              </a:rPr>
              <a:t>&amp; Procedures section of </a:t>
            </a:r>
            <a:r>
              <a:rPr lang="en-US" sz="2800" dirty="0" smtClean="0">
                <a:latin typeface="Arial" panose="020B0604020202020204" pitchFamily="34" charset="0"/>
                <a:cs typeface="Arial" panose="020B0604020202020204" pitchFamily="34" charset="0"/>
              </a:rPr>
              <a:t>the Division of Special Education website</a:t>
            </a:r>
            <a:r>
              <a:rPr lang="en-US" sz="2800"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hlinkClick r:id="rId3"/>
              </a:rPr>
              <a:t>https://</a:t>
            </a:r>
            <a:r>
              <a:rPr lang="en-US" sz="2800" dirty="0" smtClean="0">
                <a:latin typeface="Arial" panose="020B0604020202020204" pitchFamily="34" charset="0"/>
                <a:cs typeface="Arial" panose="020B0604020202020204" pitchFamily="34" charset="0"/>
                <a:hlinkClick r:id="rId3"/>
              </a:rPr>
              <a:t>achieve.lausd.net/Page/14466</a:t>
            </a:r>
            <a:endParaRPr lang="en-US" sz="2800" dirty="0" smtClean="0">
              <a:latin typeface="Arial" panose="020B0604020202020204" pitchFamily="34" charset="0"/>
              <a:cs typeface="Arial" panose="020B0604020202020204" pitchFamily="34" charset="0"/>
            </a:endParaRPr>
          </a:p>
          <a:p>
            <a:pPr marL="0" indent="0">
              <a:buNone/>
            </a:pPr>
            <a:endParaRPr lang="en-US" sz="2800" b="1" dirty="0">
              <a:latin typeface="Arial" panose="020B0604020202020204" pitchFamily="34" charset="0"/>
              <a:cs typeface="Arial" panose="020B0604020202020204" pitchFamily="34" charset="0"/>
            </a:endParaRPr>
          </a:p>
          <a:p>
            <a:pPr marL="342900" indent="-342900" algn="l">
              <a:spcBef>
                <a:spcPts val="0"/>
              </a:spcBef>
              <a:buFont typeface="Wingdings" panose="05000000000000000000" pitchFamily="2" charset="2"/>
              <a:buChar char="q"/>
            </a:pPr>
            <a:r>
              <a:rPr lang="en-US" sz="2800" dirty="0" smtClean="0">
                <a:solidFill>
                  <a:schemeClr val="tx1"/>
                </a:solidFill>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The e-PPM contains updated sections </a:t>
            </a:r>
            <a:r>
              <a:rPr lang="en-US" sz="2800" dirty="0">
                <a:latin typeface="Arial" panose="020B0604020202020204" pitchFamily="34" charset="0"/>
                <a:cs typeface="Arial" panose="020B0604020202020204" pitchFamily="34" charset="0"/>
              </a:rPr>
              <a:t>from </a:t>
            </a:r>
            <a:r>
              <a:rPr lang="en-US" sz="2800" dirty="0" smtClean="0">
                <a:latin typeface="Arial" panose="020B0604020202020204" pitchFamily="34" charset="0"/>
                <a:cs typeface="Arial" panose="020B0604020202020204" pitchFamily="34" charset="0"/>
              </a:rPr>
              <a:t>the</a:t>
            </a:r>
          </a:p>
          <a:p>
            <a:pPr marL="0" indent="0" algn="l">
              <a:spcBef>
                <a:spcPts val="0"/>
              </a:spcBef>
              <a:buNone/>
            </a:pPr>
            <a:r>
              <a:rPr lang="en-US" sz="2800" dirty="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    hard manual.</a:t>
            </a:r>
          </a:p>
        </p:txBody>
      </p:sp>
      <p:pic>
        <p:nvPicPr>
          <p:cNvPr id="7170" name="Picture 2" descr="C:\Users\tjh9414\Pictures\MCD Policies and Procedures\PPM.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3368040" y="1988820"/>
            <a:ext cx="1463040"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537971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381000" y="457200"/>
            <a:ext cx="8229600" cy="1066800"/>
          </a:xfrm>
        </p:spPr>
        <p:txBody>
          <a:bodyPr/>
          <a:lstStyle/>
          <a:p>
            <a:pPr eaLnBrk="1" hangingPunct="1"/>
            <a:r>
              <a:rPr lang="en-US" altLang="en-US" sz="3200" b="1" smtClean="0"/>
              <a:t>Parents Have a Right to Prior Written Notice</a:t>
            </a:r>
          </a:p>
        </p:txBody>
      </p:sp>
      <p:sp>
        <p:nvSpPr>
          <p:cNvPr id="15363" name="Rectangle 3">
            <a:extLst>
              <a:ext uri="{FF2B5EF4-FFF2-40B4-BE49-F238E27FC236}">
                <a16:creationId xmlns:a16="http://schemas.microsoft.com/office/drawing/2014/main" id="{68551063-E317-4342-A431-F9359CE79F34}"/>
              </a:ext>
            </a:extLst>
          </p:cNvPr>
          <p:cNvSpPr>
            <a:spLocks noGrp="1" noChangeArrowheads="1"/>
          </p:cNvSpPr>
          <p:nvPr>
            <p:ph type="body" idx="1"/>
          </p:nvPr>
        </p:nvSpPr>
        <p:spPr>
          <a:xfrm>
            <a:off x="228600" y="1905000"/>
            <a:ext cx="8686800" cy="4572000"/>
          </a:xfrm>
        </p:spPr>
        <p:txBody>
          <a:bodyPr/>
          <a:lstStyle/>
          <a:p>
            <a:pPr eaLnBrk="1" hangingPunct="1">
              <a:defRPr/>
            </a:pPr>
            <a:r>
              <a:rPr lang="en-US" altLang="en-US" sz="2800" dirty="0" smtClean="0">
                <a:latin typeface="+mj-lt"/>
              </a:rPr>
              <a:t>The District </a:t>
            </a:r>
            <a:r>
              <a:rPr lang="en-US" altLang="en-US" sz="2800" b="1" dirty="0">
                <a:solidFill>
                  <a:srgbClr val="C00000"/>
                </a:solidFill>
                <a:latin typeface="+mj-lt"/>
              </a:rPr>
              <a:t>MUST </a:t>
            </a:r>
            <a:r>
              <a:rPr lang="en-US" altLang="en-US" sz="2800" dirty="0">
                <a:latin typeface="+mj-lt"/>
              </a:rPr>
              <a:t>provide parent with written notice:</a:t>
            </a:r>
          </a:p>
          <a:p>
            <a:pPr lvl="1" eaLnBrk="1" hangingPunct="1">
              <a:defRPr/>
            </a:pPr>
            <a:r>
              <a:rPr lang="en-US" altLang="en-US" b="1" dirty="0">
                <a:solidFill>
                  <a:srgbClr val="C00000"/>
                </a:solidFill>
                <a:latin typeface="+mj-lt"/>
              </a:rPr>
              <a:t>BEFORE</a:t>
            </a:r>
            <a:r>
              <a:rPr lang="en-US" altLang="en-US" dirty="0">
                <a:solidFill>
                  <a:srgbClr val="C00000"/>
                </a:solidFill>
                <a:latin typeface="+mj-lt"/>
              </a:rPr>
              <a:t> </a:t>
            </a:r>
            <a:r>
              <a:rPr lang="en-US" altLang="en-US" dirty="0">
                <a:latin typeface="+mj-lt"/>
              </a:rPr>
              <a:t>it proposes or refuses to assess a student </a:t>
            </a:r>
          </a:p>
          <a:p>
            <a:pPr lvl="1" eaLnBrk="1" hangingPunct="1">
              <a:defRPr/>
            </a:pPr>
            <a:r>
              <a:rPr lang="en-US" altLang="en-US" b="1" dirty="0">
                <a:solidFill>
                  <a:srgbClr val="C00000"/>
                </a:solidFill>
                <a:latin typeface="+mj-lt"/>
              </a:rPr>
              <a:t>BEFORE</a:t>
            </a:r>
            <a:r>
              <a:rPr lang="en-US" altLang="en-US" b="1" dirty="0">
                <a:latin typeface="+mj-lt"/>
              </a:rPr>
              <a:t> </a:t>
            </a:r>
            <a:r>
              <a:rPr lang="en-US" altLang="en-US" dirty="0" smtClean="0">
                <a:latin typeface="+mj-lt"/>
              </a:rPr>
              <a:t>it proposes </a:t>
            </a:r>
            <a:r>
              <a:rPr lang="en-US" altLang="en-US" dirty="0">
                <a:latin typeface="+mj-lt"/>
              </a:rPr>
              <a:t>or </a:t>
            </a:r>
            <a:r>
              <a:rPr lang="en-US" altLang="en-US" dirty="0" smtClean="0">
                <a:latin typeface="+mj-lt"/>
              </a:rPr>
              <a:t>refuses </a:t>
            </a:r>
            <a:r>
              <a:rPr lang="en-US" altLang="en-US" dirty="0">
                <a:latin typeface="+mj-lt"/>
              </a:rPr>
              <a:t>to change a student’s:</a:t>
            </a:r>
          </a:p>
          <a:p>
            <a:pPr lvl="2" eaLnBrk="1" hangingPunct="1">
              <a:defRPr/>
            </a:pPr>
            <a:r>
              <a:rPr lang="en-US" altLang="en-US" sz="2800" dirty="0">
                <a:latin typeface="+mj-lt"/>
              </a:rPr>
              <a:t>Identification or Eligibility</a:t>
            </a:r>
          </a:p>
          <a:p>
            <a:pPr lvl="2" eaLnBrk="1" hangingPunct="1">
              <a:defRPr/>
            </a:pPr>
            <a:r>
              <a:rPr lang="en-US" altLang="en-US" sz="2800" dirty="0">
                <a:latin typeface="+mj-lt"/>
              </a:rPr>
              <a:t>Educational placement or setting</a:t>
            </a:r>
          </a:p>
          <a:p>
            <a:pPr lvl="2" eaLnBrk="1" hangingPunct="1">
              <a:defRPr/>
            </a:pPr>
            <a:r>
              <a:rPr lang="en-US" altLang="en-US" sz="2800" dirty="0">
                <a:latin typeface="+mj-lt"/>
              </a:rPr>
              <a:t>Special education services</a:t>
            </a:r>
          </a:p>
          <a:p>
            <a:pPr lvl="1" eaLnBrk="1" hangingPunct="1">
              <a:defRPr/>
            </a:pPr>
            <a:endParaRPr lang="en-US" altLang="en-US" dirty="0"/>
          </a:p>
          <a:p>
            <a:pPr lvl="1" eaLnBrk="1" hangingPunct="1">
              <a:defRPr/>
            </a:pPr>
            <a:endParaRPr lang="en-US" altLang="en-US" dirty="0"/>
          </a:p>
        </p:txBody>
      </p:sp>
    </p:spTree>
    <p:extLst>
      <p:ext uri="{BB962C8B-B14F-4D97-AF65-F5344CB8AC3E}">
        <p14:creationId xmlns:p14="http://schemas.microsoft.com/office/powerpoint/2010/main" val="268861197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457200"/>
            <a:ext cx="8229600" cy="762000"/>
          </a:xfrm>
        </p:spPr>
        <p:txBody>
          <a:bodyPr/>
          <a:lstStyle/>
          <a:p>
            <a:pPr eaLnBrk="1" hangingPunct="1"/>
            <a:r>
              <a:rPr lang="en-US" altLang="en-US" sz="3200" b="1" smtClean="0"/>
              <a:t>Parents Have a Right to Access Educational Records</a:t>
            </a:r>
          </a:p>
        </p:txBody>
      </p:sp>
      <p:sp>
        <p:nvSpPr>
          <p:cNvPr id="53251" name="Rectangle 3"/>
          <p:cNvSpPr>
            <a:spLocks noGrp="1" noChangeArrowheads="1"/>
          </p:cNvSpPr>
          <p:nvPr>
            <p:ph type="body" idx="1"/>
          </p:nvPr>
        </p:nvSpPr>
        <p:spPr>
          <a:xfrm>
            <a:off x="685800" y="1600200"/>
            <a:ext cx="7924800" cy="4495800"/>
          </a:xfrm>
        </p:spPr>
        <p:txBody>
          <a:bodyPr/>
          <a:lstStyle/>
          <a:p>
            <a:pPr eaLnBrk="1" hangingPunct="1"/>
            <a:r>
              <a:rPr lang="en-US" altLang="en-US" sz="2800" dirty="0" smtClean="0"/>
              <a:t>Request May Be Oral or Written </a:t>
            </a:r>
          </a:p>
          <a:p>
            <a:pPr eaLnBrk="1" hangingPunct="1"/>
            <a:endParaRPr lang="en-US" altLang="en-US" sz="2800" dirty="0" smtClean="0"/>
          </a:p>
          <a:p>
            <a:pPr eaLnBrk="1" hangingPunct="1"/>
            <a:r>
              <a:rPr lang="en-US" altLang="en-US" sz="2800" b="1" dirty="0" smtClean="0">
                <a:solidFill>
                  <a:srgbClr val="C00000"/>
                </a:solidFill>
              </a:rPr>
              <a:t>Within 5 Business Days of Request Parents May:</a:t>
            </a:r>
          </a:p>
          <a:p>
            <a:pPr lvl="1" eaLnBrk="1" hangingPunct="1"/>
            <a:r>
              <a:rPr lang="en-US" altLang="en-US" dirty="0" smtClean="0"/>
              <a:t>Inspect and review records</a:t>
            </a:r>
          </a:p>
          <a:p>
            <a:pPr lvl="1" eaLnBrk="1" hangingPunct="1"/>
            <a:r>
              <a:rPr lang="en-US" altLang="en-US" dirty="0" smtClean="0"/>
              <a:t>Request explanation/interpretation of records</a:t>
            </a:r>
          </a:p>
          <a:p>
            <a:pPr lvl="1" eaLnBrk="1" hangingPunct="1"/>
            <a:r>
              <a:rPr lang="en-US" altLang="en-US" dirty="0" smtClean="0"/>
              <a:t>Be provided copies of pupil records</a:t>
            </a:r>
          </a:p>
          <a:p>
            <a:pPr eaLnBrk="1" hangingPunct="1"/>
            <a:endParaRPr lang="en-US" altLang="en-US" dirty="0" smtClean="0"/>
          </a:p>
        </p:txBody>
      </p:sp>
    </p:spTree>
    <p:extLst>
      <p:ext uri="{BB962C8B-B14F-4D97-AF65-F5344CB8AC3E}">
        <p14:creationId xmlns:p14="http://schemas.microsoft.com/office/powerpoint/2010/main" val="57525889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381000" y="457200"/>
            <a:ext cx="8534400" cy="1752600"/>
          </a:xfrm>
        </p:spPr>
        <p:txBody>
          <a:bodyPr/>
          <a:lstStyle/>
          <a:p>
            <a:pPr eaLnBrk="1" hangingPunct="1"/>
            <a:r>
              <a:rPr lang="en-US" altLang="en-US" sz="3200" b="1" dirty="0" smtClean="0"/>
              <a:t>Parents Have a Right to Procedural Safeguards to Resolve Disagreements regarding the following elements of the IEP: </a:t>
            </a:r>
          </a:p>
        </p:txBody>
      </p:sp>
      <p:sp>
        <p:nvSpPr>
          <p:cNvPr id="55299" name="Rectangle 3"/>
          <p:cNvSpPr>
            <a:spLocks noGrp="1" noChangeArrowheads="1"/>
          </p:cNvSpPr>
          <p:nvPr>
            <p:ph type="body" idx="1"/>
          </p:nvPr>
        </p:nvSpPr>
        <p:spPr>
          <a:xfrm>
            <a:off x="457200" y="2667000"/>
            <a:ext cx="8229600" cy="3200400"/>
          </a:xfrm>
        </p:spPr>
        <p:txBody>
          <a:bodyPr/>
          <a:lstStyle/>
          <a:p>
            <a:pPr eaLnBrk="1" hangingPunct="1">
              <a:lnSpc>
                <a:spcPct val="90000"/>
              </a:lnSpc>
            </a:pPr>
            <a:r>
              <a:rPr lang="en-US" altLang="en-US" sz="2800" dirty="0" smtClean="0"/>
              <a:t>Assessment</a:t>
            </a:r>
          </a:p>
          <a:p>
            <a:pPr eaLnBrk="1" hangingPunct="1">
              <a:lnSpc>
                <a:spcPct val="90000"/>
              </a:lnSpc>
            </a:pPr>
            <a:endParaRPr lang="en-US" altLang="en-US" sz="2800" dirty="0" smtClean="0"/>
          </a:p>
          <a:p>
            <a:pPr eaLnBrk="1" hangingPunct="1">
              <a:lnSpc>
                <a:spcPct val="90000"/>
              </a:lnSpc>
            </a:pPr>
            <a:r>
              <a:rPr lang="en-US" altLang="en-US" sz="2800" dirty="0" smtClean="0"/>
              <a:t>Eligibility</a:t>
            </a:r>
          </a:p>
          <a:p>
            <a:pPr eaLnBrk="1" hangingPunct="1">
              <a:lnSpc>
                <a:spcPct val="90000"/>
              </a:lnSpc>
            </a:pPr>
            <a:endParaRPr lang="en-US" altLang="en-US" sz="2800" dirty="0" smtClean="0"/>
          </a:p>
          <a:p>
            <a:pPr eaLnBrk="1" hangingPunct="1">
              <a:lnSpc>
                <a:spcPct val="90000"/>
              </a:lnSpc>
            </a:pPr>
            <a:r>
              <a:rPr lang="en-US" altLang="en-US" sz="2800" dirty="0" smtClean="0"/>
              <a:t>Instructional Setting</a:t>
            </a:r>
          </a:p>
          <a:p>
            <a:pPr eaLnBrk="1" hangingPunct="1">
              <a:lnSpc>
                <a:spcPct val="90000"/>
              </a:lnSpc>
            </a:pPr>
            <a:endParaRPr lang="en-US" altLang="en-US" sz="2800" dirty="0" smtClean="0"/>
          </a:p>
          <a:p>
            <a:pPr eaLnBrk="1" hangingPunct="1">
              <a:lnSpc>
                <a:spcPct val="90000"/>
              </a:lnSpc>
            </a:pPr>
            <a:r>
              <a:rPr lang="en-US" altLang="en-US" sz="2800" dirty="0" smtClean="0"/>
              <a:t>Services</a:t>
            </a:r>
          </a:p>
        </p:txBody>
      </p:sp>
    </p:spTree>
    <p:extLst>
      <p:ext uri="{BB962C8B-B14F-4D97-AF65-F5344CB8AC3E}">
        <p14:creationId xmlns:p14="http://schemas.microsoft.com/office/powerpoint/2010/main" val="333638646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381000" y="457200"/>
            <a:ext cx="8358188" cy="1066800"/>
          </a:xfrm>
        </p:spPr>
        <p:txBody>
          <a:bodyPr/>
          <a:lstStyle/>
          <a:p>
            <a:pPr eaLnBrk="1" hangingPunct="1"/>
            <a:r>
              <a:rPr lang="en-US" altLang="en-US" sz="3200" b="1" smtClean="0"/>
              <a:t>Parents Have a Right to Pursue Dispute Resolution Processes</a:t>
            </a:r>
          </a:p>
        </p:txBody>
      </p:sp>
      <p:sp>
        <p:nvSpPr>
          <p:cNvPr id="58371" name="Rectangle 3"/>
          <p:cNvSpPr>
            <a:spLocks noGrp="1" noChangeArrowheads="1"/>
          </p:cNvSpPr>
          <p:nvPr>
            <p:ph type="body" idx="1"/>
          </p:nvPr>
        </p:nvSpPr>
        <p:spPr>
          <a:xfrm>
            <a:off x="509588" y="1752600"/>
            <a:ext cx="8229600" cy="4495800"/>
          </a:xfrm>
        </p:spPr>
        <p:txBody>
          <a:bodyPr/>
          <a:lstStyle/>
          <a:p>
            <a:pPr eaLnBrk="1" hangingPunct="1">
              <a:defRPr/>
            </a:pPr>
            <a:r>
              <a:rPr lang="en-US" altLang="en-US" sz="2400" dirty="0" smtClean="0"/>
              <a:t>Informal Dispute Resolution (IDR)</a:t>
            </a:r>
          </a:p>
          <a:p>
            <a:pPr eaLnBrk="1" hangingPunct="1">
              <a:defRPr/>
            </a:pPr>
            <a:r>
              <a:rPr lang="en-US" altLang="en-US" sz="2400" dirty="0" smtClean="0"/>
              <a:t>Mediation Only</a:t>
            </a:r>
          </a:p>
          <a:p>
            <a:pPr eaLnBrk="1" hangingPunct="1">
              <a:defRPr/>
            </a:pPr>
            <a:r>
              <a:rPr lang="en-US" altLang="en-US" sz="2400" dirty="0" smtClean="0"/>
              <a:t>Formal Due Process Hearing</a:t>
            </a:r>
          </a:p>
          <a:p>
            <a:pPr eaLnBrk="1" hangingPunct="1">
              <a:defRPr/>
            </a:pPr>
            <a:endParaRPr lang="en-US" altLang="en-US" sz="2400" dirty="0"/>
          </a:p>
          <a:p>
            <a:pPr marL="0" indent="0" eaLnBrk="1" hangingPunct="1">
              <a:buFont typeface="Wingdings" panose="05000000000000000000" pitchFamily="2" charset="2"/>
              <a:buNone/>
              <a:defRPr/>
            </a:pPr>
            <a:r>
              <a:rPr lang="en-US" altLang="en-US" sz="2400" b="1" dirty="0" smtClean="0">
                <a:solidFill>
                  <a:srgbClr val="FF0000"/>
                </a:solidFill>
                <a:latin typeface="+mj-lt"/>
              </a:rPr>
              <a:t>See LAUSD Policy REF-1410.9 </a:t>
            </a:r>
            <a:r>
              <a:rPr lang="en-US" altLang="en-US" sz="2400" b="1" i="1" dirty="0" smtClean="0">
                <a:latin typeface="+mj-lt"/>
              </a:rPr>
              <a:t>Special Education Dispute Resolution  - The Three Options For Parents Wishing to Initiate a Form of Dispute Resolution Regarding the Proposed Components of an IEP: (1) Informal Dispute Resolution, (2) State Mediation Only, and (3) Formal Due  Process Hearing </a:t>
            </a:r>
          </a:p>
        </p:txBody>
      </p:sp>
    </p:spTree>
    <p:extLst>
      <p:ext uri="{BB962C8B-B14F-4D97-AF65-F5344CB8AC3E}">
        <p14:creationId xmlns:p14="http://schemas.microsoft.com/office/powerpoint/2010/main" val="332497277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304800" y="457200"/>
            <a:ext cx="8229600" cy="457200"/>
          </a:xfrm>
        </p:spPr>
        <p:txBody>
          <a:bodyPr/>
          <a:lstStyle/>
          <a:p>
            <a:pPr eaLnBrk="1" hangingPunct="1"/>
            <a:r>
              <a:rPr lang="en-US" altLang="en-US" sz="3200" b="1" smtClean="0"/>
              <a:t>Parents Have a Right to File a Complaint</a:t>
            </a:r>
          </a:p>
        </p:txBody>
      </p:sp>
      <p:sp>
        <p:nvSpPr>
          <p:cNvPr id="59395" name="Rectangle 3"/>
          <p:cNvSpPr>
            <a:spLocks noGrp="1" noChangeArrowheads="1"/>
          </p:cNvSpPr>
          <p:nvPr>
            <p:ph type="body" idx="1"/>
          </p:nvPr>
        </p:nvSpPr>
        <p:spPr>
          <a:xfrm>
            <a:off x="304800" y="1524000"/>
            <a:ext cx="8382000" cy="4876800"/>
          </a:xfrm>
        </p:spPr>
        <p:txBody>
          <a:bodyPr/>
          <a:lstStyle/>
          <a:p>
            <a:pPr eaLnBrk="1" hangingPunct="1"/>
            <a:r>
              <a:rPr lang="en-US" altLang="en-US" sz="2800" smtClean="0"/>
              <a:t>Local Complaint</a:t>
            </a:r>
          </a:p>
          <a:p>
            <a:pPr lvl="1" eaLnBrk="1" hangingPunct="1"/>
            <a:r>
              <a:rPr lang="en-US" altLang="en-US" smtClean="0"/>
              <a:t>Uniform Complaint Procedures (UCP)</a:t>
            </a:r>
          </a:p>
          <a:p>
            <a:pPr eaLnBrk="1" hangingPunct="1"/>
            <a:r>
              <a:rPr lang="en-US" altLang="en-US" sz="2800" smtClean="0"/>
              <a:t>State Complaint</a:t>
            </a:r>
          </a:p>
          <a:p>
            <a:pPr lvl="1" eaLnBrk="1" hangingPunct="1"/>
            <a:r>
              <a:rPr lang="en-US" altLang="en-US" smtClean="0"/>
              <a:t> California Department of Education (CDE)</a:t>
            </a:r>
          </a:p>
          <a:p>
            <a:pPr eaLnBrk="1" hangingPunct="1"/>
            <a:r>
              <a:rPr lang="en-US" altLang="en-US" sz="2800" smtClean="0"/>
              <a:t>Local/State Complaint Procedures</a:t>
            </a:r>
          </a:p>
          <a:p>
            <a:pPr lvl="1" eaLnBrk="1" hangingPunct="1"/>
            <a:r>
              <a:rPr lang="en-US" altLang="en-US" smtClean="0"/>
              <a:t>Investigation</a:t>
            </a:r>
          </a:p>
          <a:p>
            <a:pPr lvl="1" eaLnBrk="1" hangingPunct="1"/>
            <a:r>
              <a:rPr lang="en-US" altLang="en-US" smtClean="0"/>
              <a:t>Written decision</a:t>
            </a:r>
          </a:p>
          <a:p>
            <a:pPr lvl="1" eaLnBrk="1" hangingPunct="1"/>
            <a:r>
              <a:rPr lang="en-US" altLang="en-US" smtClean="0"/>
              <a:t>Appeal process</a:t>
            </a:r>
          </a:p>
        </p:txBody>
      </p:sp>
    </p:spTree>
    <p:extLst>
      <p:ext uri="{BB962C8B-B14F-4D97-AF65-F5344CB8AC3E}">
        <p14:creationId xmlns:p14="http://schemas.microsoft.com/office/powerpoint/2010/main" val="199608595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381000" y="457200"/>
            <a:ext cx="8305800" cy="914400"/>
          </a:xfrm>
        </p:spPr>
        <p:txBody>
          <a:bodyPr/>
          <a:lstStyle/>
          <a:p>
            <a:pPr eaLnBrk="1" hangingPunct="1"/>
            <a:r>
              <a:rPr lang="en-US" altLang="en-US" sz="3200" b="1" smtClean="0"/>
              <a:t>Parent Rights and Student Discipline</a:t>
            </a:r>
          </a:p>
        </p:txBody>
      </p:sp>
      <p:sp>
        <p:nvSpPr>
          <p:cNvPr id="35843" name="Rectangle 3">
            <a:extLst>
              <a:ext uri="{FF2B5EF4-FFF2-40B4-BE49-F238E27FC236}">
                <a16:creationId xmlns:a16="http://schemas.microsoft.com/office/drawing/2014/main" id="{6E57282A-BF77-4C94-9A20-A925EBB0817B}"/>
              </a:ext>
            </a:extLst>
          </p:cNvPr>
          <p:cNvSpPr>
            <a:spLocks noGrp="1" noChangeArrowheads="1"/>
          </p:cNvSpPr>
          <p:nvPr>
            <p:ph type="body" idx="1"/>
          </p:nvPr>
        </p:nvSpPr>
        <p:spPr>
          <a:xfrm>
            <a:off x="304800" y="1752600"/>
            <a:ext cx="8229600" cy="5029200"/>
          </a:xfrm>
        </p:spPr>
        <p:txBody>
          <a:bodyPr/>
          <a:lstStyle/>
          <a:p>
            <a:pPr eaLnBrk="1" hangingPunct="1">
              <a:lnSpc>
                <a:spcPct val="90000"/>
              </a:lnSpc>
              <a:defRPr/>
            </a:pPr>
            <a:r>
              <a:rPr lang="en-US" altLang="en-US" sz="2800" dirty="0">
                <a:latin typeface="+mj-lt"/>
              </a:rPr>
              <a:t>Parents May Request</a:t>
            </a:r>
          </a:p>
          <a:p>
            <a:pPr lvl="1" eaLnBrk="1" hangingPunct="1">
              <a:lnSpc>
                <a:spcPct val="90000"/>
              </a:lnSpc>
              <a:defRPr/>
            </a:pPr>
            <a:r>
              <a:rPr lang="en-US" altLang="en-US" dirty="0">
                <a:latin typeface="+mj-lt"/>
              </a:rPr>
              <a:t>IEP Meeting</a:t>
            </a:r>
          </a:p>
          <a:p>
            <a:pPr lvl="1" eaLnBrk="1" hangingPunct="1">
              <a:lnSpc>
                <a:spcPct val="90000"/>
              </a:lnSpc>
              <a:defRPr/>
            </a:pPr>
            <a:r>
              <a:rPr lang="en-US" altLang="en-US" dirty="0">
                <a:latin typeface="+mj-lt"/>
              </a:rPr>
              <a:t>Behavior Assessment</a:t>
            </a:r>
          </a:p>
          <a:p>
            <a:pPr eaLnBrk="1" hangingPunct="1">
              <a:lnSpc>
                <a:spcPct val="90000"/>
              </a:lnSpc>
              <a:defRPr/>
            </a:pPr>
            <a:r>
              <a:rPr lang="en-US" altLang="en-US" sz="2800" dirty="0">
                <a:latin typeface="+mj-lt"/>
              </a:rPr>
              <a:t>School Personnel May</a:t>
            </a:r>
          </a:p>
          <a:p>
            <a:pPr lvl="1" eaLnBrk="1" hangingPunct="1">
              <a:lnSpc>
                <a:spcPct val="90000"/>
              </a:lnSpc>
              <a:defRPr/>
            </a:pPr>
            <a:r>
              <a:rPr lang="en-US" altLang="en-US" dirty="0">
                <a:latin typeface="+mj-lt"/>
              </a:rPr>
              <a:t>Make change in placement due to misconduct</a:t>
            </a:r>
          </a:p>
          <a:p>
            <a:pPr lvl="2" eaLnBrk="1" hangingPunct="1">
              <a:lnSpc>
                <a:spcPct val="90000"/>
              </a:lnSpc>
              <a:defRPr/>
            </a:pPr>
            <a:r>
              <a:rPr lang="en-US" altLang="en-US" sz="2800" dirty="0">
                <a:latin typeface="+mj-lt"/>
              </a:rPr>
              <a:t>10 day suspension</a:t>
            </a:r>
          </a:p>
          <a:p>
            <a:pPr lvl="2" eaLnBrk="1" hangingPunct="1">
              <a:lnSpc>
                <a:spcPct val="90000"/>
              </a:lnSpc>
              <a:defRPr/>
            </a:pPr>
            <a:r>
              <a:rPr lang="en-US" altLang="en-US" sz="2800" dirty="0">
                <a:latin typeface="+mj-lt"/>
              </a:rPr>
              <a:t>Interim Alternative Educational Setting (IAES)</a:t>
            </a:r>
          </a:p>
          <a:p>
            <a:pPr lvl="2" eaLnBrk="1" hangingPunct="1">
              <a:lnSpc>
                <a:spcPct val="90000"/>
              </a:lnSpc>
              <a:defRPr/>
            </a:pPr>
            <a:r>
              <a:rPr lang="en-US" altLang="en-US" sz="2800" dirty="0">
                <a:latin typeface="+mj-lt"/>
              </a:rPr>
              <a:t>Expulsion</a:t>
            </a:r>
          </a:p>
          <a:p>
            <a:pPr eaLnBrk="1" hangingPunct="1">
              <a:lnSpc>
                <a:spcPct val="90000"/>
              </a:lnSpc>
              <a:defRPr/>
            </a:pPr>
            <a:r>
              <a:rPr lang="en-US" altLang="en-US" sz="2800" dirty="0">
                <a:latin typeface="+mj-lt"/>
              </a:rPr>
              <a:t>Explanation of Discipline Proceedings </a:t>
            </a:r>
          </a:p>
          <a:p>
            <a:pPr eaLnBrk="1" hangingPunct="1">
              <a:lnSpc>
                <a:spcPct val="90000"/>
              </a:lnSpc>
              <a:defRPr/>
            </a:pPr>
            <a:endParaRPr lang="en-US" altLang="en-US" sz="2800" dirty="0"/>
          </a:p>
        </p:txBody>
      </p:sp>
    </p:spTree>
    <p:extLst>
      <p:ext uri="{BB962C8B-B14F-4D97-AF65-F5344CB8AC3E}">
        <p14:creationId xmlns:p14="http://schemas.microsoft.com/office/powerpoint/2010/main" val="371564810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457200" y="457200"/>
            <a:ext cx="7924800" cy="533400"/>
          </a:xfrm>
        </p:spPr>
        <p:txBody>
          <a:bodyPr/>
          <a:lstStyle/>
          <a:p>
            <a:pPr eaLnBrk="1" hangingPunct="1"/>
            <a:r>
              <a:rPr lang="en-US" altLang="en-US" sz="3200" b="1" smtClean="0"/>
              <a:t>Private School Reimbursement</a:t>
            </a:r>
          </a:p>
        </p:txBody>
      </p:sp>
      <p:sp>
        <p:nvSpPr>
          <p:cNvPr id="63491" name="Rectangle 3"/>
          <p:cNvSpPr>
            <a:spLocks noGrp="1" noChangeArrowheads="1"/>
          </p:cNvSpPr>
          <p:nvPr>
            <p:ph type="body" idx="1"/>
          </p:nvPr>
        </p:nvSpPr>
        <p:spPr>
          <a:xfrm>
            <a:off x="457200" y="1600200"/>
            <a:ext cx="8229600" cy="4267200"/>
          </a:xfrm>
        </p:spPr>
        <p:txBody>
          <a:bodyPr/>
          <a:lstStyle/>
          <a:p>
            <a:pPr eaLnBrk="1" hangingPunct="1">
              <a:lnSpc>
                <a:spcPct val="80000"/>
              </a:lnSpc>
            </a:pPr>
            <a:r>
              <a:rPr lang="en-US" altLang="en-US" sz="2800" dirty="0" smtClean="0"/>
              <a:t>Unilateral Private School Placement</a:t>
            </a:r>
          </a:p>
          <a:p>
            <a:pPr lvl="1" eaLnBrk="1" hangingPunct="1">
              <a:lnSpc>
                <a:spcPct val="80000"/>
              </a:lnSpc>
            </a:pPr>
            <a:r>
              <a:rPr lang="en-US" altLang="en-US" sz="2400" dirty="0" smtClean="0"/>
              <a:t>Child previously receiving District services</a:t>
            </a:r>
          </a:p>
          <a:p>
            <a:pPr lvl="1" eaLnBrk="1" hangingPunct="1">
              <a:lnSpc>
                <a:spcPct val="80000"/>
              </a:lnSpc>
            </a:pPr>
            <a:r>
              <a:rPr lang="en-US" altLang="en-US" sz="2400" dirty="0" smtClean="0"/>
              <a:t>Parents enroll child in private school without consent or referral by District</a:t>
            </a:r>
          </a:p>
          <a:p>
            <a:pPr eaLnBrk="1" hangingPunct="1">
              <a:lnSpc>
                <a:spcPct val="80000"/>
              </a:lnSpc>
            </a:pPr>
            <a:endParaRPr lang="en-US" altLang="en-US" sz="2800" dirty="0" smtClean="0"/>
          </a:p>
          <a:p>
            <a:pPr eaLnBrk="1" hangingPunct="1">
              <a:lnSpc>
                <a:spcPct val="80000"/>
              </a:lnSpc>
            </a:pPr>
            <a:r>
              <a:rPr lang="en-US" altLang="en-US" sz="2800" dirty="0" smtClean="0"/>
              <a:t>Reimbursement Reduced or Denied if Parents Failed to Notify District</a:t>
            </a:r>
          </a:p>
          <a:p>
            <a:pPr lvl="1" eaLnBrk="1" hangingPunct="1">
              <a:lnSpc>
                <a:spcPct val="80000"/>
              </a:lnSpc>
            </a:pPr>
            <a:r>
              <a:rPr lang="en-US" altLang="en-US" sz="2400" dirty="0" smtClean="0"/>
              <a:t>Rejecting District’s placement</a:t>
            </a:r>
          </a:p>
          <a:p>
            <a:pPr lvl="1" eaLnBrk="1" hangingPunct="1">
              <a:lnSpc>
                <a:spcPct val="80000"/>
              </a:lnSpc>
            </a:pPr>
            <a:r>
              <a:rPr lang="en-US" altLang="en-US" sz="2400" dirty="0" smtClean="0"/>
              <a:t>Concerns regarding placement</a:t>
            </a:r>
          </a:p>
          <a:p>
            <a:pPr lvl="1" eaLnBrk="1" hangingPunct="1">
              <a:lnSpc>
                <a:spcPct val="80000"/>
              </a:lnSpc>
            </a:pPr>
            <a:r>
              <a:rPr lang="en-US" altLang="en-US" sz="2400" dirty="0" smtClean="0"/>
              <a:t>Intent to enroll child in private school and seek District reimbursement</a:t>
            </a:r>
          </a:p>
          <a:p>
            <a:pPr lvl="1" eaLnBrk="1" hangingPunct="1">
              <a:lnSpc>
                <a:spcPct val="80000"/>
              </a:lnSpc>
            </a:pPr>
            <a:endParaRPr lang="en-US" altLang="en-US" sz="2400" dirty="0" smtClean="0"/>
          </a:p>
          <a:p>
            <a:pPr lvl="1" eaLnBrk="1" hangingPunct="1">
              <a:lnSpc>
                <a:spcPct val="80000"/>
              </a:lnSpc>
            </a:pPr>
            <a:endParaRPr lang="en-US" altLang="en-US" sz="2400" dirty="0" smtClean="0"/>
          </a:p>
          <a:p>
            <a:pPr lvl="1" eaLnBrk="1" hangingPunct="1">
              <a:lnSpc>
                <a:spcPct val="80000"/>
              </a:lnSpc>
            </a:pPr>
            <a:endParaRPr lang="en-US" altLang="en-US" sz="2400" dirty="0" smtClean="0"/>
          </a:p>
        </p:txBody>
      </p:sp>
    </p:spTree>
    <p:extLst>
      <p:ext uri="{BB962C8B-B14F-4D97-AF65-F5344CB8AC3E}">
        <p14:creationId xmlns:p14="http://schemas.microsoft.com/office/powerpoint/2010/main" val="135653386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57200" y="457200"/>
            <a:ext cx="8229600" cy="609600"/>
          </a:xfrm>
        </p:spPr>
        <p:txBody>
          <a:bodyPr/>
          <a:lstStyle/>
          <a:p>
            <a:pPr eaLnBrk="1" hangingPunct="1"/>
            <a:r>
              <a:rPr lang="en-US" altLang="en-US" sz="3200" b="1" dirty="0" smtClean="0"/>
              <a:t>Surrogate Parents in the IEP Process </a:t>
            </a:r>
          </a:p>
        </p:txBody>
      </p:sp>
      <p:sp>
        <p:nvSpPr>
          <p:cNvPr id="65539" name="Rectangle 3"/>
          <p:cNvSpPr>
            <a:spLocks noGrp="1" noChangeArrowheads="1"/>
          </p:cNvSpPr>
          <p:nvPr>
            <p:ph type="body" idx="1"/>
          </p:nvPr>
        </p:nvSpPr>
        <p:spPr>
          <a:xfrm>
            <a:off x="304800" y="1676400"/>
            <a:ext cx="7315200" cy="4648200"/>
          </a:xfrm>
        </p:spPr>
        <p:txBody>
          <a:bodyPr/>
          <a:lstStyle/>
          <a:p>
            <a:pPr eaLnBrk="1" hangingPunct="1">
              <a:lnSpc>
                <a:spcPct val="90000"/>
              </a:lnSpc>
            </a:pPr>
            <a:r>
              <a:rPr lang="en-US" altLang="en-US" sz="2800" smtClean="0"/>
              <a:t>No Parent/Guardian Can Be Identified</a:t>
            </a:r>
          </a:p>
          <a:p>
            <a:pPr eaLnBrk="1" hangingPunct="1">
              <a:lnSpc>
                <a:spcPct val="90000"/>
              </a:lnSpc>
            </a:pPr>
            <a:r>
              <a:rPr lang="en-US" altLang="en-US" sz="2800" smtClean="0"/>
              <a:t>Parent/Guardian Cannot Be Found</a:t>
            </a:r>
          </a:p>
          <a:p>
            <a:pPr eaLnBrk="1" hangingPunct="1">
              <a:lnSpc>
                <a:spcPct val="90000"/>
              </a:lnSpc>
            </a:pPr>
            <a:r>
              <a:rPr lang="en-US" altLang="en-US" sz="2800" smtClean="0"/>
              <a:t>Child Is Ward of State</a:t>
            </a:r>
          </a:p>
          <a:p>
            <a:pPr eaLnBrk="1" hangingPunct="1">
              <a:lnSpc>
                <a:spcPct val="90000"/>
              </a:lnSpc>
            </a:pPr>
            <a:r>
              <a:rPr lang="en-US" altLang="en-US" sz="2800" smtClean="0"/>
              <a:t>Court Has Limited Parent/Guardian Educational Decision Making Rights</a:t>
            </a:r>
          </a:p>
          <a:p>
            <a:pPr eaLnBrk="1" hangingPunct="1">
              <a:lnSpc>
                <a:spcPct val="90000"/>
              </a:lnSpc>
            </a:pPr>
            <a:r>
              <a:rPr lang="en-US" altLang="en-US" sz="2800" smtClean="0"/>
              <a:t>Child Is Homeless and Not in Physical Custody of Parent/Guardian</a:t>
            </a:r>
          </a:p>
        </p:txBody>
      </p:sp>
    </p:spTree>
    <p:extLst>
      <p:ext uri="{BB962C8B-B14F-4D97-AF65-F5344CB8AC3E}">
        <p14:creationId xmlns:p14="http://schemas.microsoft.com/office/powerpoint/2010/main" val="175820517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3"/>
          <p:cNvSpPr>
            <a:spLocks noGrp="1" noChangeArrowheads="1"/>
          </p:cNvSpPr>
          <p:nvPr>
            <p:ph type="ctrTitle"/>
          </p:nvPr>
        </p:nvSpPr>
        <p:spPr/>
        <p:txBody>
          <a:bodyPr/>
          <a:lstStyle/>
          <a:p>
            <a:pPr algn="r"/>
            <a:r>
              <a:rPr lang="en-US" altLang="en-US" sz="3600" b="1" dirty="0" smtClean="0"/>
              <a:t>Navigating </a:t>
            </a:r>
            <a:r>
              <a:rPr lang="en-US" altLang="en-US" sz="3600" b="1" dirty="0" err="1" smtClean="0"/>
              <a:t>Welligent</a:t>
            </a:r>
            <a:r>
              <a:rPr lang="en-US" altLang="en-US" sz="3600" b="1" dirty="0" smtClean="0"/>
              <a:t> and IEP Management Tools  </a:t>
            </a:r>
          </a:p>
        </p:txBody>
      </p:sp>
      <p:sp>
        <p:nvSpPr>
          <p:cNvPr id="69635" name="Subtitle 4"/>
          <p:cNvSpPr>
            <a:spLocks noGrp="1" noChangeArrowheads="1"/>
          </p:cNvSpPr>
          <p:nvPr>
            <p:ph type="subTitle" idx="1"/>
          </p:nvPr>
        </p:nvSpPr>
        <p:spPr/>
        <p:txBody>
          <a:bodyPr/>
          <a:lstStyle/>
          <a:p>
            <a:endParaRPr lang="en-US" altLang="en-US" smtClean="0"/>
          </a:p>
        </p:txBody>
      </p:sp>
    </p:spTree>
    <p:extLst>
      <p:ext uri="{BB962C8B-B14F-4D97-AF65-F5344CB8AC3E}">
        <p14:creationId xmlns:p14="http://schemas.microsoft.com/office/powerpoint/2010/main" val="424262202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381000" y="457200"/>
            <a:ext cx="8305800" cy="609600"/>
          </a:xfrm>
        </p:spPr>
        <p:txBody>
          <a:bodyPr/>
          <a:lstStyle/>
          <a:p>
            <a:pPr eaLnBrk="1" hangingPunct="1"/>
            <a:r>
              <a:rPr lang="en-US" altLang="en-US" sz="3200" b="1" smtClean="0"/>
              <a:t>Welligent Training</a:t>
            </a:r>
          </a:p>
        </p:txBody>
      </p:sp>
      <p:sp>
        <p:nvSpPr>
          <p:cNvPr id="70659" name="Rectangle 3"/>
          <p:cNvSpPr>
            <a:spLocks noGrp="1" noChangeArrowheads="1"/>
          </p:cNvSpPr>
          <p:nvPr>
            <p:ph idx="1"/>
          </p:nvPr>
        </p:nvSpPr>
        <p:spPr/>
        <p:txBody>
          <a:bodyPr/>
          <a:lstStyle/>
          <a:p>
            <a:pPr eaLnBrk="1" hangingPunct="1">
              <a:buFont typeface="Wingdings" panose="05000000000000000000" pitchFamily="2" charset="2"/>
              <a:buChar char="q"/>
            </a:pPr>
            <a:r>
              <a:rPr lang="en-US" altLang="en-US" b="1" dirty="0" smtClean="0">
                <a:solidFill>
                  <a:srgbClr val="C00000"/>
                </a:solidFill>
              </a:rPr>
              <a:t>Go to </a:t>
            </a:r>
            <a:r>
              <a:rPr lang="en-US" altLang="en-US" b="1" dirty="0" err="1" smtClean="0">
                <a:solidFill>
                  <a:srgbClr val="C00000"/>
                </a:solidFill>
              </a:rPr>
              <a:t>MyPLN</a:t>
            </a:r>
            <a:r>
              <a:rPr lang="en-US" altLang="en-US" b="1" dirty="0" smtClean="0">
                <a:solidFill>
                  <a:srgbClr val="C00000"/>
                </a:solidFill>
              </a:rPr>
              <a:t> to enroll for training:  </a:t>
            </a:r>
          </a:p>
          <a:p>
            <a:pPr lvl="1" eaLnBrk="1" hangingPunct="1">
              <a:buClr>
                <a:schemeClr val="bg2"/>
              </a:buClr>
              <a:buSzPct val="150000"/>
              <a:buFont typeface="Wingdings" panose="05000000000000000000" pitchFamily="2" charset="2"/>
              <a:buChar char="§"/>
            </a:pPr>
            <a:r>
              <a:rPr lang="en-US" altLang="en-US" b="1" dirty="0" smtClean="0">
                <a:solidFill>
                  <a:srgbClr val="C00000"/>
                </a:solidFill>
              </a:rPr>
              <a:t>Logon to </a:t>
            </a:r>
            <a:r>
              <a:rPr lang="en-US" altLang="en-US" u="sng" dirty="0" smtClean="0">
                <a:solidFill>
                  <a:srgbClr val="FF0000"/>
                </a:solidFill>
                <a:hlinkClick r:id="rId3"/>
              </a:rPr>
              <a:t>https://achieve.lausd.net/mypln</a:t>
            </a:r>
            <a:r>
              <a:rPr lang="en-US" altLang="en-US" u="sng" dirty="0" smtClean="0">
                <a:solidFill>
                  <a:srgbClr val="FF0000"/>
                </a:solidFill>
              </a:rPr>
              <a:t> </a:t>
            </a:r>
            <a:r>
              <a:rPr lang="en-US" altLang="en-US" b="1" dirty="0" smtClean="0">
                <a:solidFill>
                  <a:srgbClr val="C00000"/>
                </a:solidFill>
              </a:rPr>
              <a:t>using your Single Sign On.</a:t>
            </a:r>
          </a:p>
          <a:p>
            <a:pPr lvl="1" eaLnBrk="1" hangingPunct="1">
              <a:buClr>
                <a:schemeClr val="bg2"/>
              </a:buClr>
              <a:buSzPct val="150000"/>
              <a:buFont typeface="Wingdings" panose="05000000000000000000" pitchFamily="2" charset="2"/>
              <a:buChar char="§"/>
            </a:pPr>
            <a:r>
              <a:rPr lang="en-US" altLang="en-US" b="1" dirty="0" smtClean="0">
                <a:solidFill>
                  <a:srgbClr val="C00000"/>
                </a:solidFill>
              </a:rPr>
              <a:t> Search under Keyword:</a:t>
            </a:r>
          </a:p>
          <a:p>
            <a:pPr lvl="2" eaLnBrk="1" hangingPunct="1">
              <a:buFont typeface="Wingdings" panose="05000000000000000000" pitchFamily="2" charset="2"/>
              <a:buChar char="Ø"/>
            </a:pPr>
            <a:r>
              <a:rPr lang="en-US" altLang="en-US" sz="2000" b="1" dirty="0" err="1" smtClean="0">
                <a:solidFill>
                  <a:srgbClr val="C00000"/>
                </a:solidFill>
              </a:rPr>
              <a:t>Welligent</a:t>
            </a:r>
            <a:r>
              <a:rPr lang="en-US" altLang="en-US" sz="2000" b="1" dirty="0" smtClean="0">
                <a:solidFill>
                  <a:srgbClr val="C00000"/>
                </a:solidFill>
              </a:rPr>
              <a:t> 101 Basic Optimize IEP</a:t>
            </a:r>
          </a:p>
        </p:txBody>
      </p:sp>
      <p:pic>
        <p:nvPicPr>
          <p:cNvPr id="70660" name="Picture 6" descr="C:\Users\lausd_user\AppData\Local\Microsoft\Windows\Temporary Internet Files\Content.IE5\P8II02EI\MC900411021[1].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3810000"/>
            <a:ext cx="2792413"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98091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753350" cy="1690689"/>
          </a:xfrm>
        </p:spPr>
        <p:txBody>
          <a:bodyPr>
            <a:normAutofit fontScale="90000"/>
          </a:bodyPr>
          <a:lstStyle/>
          <a:p>
            <a:r>
              <a:rPr lang="en-US" sz="1800" b="1" dirty="0" smtClean="0">
                <a:latin typeface="Arial" panose="020B0604020202020204" pitchFamily="34" charset="0"/>
                <a:cs typeface="Arial" panose="020B0604020202020204" pitchFamily="34" charset="0"/>
              </a:rPr>
              <a:t/>
            </a:r>
            <a:br>
              <a:rPr lang="en-US" sz="1800" b="1" dirty="0" smtClean="0">
                <a:latin typeface="Arial" panose="020B0604020202020204" pitchFamily="34" charset="0"/>
                <a:cs typeface="Arial" panose="020B0604020202020204" pitchFamily="34" charset="0"/>
              </a:rPr>
            </a:br>
            <a:r>
              <a:rPr lang="en-US" sz="3600" b="1" dirty="0" smtClean="0">
                <a:latin typeface="Arial" panose="020B0604020202020204" pitchFamily="34" charset="0"/>
                <a:cs typeface="Arial" panose="020B0604020202020204" pitchFamily="34" charset="0"/>
              </a:rPr>
              <a:t>Special Education Electronic </a:t>
            </a:r>
            <a:r>
              <a:rPr lang="en-US" sz="3600" b="1" dirty="0">
                <a:latin typeface="Arial" panose="020B0604020202020204" pitchFamily="34" charset="0"/>
                <a:cs typeface="Arial" panose="020B0604020202020204" pitchFamily="34" charset="0"/>
              </a:rPr>
              <a:t>Policies and Procedures Manual </a:t>
            </a:r>
            <a:r>
              <a:rPr lang="en-US" sz="3600" b="1" dirty="0" smtClean="0">
                <a:latin typeface="Arial" panose="020B0604020202020204" pitchFamily="34" charset="0"/>
                <a:cs typeface="Arial" panose="020B0604020202020204" pitchFamily="34" charset="0"/>
              </a:rPr>
              <a:t/>
            </a:r>
            <a:br>
              <a:rPr lang="en-US" sz="3600" b="1" dirty="0" smtClean="0">
                <a:latin typeface="Arial" panose="020B0604020202020204" pitchFamily="34" charset="0"/>
                <a:cs typeface="Arial" panose="020B0604020202020204" pitchFamily="34" charset="0"/>
              </a:rPr>
            </a:br>
            <a:r>
              <a:rPr lang="en-US" sz="3600" b="1" dirty="0" smtClean="0">
                <a:latin typeface="Arial" panose="020B0604020202020204" pitchFamily="34" charset="0"/>
                <a:cs typeface="Arial" panose="020B0604020202020204" pitchFamily="34" charset="0"/>
              </a:rPr>
              <a:t>(</a:t>
            </a:r>
            <a:r>
              <a:rPr lang="en-US" sz="3600" b="1" dirty="0">
                <a:latin typeface="Arial" panose="020B0604020202020204" pitchFamily="34" charset="0"/>
                <a:cs typeface="Arial" panose="020B0604020202020204" pitchFamily="34" charset="0"/>
              </a:rPr>
              <a:t>e-PPM)</a:t>
            </a:r>
            <a:r>
              <a:rPr lang="en-US" sz="3600" b="1" dirty="0"/>
              <a:t/>
            </a:r>
            <a:br>
              <a:rPr lang="en-US" sz="3600" b="1" dirty="0"/>
            </a:br>
            <a:endParaRPr lang="en-US" dirty="0"/>
          </a:p>
        </p:txBody>
      </p:sp>
      <p:sp>
        <p:nvSpPr>
          <p:cNvPr id="3" name="Subtitle 2"/>
          <p:cNvSpPr>
            <a:spLocks noGrp="1"/>
          </p:cNvSpPr>
          <p:nvPr>
            <p:ph idx="1"/>
          </p:nvPr>
        </p:nvSpPr>
        <p:spPr/>
        <p:txBody>
          <a:bodyPr/>
          <a:lstStyle/>
          <a:p>
            <a:pPr algn="l"/>
            <a:endParaRPr lang="en-US" sz="750" dirty="0"/>
          </a:p>
          <a:p>
            <a:pPr algn="l"/>
            <a:endParaRPr lang="en-US" dirty="0">
              <a:solidFill>
                <a:schemeClr val="tx1"/>
              </a:solidFill>
            </a:endParaRPr>
          </a:p>
          <a:p>
            <a:endParaRPr lang="en-US" dirty="0">
              <a:solidFill>
                <a:schemeClr val="tx1"/>
              </a:solidFill>
            </a:endParaRP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530" y="1855442"/>
            <a:ext cx="8084820" cy="4755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109365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noChangeArrowheads="1"/>
          </p:cNvSpPr>
          <p:nvPr>
            <p:ph type="title"/>
          </p:nvPr>
        </p:nvSpPr>
        <p:spPr>
          <a:xfrm>
            <a:off x="388938" y="436563"/>
            <a:ext cx="8458200" cy="685800"/>
          </a:xfrm>
        </p:spPr>
        <p:txBody>
          <a:bodyPr/>
          <a:lstStyle/>
          <a:p>
            <a:r>
              <a:rPr lang="en-US" altLang="en-US" sz="3200" b="1" smtClean="0"/>
              <a:t>Open IEP in Welligent or Find a Student</a:t>
            </a:r>
          </a:p>
        </p:txBody>
      </p:sp>
      <p:pic>
        <p:nvPicPr>
          <p:cNvPr id="7475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752600"/>
            <a:ext cx="830580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6"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3" y="3048000"/>
            <a:ext cx="8662987"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388628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8775" y="2514600"/>
            <a:ext cx="8404225" cy="412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3" name="Title 1"/>
          <p:cNvSpPr>
            <a:spLocks noGrp="1" noChangeArrowheads="1"/>
          </p:cNvSpPr>
          <p:nvPr>
            <p:ph type="title"/>
          </p:nvPr>
        </p:nvSpPr>
        <p:spPr>
          <a:xfrm>
            <a:off x="381000" y="457200"/>
            <a:ext cx="8305800" cy="685800"/>
          </a:xfrm>
        </p:spPr>
        <p:txBody>
          <a:bodyPr/>
          <a:lstStyle/>
          <a:p>
            <a:r>
              <a:rPr lang="en-US" altLang="en-US" sz="3200" b="1" smtClean="0"/>
              <a:t>Student Face Sheet</a:t>
            </a:r>
          </a:p>
        </p:txBody>
      </p:sp>
      <p:pic>
        <p:nvPicPr>
          <p:cNvPr id="76804"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295400"/>
            <a:ext cx="27225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893393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noChangeArrowheads="1"/>
          </p:cNvSpPr>
          <p:nvPr>
            <p:ph type="title"/>
          </p:nvPr>
        </p:nvSpPr>
        <p:spPr>
          <a:xfrm>
            <a:off x="457200" y="457200"/>
            <a:ext cx="8229600" cy="1143000"/>
          </a:xfrm>
        </p:spPr>
        <p:txBody>
          <a:bodyPr/>
          <a:lstStyle/>
          <a:p>
            <a:r>
              <a:rPr lang="en-US" altLang="en-US" sz="3200" b="1" smtClean="0"/>
              <a:t>Record Navigator Tabs</a:t>
            </a:r>
            <a:r>
              <a:rPr lang="en-US" altLang="en-US" sz="3200" smtClean="0"/>
              <a:t/>
            </a:r>
            <a:br>
              <a:rPr lang="en-US" altLang="en-US" sz="3200" smtClean="0"/>
            </a:br>
            <a:r>
              <a:rPr lang="en-US" altLang="en-US" smtClean="0"/>
              <a:t> </a:t>
            </a:r>
          </a:p>
        </p:txBody>
      </p:sp>
      <p:pic>
        <p:nvPicPr>
          <p:cNvPr id="78851"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3276600"/>
            <a:ext cx="762000" cy="273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2" name="TextBox 4"/>
          <p:cNvSpPr txBox="1">
            <a:spLocks noChangeArrowheads="1"/>
          </p:cNvSpPr>
          <p:nvPr/>
        </p:nvSpPr>
        <p:spPr bwMode="auto">
          <a:xfrm>
            <a:off x="457200" y="1447800"/>
            <a:ext cx="8458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2400"/>
              <a:t>The icons below are located on the left hand side of the screen.  Hover your mouse over them so that the icon will expand. </a:t>
            </a:r>
          </a:p>
        </p:txBody>
      </p:sp>
      <p:sp>
        <p:nvSpPr>
          <p:cNvPr id="78853" name="TextBox 6"/>
          <p:cNvSpPr txBox="1">
            <a:spLocks noChangeArrowheads="1"/>
          </p:cNvSpPr>
          <p:nvPr/>
        </p:nvSpPr>
        <p:spPr bwMode="auto">
          <a:xfrm>
            <a:off x="2286000" y="3276600"/>
            <a:ext cx="47244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2400"/>
              <a:t>Record Navigator</a:t>
            </a:r>
          </a:p>
          <a:p>
            <a:pPr>
              <a:spcBef>
                <a:spcPct val="0"/>
              </a:spcBef>
              <a:buClrTx/>
              <a:buSzTx/>
              <a:buFontTx/>
              <a:buNone/>
            </a:pPr>
            <a:r>
              <a:rPr lang="en-US" altLang="en-US" sz="2400"/>
              <a:t>Student Information</a:t>
            </a:r>
          </a:p>
          <a:p>
            <a:pPr>
              <a:spcBef>
                <a:spcPct val="0"/>
              </a:spcBef>
              <a:buClrTx/>
              <a:buSzTx/>
              <a:buFontTx/>
              <a:buNone/>
            </a:pPr>
            <a:r>
              <a:rPr lang="en-US" altLang="en-US" sz="2400"/>
              <a:t>Assessments</a:t>
            </a:r>
          </a:p>
          <a:p>
            <a:pPr>
              <a:spcBef>
                <a:spcPct val="0"/>
              </a:spcBef>
              <a:buClrTx/>
              <a:buSzTx/>
              <a:buFontTx/>
              <a:buNone/>
            </a:pPr>
            <a:r>
              <a:rPr lang="en-US" altLang="en-US" sz="2400"/>
              <a:t>Case Management </a:t>
            </a:r>
          </a:p>
          <a:p>
            <a:pPr>
              <a:spcBef>
                <a:spcPct val="0"/>
              </a:spcBef>
              <a:buClrTx/>
              <a:buSzTx/>
              <a:buFontTx/>
              <a:buNone/>
            </a:pPr>
            <a:r>
              <a:rPr lang="en-US" altLang="en-US" sz="2400"/>
              <a:t>Class Enrollment </a:t>
            </a:r>
          </a:p>
          <a:p>
            <a:pPr>
              <a:spcBef>
                <a:spcPct val="0"/>
              </a:spcBef>
              <a:buClrTx/>
              <a:buSzTx/>
              <a:buFontTx/>
              <a:buNone/>
            </a:pPr>
            <a:r>
              <a:rPr lang="en-US" altLang="en-US" sz="2400"/>
              <a:t>IEP Event Listing</a:t>
            </a:r>
          </a:p>
          <a:p>
            <a:pPr>
              <a:spcBef>
                <a:spcPct val="0"/>
              </a:spcBef>
              <a:buClrTx/>
              <a:buSzTx/>
              <a:buFontTx/>
              <a:buNone/>
            </a:pPr>
            <a:r>
              <a:rPr lang="en-US" altLang="en-US" sz="2400"/>
              <a:t>Program History</a:t>
            </a:r>
          </a:p>
          <a:p>
            <a:pPr>
              <a:spcBef>
                <a:spcPct val="0"/>
              </a:spcBef>
              <a:buClrTx/>
              <a:buSzTx/>
              <a:buFontTx/>
              <a:buNone/>
            </a:pPr>
            <a:r>
              <a:rPr lang="en-US" altLang="en-US" sz="2400"/>
              <a:t>Services</a:t>
            </a:r>
          </a:p>
        </p:txBody>
      </p:sp>
    </p:spTree>
    <p:extLst>
      <p:ext uri="{BB962C8B-B14F-4D97-AF65-F5344CB8AC3E}">
        <p14:creationId xmlns:p14="http://schemas.microsoft.com/office/powerpoint/2010/main" val="412880185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817688"/>
            <a:ext cx="3529013" cy="141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899" name="Title 1"/>
          <p:cNvSpPr>
            <a:spLocks noGrp="1" noChangeArrowheads="1"/>
          </p:cNvSpPr>
          <p:nvPr>
            <p:ph type="title"/>
          </p:nvPr>
        </p:nvSpPr>
        <p:spPr>
          <a:xfrm>
            <a:off x="457200" y="457200"/>
            <a:ext cx="8229600" cy="914400"/>
          </a:xfrm>
        </p:spPr>
        <p:txBody>
          <a:bodyPr/>
          <a:lstStyle/>
          <a:p>
            <a:r>
              <a:rPr lang="en-US" altLang="en-US" sz="3200" b="1" smtClean="0"/>
              <a:t>Student Information</a:t>
            </a:r>
            <a:br>
              <a:rPr lang="en-US" altLang="en-US" sz="3200" b="1" smtClean="0"/>
            </a:br>
            <a:r>
              <a:rPr lang="en-US" altLang="en-US" sz="3200" b="1" i="1" smtClean="0"/>
              <a:t>Education</a:t>
            </a:r>
            <a:r>
              <a:rPr lang="en-US" altLang="en-US" sz="3200" b="1" smtClean="0"/>
              <a:t> </a:t>
            </a:r>
          </a:p>
        </p:txBody>
      </p:sp>
      <p:pic>
        <p:nvPicPr>
          <p:cNvPr id="80900"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3352800"/>
            <a:ext cx="5851525" cy="326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340031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noChangeArrowheads="1"/>
          </p:cNvSpPr>
          <p:nvPr>
            <p:ph type="title"/>
          </p:nvPr>
        </p:nvSpPr>
        <p:spPr>
          <a:xfrm>
            <a:off x="381000" y="457200"/>
            <a:ext cx="8458200" cy="609600"/>
          </a:xfrm>
        </p:spPr>
        <p:txBody>
          <a:bodyPr/>
          <a:lstStyle/>
          <a:p>
            <a:r>
              <a:rPr lang="en-US" altLang="en-US" sz="3200" b="1" smtClean="0"/>
              <a:t>Create New IEP</a:t>
            </a:r>
          </a:p>
        </p:txBody>
      </p:sp>
      <p:pic>
        <p:nvPicPr>
          <p:cNvPr id="8294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055813"/>
            <a:ext cx="8610600" cy="419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902862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noChangeArrowheads="1"/>
          </p:cNvSpPr>
          <p:nvPr>
            <p:ph type="title"/>
          </p:nvPr>
        </p:nvSpPr>
        <p:spPr>
          <a:xfrm>
            <a:off x="304800" y="457200"/>
            <a:ext cx="8382000" cy="685800"/>
          </a:xfrm>
        </p:spPr>
        <p:txBody>
          <a:bodyPr/>
          <a:lstStyle/>
          <a:p>
            <a:r>
              <a:rPr lang="en-US" altLang="en-US" sz="3200" b="1" smtClean="0"/>
              <a:t>IEP Management Screen </a:t>
            </a:r>
          </a:p>
        </p:txBody>
      </p:sp>
      <p:sp>
        <p:nvSpPr>
          <p:cNvPr id="84995" name="TextBox 4"/>
          <p:cNvSpPr txBox="1">
            <a:spLocks noChangeArrowheads="1"/>
          </p:cNvSpPr>
          <p:nvPr/>
        </p:nvSpPr>
        <p:spPr bwMode="auto">
          <a:xfrm>
            <a:off x="457200" y="3505200"/>
            <a:ext cx="8153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1800" b="1"/>
              <a:t>You will receive a message that the referral detail has been successfully inserted (click on ok) and a new screen will pop up below the above screen. </a:t>
            </a:r>
          </a:p>
        </p:txBody>
      </p:sp>
      <p:pic>
        <p:nvPicPr>
          <p:cNvPr id="8499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594225"/>
            <a:ext cx="8763000" cy="173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7"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2713" y="1752600"/>
            <a:ext cx="8802687"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506179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3"/>
          <p:cNvSpPr>
            <a:spLocks noGrp="1" noChangeArrowheads="1"/>
          </p:cNvSpPr>
          <p:nvPr>
            <p:ph type="title"/>
          </p:nvPr>
        </p:nvSpPr>
        <p:spPr>
          <a:xfrm>
            <a:off x="381000" y="457200"/>
            <a:ext cx="8305800" cy="762000"/>
          </a:xfrm>
        </p:spPr>
        <p:txBody>
          <a:bodyPr/>
          <a:lstStyle/>
          <a:p>
            <a:r>
              <a:rPr lang="en-US" altLang="en-US" sz="3200" b="1" smtClean="0"/>
              <a:t>Developing an Assessment Plan </a:t>
            </a:r>
          </a:p>
        </p:txBody>
      </p:sp>
      <p:sp>
        <p:nvSpPr>
          <p:cNvPr id="3" name="Subtitle 2">
            <a:extLst>
              <a:ext uri="{FF2B5EF4-FFF2-40B4-BE49-F238E27FC236}">
                <a16:creationId xmlns:a16="http://schemas.microsoft.com/office/drawing/2014/main" id="{0480CDD9-CA44-4816-AAA4-045BB9020096}"/>
              </a:ext>
            </a:extLst>
          </p:cNvPr>
          <p:cNvSpPr>
            <a:spLocks noGrp="1"/>
          </p:cNvSpPr>
          <p:nvPr>
            <p:ph idx="1"/>
          </p:nvPr>
        </p:nvSpPr>
        <p:spPr>
          <a:xfrm>
            <a:off x="304800" y="1600200"/>
            <a:ext cx="8610600" cy="5181600"/>
          </a:xfrm>
        </p:spPr>
        <p:txBody>
          <a:bodyPr rtlCol="0">
            <a:normAutofit fontScale="47500" lnSpcReduction="20000"/>
          </a:bodyPr>
          <a:lstStyle/>
          <a:p>
            <a:pPr eaLnBrk="1" fontAlgn="auto" hangingPunct="1">
              <a:spcAft>
                <a:spcPts val="0"/>
              </a:spcAft>
              <a:defRPr/>
            </a:pPr>
            <a:r>
              <a:rPr lang="en-US" sz="5900" b="1" dirty="0">
                <a:solidFill>
                  <a:srgbClr val="C00000"/>
                </a:solidFill>
              </a:rPr>
              <a:t>A special education assessment plan is to be developed and provided to the parents</a:t>
            </a:r>
            <a:r>
              <a:rPr lang="en-US" sz="5900" b="1" dirty="0" smtClean="0">
                <a:solidFill>
                  <a:srgbClr val="C00000"/>
                </a:solidFill>
              </a:rPr>
              <a:t>:</a:t>
            </a:r>
          </a:p>
          <a:p>
            <a:pPr marL="0" indent="0" eaLnBrk="1" fontAlgn="auto" hangingPunct="1">
              <a:spcAft>
                <a:spcPts val="0"/>
              </a:spcAft>
              <a:buNone/>
              <a:defRPr/>
            </a:pPr>
            <a:endParaRPr lang="en-US" sz="5100" b="1" dirty="0">
              <a:solidFill>
                <a:srgbClr val="C00000"/>
              </a:solidFill>
            </a:endParaRPr>
          </a:p>
          <a:p>
            <a:pPr lvl="1" eaLnBrk="1" fontAlgn="auto" hangingPunct="1">
              <a:spcAft>
                <a:spcPts val="0"/>
              </a:spcAft>
              <a:defRPr/>
            </a:pPr>
            <a:r>
              <a:rPr lang="en-US" sz="5100" dirty="0"/>
              <a:t>Within 15 calendar days from the date the receipt of a written request for an initial special education assessment. </a:t>
            </a:r>
          </a:p>
          <a:p>
            <a:pPr lvl="1" eaLnBrk="1" fontAlgn="auto" hangingPunct="1">
              <a:spcAft>
                <a:spcPts val="0"/>
              </a:spcAft>
              <a:defRPr/>
            </a:pPr>
            <a:r>
              <a:rPr lang="en-US" sz="5100" dirty="0"/>
              <a:t>Within 15 calendar days from the date of receipt for an assessment of a student currently receiving special education and related services. </a:t>
            </a:r>
          </a:p>
          <a:p>
            <a:pPr lvl="1" eaLnBrk="1" fontAlgn="auto" hangingPunct="1">
              <a:spcAft>
                <a:spcPts val="0"/>
              </a:spcAft>
              <a:defRPr/>
            </a:pPr>
            <a:r>
              <a:rPr lang="en-US" sz="5100" dirty="0"/>
              <a:t>Prior to conducting a reassessment of a student receiving special education and related services. </a:t>
            </a:r>
          </a:p>
          <a:p>
            <a:pPr lvl="1" eaLnBrk="1" fontAlgn="auto" hangingPunct="1">
              <a:spcAft>
                <a:spcPts val="0"/>
              </a:spcAft>
              <a:defRPr/>
            </a:pPr>
            <a:r>
              <a:rPr lang="en-US" sz="5100" dirty="0"/>
              <a:t>When a change in a student’s eligibility for special education or related services is being considered. </a:t>
            </a:r>
          </a:p>
          <a:p>
            <a:pPr eaLnBrk="1" fontAlgn="auto" hangingPunct="1">
              <a:spcAft>
                <a:spcPts val="0"/>
              </a:spcAft>
              <a:defRPr/>
            </a:pPr>
            <a:endParaRPr lang="en-US" dirty="0">
              <a:hlinkClick r:id="rId3"/>
            </a:endParaRPr>
          </a:p>
          <a:p>
            <a:pPr marL="0" indent="0" eaLnBrk="1" fontAlgn="auto" hangingPunct="1">
              <a:spcAft>
                <a:spcPts val="0"/>
              </a:spcAft>
              <a:buFont typeface="Wingdings" panose="05000000000000000000" pitchFamily="2" charset="2"/>
              <a:buNone/>
              <a:defRPr/>
            </a:pPr>
            <a:r>
              <a:rPr lang="en-US" sz="6400" dirty="0">
                <a:solidFill>
                  <a:schemeClr val="bg1"/>
                </a:solidFill>
              </a:rPr>
              <a:t>Pages 26, 27 and 31</a:t>
            </a:r>
          </a:p>
        </p:txBody>
      </p:sp>
    </p:spTree>
    <p:extLst>
      <p:ext uri="{BB962C8B-B14F-4D97-AF65-F5344CB8AC3E}">
        <p14:creationId xmlns:p14="http://schemas.microsoft.com/office/powerpoint/2010/main" val="108329486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3"/>
          <p:cNvSpPr>
            <a:spLocks noGrp="1" noChangeArrowheads="1"/>
          </p:cNvSpPr>
          <p:nvPr>
            <p:ph type="title"/>
          </p:nvPr>
        </p:nvSpPr>
        <p:spPr>
          <a:xfrm>
            <a:off x="381000" y="533400"/>
            <a:ext cx="8763000" cy="533400"/>
          </a:xfrm>
        </p:spPr>
        <p:txBody>
          <a:bodyPr/>
          <a:lstStyle/>
          <a:p>
            <a:r>
              <a:rPr lang="en-US" altLang="en-US" sz="3200" b="1" smtClean="0"/>
              <a:t>Assessment Plans</a:t>
            </a:r>
          </a:p>
        </p:txBody>
      </p:sp>
      <p:sp>
        <p:nvSpPr>
          <p:cNvPr id="91139" name="TextBox 4"/>
          <p:cNvSpPr>
            <a:spLocks noChangeArrowheads="1"/>
          </p:cNvSpPr>
          <p:nvPr/>
        </p:nvSpPr>
        <p:spPr bwMode="auto">
          <a:xfrm>
            <a:off x="152400" y="1600200"/>
            <a:ext cx="4267200" cy="3970338"/>
          </a:xfrm>
          <a:custGeom>
            <a:avLst/>
            <a:gdLst>
              <a:gd name="T0" fmla="*/ 0 w 4460875"/>
              <a:gd name="T1" fmla="*/ 0 h 3970318"/>
              <a:gd name="T2" fmla="*/ 1167621 w 4460875"/>
              <a:gd name="T3" fmla="*/ 952 h 3970318"/>
              <a:gd name="T4" fmla="*/ 2396301 w 4460875"/>
              <a:gd name="T5" fmla="*/ 0 h 3970318"/>
              <a:gd name="T6" fmla="*/ 2396301 w 4460875"/>
              <a:gd name="T7" fmla="*/ 3970578 h 3970318"/>
              <a:gd name="T8" fmla="*/ 0 w 4460875"/>
              <a:gd name="T9" fmla="*/ 3970578 h 3970318"/>
              <a:gd name="T10" fmla="*/ 0 w 4460875"/>
              <a:gd name="T11" fmla="*/ 0 h 3970318"/>
              <a:gd name="T12" fmla="*/ 0 60000 65536"/>
              <a:gd name="T13" fmla="*/ 0 60000 65536"/>
              <a:gd name="T14" fmla="*/ 0 60000 65536"/>
              <a:gd name="T15" fmla="*/ 0 60000 65536"/>
              <a:gd name="T16" fmla="*/ 0 60000 65536"/>
              <a:gd name="T17" fmla="*/ 0 60000 65536"/>
              <a:gd name="T18" fmla="*/ 0 w 4460875"/>
              <a:gd name="T19" fmla="*/ 0 h 3970318"/>
              <a:gd name="T20" fmla="*/ 4460875 w 4460875"/>
              <a:gd name="T21" fmla="*/ 3970318 h 3970318"/>
            </a:gdLst>
            <a:ahLst/>
            <a:cxnLst>
              <a:cxn ang="T12">
                <a:pos x="T0" y="T1"/>
              </a:cxn>
              <a:cxn ang="T13">
                <a:pos x="T2" y="T3"/>
              </a:cxn>
              <a:cxn ang="T14">
                <a:pos x="T4" y="T5"/>
              </a:cxn>
              <a:cxn ang="T15">
                <a:pos x="T6" y="T7"/>
              </a:cxn>
              <a:cxn ang="T16">
                <a:pos x="T8" y="T9"/>
              </a:cxn>
              <a:cxn ang="T17">
                <a:pos x="T10" y="T11"/>
              </a:cxn>
            </a:cxnLst>
            <a:rect l="T18" t="T19" r="T20" b="T21"/>
            <a:pathLst>
              <a:path w="4460875" h="3970318">
                <a:moveTo>
                  <a:pt x="0" y="0"/>
                </a:moveTo>
                <a:lnTo>
                  <a:pt x="2173605" y="952"/>
                </a:lnTo>
                <a:lnTo>
                  <a:pt x="4460875" y="0"/>
                </a:lnTo>
                <a:lnTo>
                  <a:pt x="4460875" y="3970318"/>
                </a:lnTo>
                <a:lnTo>
                  <a:pt x="0" y="3970318"/>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SzTx/>
              <a:buFont typeface="Wingdings" panose="05000000000000000000" pitchFamily="2" charset="2"/>
              <a:buChar char="q"/>
            </a:pPr>
            <a:r>
              <a:rPr lang="en-US" altLang="en-US" sz="2800" b="1" dirty="0">
                <a:solidFill>
                  <a:srgbClr val="C00000"/>
                </a:solidFill>
              </a:rPr>
              <a:t>Assessment plans are needed for: </a:t>
            </a:r>
          </a:p>
          <a:p>
            <a:pPr lvl="1">
              <a:spcBef>
                <a:spcPct val="0"/>
              </a:spcBef>
              <a:buClr>
                <a:schemeClr val="bg2"/>
              </a:buClr>
              <a:buSzPct val="150000"/>
              <a:buFont typeface="Wingdings" panose="05000000000000000000" pitchFamily="2" charset="2"/>
              <a:buChar char="§"/>
            </a:pPr>
            <a:r>
              <a:rPr lang="en-US" altLang="en-US" dirty="0"/>
              <a:t>Initial </a:t>
            </a:r>
          </a:p>
          <a:p>
            <a:pPr lvl="1">
              <a:spcBef>
                <a:spcPct val="0"/>
              </a:spcBef>
              <a:buClr>
                <a:schemeClr val="bg2"/>
              </a:buClr>
              <a:buSzPct val="150000"/>
              <a:buFont typeface="Wingdings" panose="05000000000000000000" pitchFamily="2" charset="2"/>
              <a:buChar char="§"/>
            </a:pPr>
            <a:r>
              <a:rPr lang="en-US" altLang="en-US" dirty="0"/>
              <a:t>Three Year Review </a:t>
            </a:r>
          </a:p>
          <a:p>
            <a:pPr lvl="1">
              <a:spcBef>
                <a:spcPct val="0"/>
              </a:spcBef>
              <a:buClr>
                <a:schemeClr val="bg2"/>
              </a:buClr>
              <a:buSzPct val="150000"/>
              <a:buFont typeface="Wingdings" panose="05000000000000000000" pitchFamily="2" charset="2"/>
              <a:buChar char="§"/>
            </a:pPr>
            <a:r>
              <a:rPr lang="en-US" altLang="en-US" dirty="0"/>
              <a:t>Re-evaluation</a:t>
            </a:r>
          </a:p>
          <a:p>
            <a:pPr lvl="1">
              <a:spcBef>
                <a:spcPct val="0"/>
              </a:spcBef>
              <a:buClr>
                <a:schemeClr val="bg2"/>
              </a:buClr>
              <a:buSzPct val="150000"/>
              <a:buFont typeface="Wingdings" panose="05000000000000000000" pitchFamily="2" charset="2"/>
              <a:buChar char="§"/>
            </a:pPr>
            <a:r>
              <a:rPr lang="en-US" altLang="en-US" dirty="0"/>
              <a:t>When considering adding/removing DIS services (ex. OT, LAS, APE, etc.)</a:t>
            </a:r>
          </a:p>
        </p:txBody>
      </p:sp>
      <p:pic>
        <p:nvPicPr>
          <p:cNvPr id="911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3750" y="1295400"/>
            <a:ext cx="3854450" cy="531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852621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noChangeArrowheads="1"/>
          </p:cNvSpPr>
          <p:nvPr>
            <p:ph type="title"/>
          </p:nvPr>
        </p:nvSpPr>
        <p:spPr>
          <a:xfrm>
            <a:off x="381000" y="381000"/>
            <a:ext cx="8458200" cy="990600"/>
          </a:xfrm>
        </p:spPr>
        <p:txBody>
          <a:bodyPr/>
          <a:lstStyle/>
          <a:p>
            <a:r>
              <a:rPr lang="en-US" altLang="en-US" sz="3200" b="1" smtClean="0"/>
              <a:t>Notification to Participate in an IEP Meeting </a:t>
            </a:r>
          </a:p>
        </p:txBody>
      </p:sp>
      <p:sp>
        <p:nvSpPr>
          <p:cNvPr id="3" name="Content Placeholder 2">
            <a:extLst>
              <a:ext uri="{FF2B5EF4-FFF2-40B4-BE49-F238E27FC236}">
                <a16:creationId xmlns:a16="http://schemas.microsoft.com/office/drawing/2014/main" id="{0C8E77AC-9904-4366-A2CF-6B36F38B241C}"/>
              </a:ext>
            </a:extLst>
          </p:cNvPr>
          <p:cNvSpPr>
            <a:spLocks noGrp="1"/>
          </p:cNvSpPr>
          <p:nvPr>
            <p:ph idx="1"/>
          </p:nvPr>
        </p:nvSpPr>
        <p:spPr>
          <a:xfrm>
            <a:off x="228600" y="1600200"/>
            <a:ext cx="4800600" cy="4968875"/>
          </a:xfrm>
        </p:spPr>
        <p:txBody>
          <a:bodyPr>
            <a:normAutofit fontScale="62500" lnSpcReduction="20000"/>
          </a:bodyPr>
          <a:lstStyle/>
          <a:p>
            <a:pPr lvl="1">
              <a:defRPr/>
            </a:pPr>
            <a:r>
              <a:rPr lang="en-US" sz="3100" dirty="0">
                <a:latin typeface="+mj-lt"/>
              </a:rPr>
              <a:t>A </a:t>
            </a:r>
            <a:r>
              <a:rPr lang="en-US" sz="3100" dirty="0" smtClean="0">
                <a:latin typeface="+mj-lt"/>
              </a:rPr>
              <a:t>Notification </a:t>
            </a:r>
            <a:r>
              <a:rPr lang="en-US" sz="3100" dirty="0">
                <a:latin typeface="+mj-lt"/>
              </a:rPr>
              <a:t>must be sent out at least </a:t>
            </a:r>
            <a:r>
              <a:rPr lang="en-US" sz="3100" b="1" dirty="0">
                <a:latin typeface="+mj-lt"/>
              </a:rPr>
              <a:t>10 days </a:t>
            </a:r>
            <a:r>
              <a:rPr lang="en-US" sz="3100" dirty="0">
                <a:latin typeface="+mj-lt"/>
              </a:rPr>
              <a:t>in advance of an IEP.</a:t>
            </a:r>
          </a:p>
          <a:p>
            <a:pPr marL="457200" lvl="1" indent="0">
              <a:buFont typeface="Wingdings" panose="05000000000000000000" pitchFamily="2" charset="2"/>
              <a:buNone/>
              <a:defRPr/>
            </a:pPr>
            <a:endParaRPr lang="en-US" sz="3100" dirty="0">
              <a:latin typeface="+mj-lt"/>
            </a:endParaRPr>
          </a:p>
          <a:p>
            <a:pPr lvl="1">
              <a:defRPr/>
            </a:pPr>
            <a:r>
              <a:rPr lang="en-US" sz="3100" dirty="0">
                <a:latin typeface="+mj-lt"/>
              </a:rPr>
              <a:t>If the parent/guardian isn’t present, and there is no signed notification with permission to proceed, </a:t>
            </a:r>
            <a:r>
              <a:rPr lang="en-US" sz="3100" b="1" i="1" dirty="0">
                <a:latin typeface="+mj-lt"/>
              </a:rPr>
              <a:t>the meeting must be postponed.</a:t>
            </a:r>
          </a:p>
          <a:p>
            <a:pPr lvl="1">
              <a:defRPr/>
            </a:pPr>
            <a:endParaRPr lang="en-US" sz="3100" i="1" dirty="0">
              <a:latin typeface="+mj-lt"/>
            </a:endParaRPr>
          </a:p>
          <a:p>
            <a:pPr lvl="1">
              <a:defRPr/>
            </a:pPr>
            <a:r>
              <a:rPr lang="en-US" sz="3100" dirty="0"/>
              <a:t>When the IEP Notification is returned, it must be entered and uploaded into the Welligent system. Participants must be notified</a:t>
            </a:r>
            <a:r>
              <a:rPr lang="en-US" sz="3100" dirty="0" smtClean="0"/>
              <a:t>.</a:t>
            </a:r>
          </a:p>
          <a:p>
            <a:pPr marL="457200" lvl="1" indent="0">
              <a:buFont typeface="Wingdings" panose="05000000000000000000" pitchFamily="2" charset="2"/>
              <a:buNone/>
              <a:defRPr/>
            </a:pPr>
            <a:r>
              <a:rPr lang="en-US" sz="3100" dirty="0" smtClean="0"/>
              <a:t> </a:t>
            </a:r>
            <a:endParaRPr lang="en-US" sz="3100" dirty="0"/>
          </a:p>
          <a:p>
            <a:pPr>
              <a:defRPr/>
            </a:pPr>
            <a:r>
              <a:rPr lang="en-US" b="1" dirty="0">
                <a:solidFill>
                  <a:srgbClr val="C00000"/>
                </a:solidFill>
              </a:rPr>
              <a:t>See District Policy- REF </a:t>
            </a:r>
            <a:r>
              <a:rPr lang="en-US" b="1" dirty="0" smtClean="0">
                <a:solidFill>
                  <a:srgbClr val="C00000"/>
                </a:solidFill>
              </a:rPr>
              <a:t>6672.0 </a:t>
            </a:r>
            <a:r>
              <a:rPr lang="en-US" b="1" i="1" dirty="0" smtClean="0"/>
              <a:t>New </a:t>
            </a:r>
            <a:r>
              <a:rPr lang="en-US" b="1" i="1" dirty="0"/>
              <a:t>Individualized Education Program (IEP) Team Meeting Requirements – Spring 2016 </a:t>
            </a:r>
          </a:p>
          <a:p>
            <a:pPr marL="0" indent="0">
              <a:buFont typeface="Wingdings" panose="05000000000000000000" pitchFamily="2" charset="2"/>
              <a:buNone/>
              <a:defRPr/>
            </a:pPr>
            <a:endParaRPr lang="en-US" dirty="0"/>
          </a:p>
        </p:txBody>
      </p:sp>
      <p:pic>
        <p:nvPicPr>
          <p:cNvPr id="9523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600200"/>
            <a:ext cx="3997325"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094094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noChangeArrowheads="1"/>
          </p:cNvSpPr>
          <p:nvPr>
            <p:ph type="title"/>
          </p:nvPr>
        </p:nvSpPr>
        <p:spPr>
          <a:xfrm>
            <a:off x="228600" y="457200"/>
            <a:ext cx="8458200" cy="457200"/>
          </a:xfrm>
        </p:spPr>
        <p:txBody>
          <a:bodyPr/>
          <a:lstStyle/>
          <a:p>
            <a:r>
              <a:rPr lang="en-US" altLang="en-US" sz="3200" b="1" smtClean="0"/>
              <a:t>Notification to Participate in an IEP </a:t>
            </a:r>
          </a:p>
        </p:txBody>
      </p:sp>
      <p:pic>
        <p:nvPicPr>
          <p:cNvPr id="97283"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0"/>
            <a:ext cx="86868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4"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600" y="4010025"/>
            <a:ext cx="8534400" cy="2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5" name="TextBox 6"/>
          <p:cNvSpPr txBox="1">
            <a:spLocks noChangeArrowheads="1"/>
          </p:cNvSpPr>
          <p:nvPr/>
        </p:nvSpPr>
        <p:spPr bwMode="auto">
          <a:xfrm>
            <a:off x="2895600" y="3352800"/>
            <a:ext cx="2743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1800" b="1"/>
              <a:t>The following screen will appear:</a:t>
            </a:r>
          </a:p>
        </p:txBody>
      </p:sp>
    </p:spTree>
    <p:extLst>
      <p:ext uri="{BB962C8B-B14F-4D97-AF65-F5344CB8AC3E}">
        <p14:creationId xmlns:p14="http://schemas.microsoft.com/office/powerpoint/2010/main" val="7397514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058150" cy="1614489"/>
          </a:xfrm>
        </p:spPr>
        <p:txBody>
          <a:bodyPr>
            <a:normAutofit/>
          </a:bodyPr>
          <a:lstStyle/>
          <a:p>
            <a:r>
              <a:rPr lang="en-US" sz="3200" b="1" dirty="0">
                <a:latin typeface="Arial" panose="020B0604020202020204" pitchFamily="34" charset="0"/>
                <a:cs typeface="Arial" panose="020B0604020202020204" pitchFamily="34" charset="0"/>
              </a:rPr>
              <a:t>Special Education Electronic Policies and Procedures Manual </a:t>
            </a:r>
            <a:br>
              <a:rPr lang="en-US" sz="3200" b="1" dirty="0">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(e-PPM)</a:t>
            </a:r>
            <a:endParaRPr lang="en-US" dirty="0"/>
          </a:p>
        </p:txBody>
      </p:sp>
      <p:sp>
        <p:nvSpPr>
          <p:cNvPr id="3" name="Subtitle 2"/>
          <p:cNvSpPr>
            <a:spLocks noGrp="1"/>
          </p:cNvSpPr>
          <p:nvPr>
            <p:ph idx="1"/>
          </p:nvPr>
        </p:nvSpPr>
        <p:spPr/>
        <p:txBody>
          <a:bodyPr/>
          <a:lstStyle/>
          <a:p>
            <a:pPr algn="l"/>
            <a:endParaRPr lang="en-US" sz="750" dirty="0"/>
          </a:p>
          <a:p>
            <a:pPr algn="l"/>
            <a:endParaRPr lang="en-US" dirty="0">
              <a:solidFill>
                <a:schemeClr val="tx1"/>
              </a:solidFill>
            </a:endParaRPr>
          </a:p>
          <a:p>
            <a:endParaRPr lang="en-US" dirty="0">
              <a:solidFill>
                <a:schemeClr val="tx1"/>
              </a:solidFill>
            </a:endParaRPr>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999" y="1524001"/>
            <a:ext cx="8163223"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447718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noChangeArrowheads="1"/>
          </p:cNvSpPr>
          <p:nvPr>
            <p:ph type="title"/>
          </p:nvPr>
        </p:nvSpPr>
        <p:spPr>
          <a:xfrm>
            <a:off x="381000" y="457200"/>
            <a:ext cx="8153400" cy="990600"/>
          </a:xfrm>
        </p:spPr>
        <p:txBody>
          <a:bodyPr/>
          <a:lstStyle/>
          <a:p>
            <a:r>
              <a:rPr lang="en-US" altLang="en-US" sz="3200" b="1" smtClean="0"/>
              <a:t>Notification to Participate in an IEP </a:t>
            </a:r>
            <a:br>
              <a:rPr lang="en-US" altLang="en-US" sz="3200" b="1" smtClean="0"/>
            </a:br>
            <a:r>
              <a:rPr lang="en-US" altLang="en-US" sz="3200" b="1" smtClean="0"/>
              <a:t>(Continued)</a:t>
            </a:r>
          </a:p>
        </p:txBody>
      </p:sp>
      <p:pic>
        <p:nvPicPr>
          <p:cNvPr id="99331"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905000"/>
            <a:ext cx="8534400" cy="296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417820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4"/>
          <p:cNvPicPr>
            <a:picLocks noChangeAspect="1" noChangeArrowheads="1"/>
          </p:cNvPicPr>
          <p:nvPr/>
        </p:nvPicPr>
        <p:blipFill>
          <a:blip r:embed="rId3">
            <a:extLst>
              <a:ext uri="{28A0092B-C50C-407E-A947-70E740481C1C}">
                <a14:useLocalDpi xmlns:a14="http://schemas.microsoft.com/office/drawing/2010/main" val="0"/>
              </a:ext>
            </a:extLst>
          </a:blip>
          <a:srcRect l="3125" t="68750" r="8594" b="11458"/>
          <a:stretch>
            <a:fillRect/>
          </a:stretch>
        </p:blipFill>
        <p:spPr bwMode="auto">
          <a:xfrm>
            <a:off x="228600" y="2133600"/>
            <a:ext cx="86106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79" name="Text Box 6"/>
          <p:cNvSpPr txBox="1">
            <a:spLocks noChangeArrowheads="1"/>
          </p:cNvSpPr>
          <p:nvPr/>
        </p:nvSpPr>
        <p:spPr bwMode="auto">
          <a:xfrm>
            <a:off x="2819400" y="2743200"/>
            <a:ext cx="1143000" cy="214313"/>
          </a:xfrm>
          <a:prstGeom prst="rect">
            <a:avLst/>
          </a:prstGeom>
          <a:solidFill>
            <a:schemeClr val="bg1"/>
          </a:solidFill>
          <a:ln w="9525">
            <a:solidFill>
              <a:srgbClr val="6699FF"/>
            </a:solidFill>
            <a:miter lim="800000"/>
            <a:headEnd/>
            <a:tailEnd/>
          </a:ln>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800"/>
              <a:t>Your Name Here</a:t>
            </a:r>
          </a:p>
        </p:txBody>
      </p:sp>
      <p:sp>
        <p:nvSpPr>
          <p:cNvPr id="101380" name="Line 7"/>
          <p:cNvSpPr>
            <a:spLocks noChangeShapeType="1"/>
          </p:cNvSpPr>
          <p:nvPr/>
        </p:nvSpPr>
        <p:spPr bwMode="auto">
          <a:xfrm>
            <a:off x="2420938" y="2462213"/>
            <a:ext cx="457200" cy="30480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1381" name="Line 8"/>
          <p:cNvSpPr>
            <a:spLocks noChangeShapeType="1"/>
          </p:cNvSpPr>
          <p:nvPr/>
        </p:nvSpPr>
        <p:spPr bwMode="auto">
          <a:xfrm>
            <a:off x="990600" y="2514600"/>
            <a:ext cx="457200" cy="30480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1382" name="Line 9"/>
          <p:cNvSpPr>
            <a:spLocks noChangeShapeType="1"/>
          </p:cNvSpPr>
          <p:nvPr/>
        </p:nvSpPr>
        <p:spPr bwMode="auto">
          <a:xfrm>
            <a:off x="2019300" y="1885950"/>
            <a:ext cx="457200" cy="30480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1383" name="Line 10"/>
          <p:cNvSpPr>
            <a:spLocks noChangeShapeType="1"/>
          </p:cNvSpPr>
          <p:nvPr/>
        </p:nvSpPr>
        <p:spPr bwMode="auto">
          <a:xfrm>
            <a:off x="1295400" y="2209800"/>
            <a:ext cx="457200" cy="30480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1384" name="Line 11"/>
          <p:cNvSpPr>
            <a:spLocks noChangeShapeType="1"/>
          </p:cNvSpPr>
          <p:nvPr/>
        </p:nvSpPr>
        <p:spPr bwMode="auto">
          <a:xfrm>
            <a:off x="4164013" y="2009775"/>
            <a:ext cx="457200" cy="30480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1385" name="Line 12"/>
          <p:cNvSpPr>
            <a:spLocks noChangeShapeType="1"/>
          </p:cNvSpPr>
          <p:nvPr/>
        </p:nvSpPr>
        <p:spPr bwMode="auto">
          <a:xfrm>
            <a:off x="4056063" y="2736850"/>
            <a:ext cx="457200" cy="30480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1386" name="Line 13"/>
          <p:cNvSpPr>
            <a:spLocks noChangeShapeType="1"/>
          </p:cNvSpPr>
          <p:nvPr/>
        </p:nvSpPr>
        <p:spPr bwMode="auto">
          <a:xfrm>
            <a:off x="7124700" y="2676525"/>
            <a:ext cx="457200" cy="30480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1387" name="Line 14"/>
          <p:cNvSpPr>
            <a:spLocks noChangeShapeType="1"/>
          </p:cNvSpPr>
          <p:nvPr/>
        </p:nvSpPr>
        <p:spPr bwMode="auto">
          <a:xfrm>
            <a:off x="5510213" y="2736850"/>
            <a:ext cx="457200" cy="30480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1388" name="Rectangle 16"/>
          <p:cNvSpPr>
            <a:spLocks noGrp="1" noChangeArrowheads="1"/>
          </p:cNvSpPr>
          <p:nvPr>
            <p:ph type="title"/>
          </p:nvPr>
        </p:nvSpPr>
        <p:spPr>
          <a:xfrm>
            <a:off x="381000" y="457200"/>
            <a:ext cx="8610600" cy="1204913"/>
          </a:xfrm>
        </p:spPr>
        <p:txBody>
          <a:bodyPr/>
          <a:lstStyle/>
          <a:p>
            <a:pPr eaLnBrk="1" hangingPunct="1"/>
            <a:r>
              <a:rPr lang="en-US" altLang="en-US" sz="3200" b="1" smtClean="0"/>
              <a:t>Document Communication on Bottom of Notification Form- Complete </a:t>
            </a:r>
            <a:r>
              <a:rPr lang="en-US" altLang="en-US" sz="3200" b="1" u="sng" smtClean="0"/>
              <a:t>all </a:t>
            </a:r>
            <a:r>
              <a:rPr lang="en-US" altLang="en-US" sz="3200" b="1" smtClean="0"/>
              <a:t>information</a:t>
            </a:r>
          </a:p>
        </p:txBody>
      </p:sp>
      <p:sp>
        <p:nvSpPr>
          <p:cNvPr id="101389" name="Text Box 17"/>
          <p:cNvSpPr txBox="1">
            <a:spLocks noChangeArrowheads="1"/>
          </p:cNvSpPr>
          <p:nvPr/>
        </p:nvSpPr>
        <p:spPr bwMode="auto">
          <a:xfrm>
            <a:off x="2438400" y="2209800"/>
            <a:ext cx="1143000" cy="214313"/>
          </a:xfrm>
          <a:prstGeom prst="rect">
            <a:avLst/>
          </a:prstGeom>
          <a:solidFill>
            <a:schemeClr val="bg1"/>
          </a:solidFill>
          <a:ln w="9525">
            <a:solidFill>
              <a:srgbClr val="6699FF"/>
            </a:solidFill>
            <a:miter lim="800000"/>
            <a:headEnd/>
            <a:tailEnd/>
          </a:ln>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800"/>
              <a:t>Your School’s Name</a:t>
            </a:r>
          </a:p>
        </p:txBody>
      </p:sp>
      <p:sp>
        <p:nvSpPr>
          <p:cNvPr id="101390" name="Line 18"/>
          <p:cNvSpPr>
            <a:spLocks noChangeShapeType="1"/>
          </p:cNvSpPr>
          <p:nvPr/>
        </p:nvSpPr>
        <p:spPr bwMode="auto">
          <a:xfrm>
            <a:off x="2362200" y="3338513"/>
            <a:ext cx="457200" cy="30480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1391" name="Line 19"/>
          <p:cNvSpPr>
            <a:spLocks noChangeShapeType="1"/>
          </p:cNvSpPr>
          <p:nvPr/>
        </p:nvSpPr>
        <p:spPr bwMode="auto">
          <a:xfrm>
            <a:off x="1447800" y="3314700"/>
            <a:ext cx="457200" cy="30480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 name="Rectangle 15">
            <a:extLst>
              <a:ext uri="{FF2B5EF4-FFF2-40B4-BE49-F238E27FC236}">
                <a16:creationId xmlns:a16="http://schemas.microsoft.com/office/drawing/2014/main" id="{6D21C4AD-F8F0-4892-983A-5DAB6B63CF07}"/>
              </a:ext>
            </a:extLst>
          </p:cNvPr>
          <p:cNvSpPr/>
          <p:nvPr/>
        </p:nvSpPr>
        <p:spPr bwMode="auto">
          <a:xfrm>
            <a:off x="4343400" y="2286000"/>
            <a:ext cx="152400" cy="152400"/>
          </a:xfrm>
          <a:prstGeom prst="rect">
            <a:avLst/>
          </a:prstGeom>
          <a:solidFill>
            <a:schemeClr val="accent3"/>
          </a:solidFill>
          <a:ln w="9525" cap="flat" cmpd="sng" algn="ctr">
            <a:solidFill>
              <a:schemeClr val="accent3"/>
            </a:solidFill>
            <a:prstDash val="solid"/>
            <a:round/>
            <a:headEnd type="none" w="med" len="med"/>
            <a:tailEnd type="none" w="med" len="med"/>
          </a:ln>
          <a:effectLst/>
        </p:spPr>
        <p:txBody>
          <a:bodyPr/>
          <a:lstStyle/>
          <a:p>
            <a:pPr>
              <a:defRPr/>
            </a:pPr>
            <a:endParaRPr lang="en-US">
              <a:latin typeface="Arial" charset="0"/>
            </a:endParaRPr>
          </a:p>
        </p:txBody>
      </p:sp>
    </p:spTree>
    <p:extLst>
      <p:ext uri="{BB962C8B-B14F-4D97-AF65-F5344CB8AC3E}">
        <p14:creationId xmlns:p14="http://schemas.microsoft.com/office/powerpoint/2010/main" val="308532335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r"/>
            <a:r>
              <a:rPr lang="en-US" sz="4000" b="1" dirty="0" smtClean="0"/>
              <a:t>Additional IEP Management </a:t>
            </a:r>
            <a:r>
              <a:rPr lang="en-US" sz="4000" b="1" dirty="0" err="1" smtClean="0"/>
              <a:t>Welligent</a:t>
            </a:r>
            <a:r>
              <a:rPr lang="en-US" sz="4000" b="1" dirty="0" smtClean="0"/>
              <a:t> Tasks </a:t>
            </a:r>
            <a:endParaRPr lang="en-US" sz="4000" b="1" dirty="0"/>
          </a:p>
        </p:txBody>
      </p:sp>
      <p:sp>
        <p:nvSpPr>
          <p:cNvPr id="5" name="Subtitle 4"/>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43416098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noChangeArrowheads="1"/>
          </p:cNvSpPr>
          <p:nvPr>
            <p:ph type="title"/>
          </p:nvPr>
        </p:nvSpPr>
        <p:spPr>
          <a:xfrm>
            <a:off x="381000" y="457200"/>
            <a:ext cx="8305800" cy="609600"/>
          </a:xfrm>
        </p:spPr>
        <p:txBody>
          <a:bodyPr/>
          <a:lstStyle/>
          <a:p>
            <a:r>
              <a:rPr lang="en-US" altLang="en-US" sz="3200" b="1" smtClean="0"/>
              <a:t>Adding Participants</a:t>
            </a:r>
          </a:p>
        </p:txBody>
      </p:sp>
      <p:pic>
        <p:nvPicPr>
          <p:cNvPr id="103427"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308100"/>
            <a:ext cx="8686800"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28" name="Title 1"/>
          <p:cNvSpPr txBox="1">
            <a:spLocks/>
          </p:cNvSpPr>
          <p:nvPr/>
        </p:nvSpPr>
        <p:spPr bwMode="auto">
          <a:xfrm>
            <a:off x="304800" y="3297238"/>
            <a:ext cx="8180388"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pPr>
            <a:r>
              <a:rPr lang="en-US" altLang="en-US" sz="2700" b="1"/>
              <a:t>Add New Participants Pop Up Screen</a:t>
            </a:r>
          </a:p>
        </p:txBody>
      </p:sp>
      <p:pic>
        <p:nvPicPr>
          <p:cNvPr id="103429"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600" y="4291013"/>
            <a:ext cx="8610600" cy="226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869828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noChangeArrowheads="1"/>
          </p:cNvSpPr>
          <p:nvPr>
            <p:ph type="title"/>
          </p:nvPr>
        </p:nvSpPr>
        <p:spPr>
          <a:xfrm>
            <a:off x="381000" y="457200"/>
            <a:ext cx="8208963" cy="625475"/>
          </a:xfrm>
        </p:spPr>
        <p:txBody>
          <a:bodyPr/>
          <a:lstStyle/>
          <a:p>
            <a:r>
              <a:rPr lang="en-US" altLang="en-US" sz="3200" b="1" smtClean="0"/>
              <a:t>Documenting Consent to the IEP</a:t>
            </a:r>
          </a:p>
        </p:txBody>
      </p:sp>
      <p:pic>
        <p:nvPicPr>
          <p:cNvPr id="10547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447800"/>
            <a:ext cx="8534400"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76"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443288"/>
            <a:ext cx="8534400" cy="255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7" name="TextBox 5"/>
          <p:cNvSpPr txBox="1">
            <a:spLocks noChangeArrowheads="1"/>
          </p:cNvSpPr>
          <p:nvPr/>
        </p:nvSpPr>
        <p:spPr bwMode="auto">
          <a:xfrm>
            <a:off x="1260475" y="3078163"/>
            <a:ext cx="5016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1800" b="1"/>
              <a:t>The following page will appear: </a:t>
            </a:r>
          </a:p>
        </p:txBody>
      </p:sp>
    </p:spTree>
    <p:extLst>
      <p:ext uri="{BB962C8B-B14F-4D97-AF65-F5344CB8AC3E}">
        <p14:creationId xmlns:p14="http://schemas.microsoft.com/office/powerpoint/2010/main" val="60308168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noChangeArrowheads="1"/>
          </p:cNvSpPr>
          <p:nvPr>
            <p:ph type="title"/>
          </p:nvPr>
        </p:nvSpPr>
        <p:spPr>
          <a:xfrm>
            <a:off x="381000" y="457200"/>
            <a:ext cx="8305800" cy="914400"/>
          </a:xfrm>
        </p:spPr>
        <p:txBody>
          <a:bodyPr/>
          <a:lstStyle/>
          <a:p>
            <a:r>
              <a:rPr lang="en-US" altLang="en-US" sz="3200" b="1" smtClean="0"/>
              <a:t>Documenting Consent to the IEP</a:t>
            </a:r>
            <a:br>
              <a:rPr lang="en-US" altLang="en-US" sz="3200" b="1" smtClean="0"/>
            </a:br>
            <a:r>
              <a:rPr lang="en-US" altLang="en-US" sz="3200" b="1" smtClean="0"/>
              <a:t>(Continued)</a:t>
            </a:r>
          </a:p>
        </p:txBody>
      </p:sp>
      <p:pic>
        <p:nvPicPr>
          <p:cNvPr id="107523"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828800"/>
            <a:ext cx="855345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650843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noChangeArrowheads="1"/>
          </p:cNvSpPr>
          <p:nvPr>
            <p:ph type="title"/>
          </p:nvPr>
        </p:nvSpPr>
        <p:spPr>
          <a:xfrm>
            <a:off x="304800" y="152400"/>
            <a:ext cx="8534400" cy="1371600"/>
          </a:xfrm>
        </p:spPr>
        <p:txBody>
          <a:bodyPr/>
          <a:lstStyle/>
          <a:p>
            <a:r>
              <a:rPr lang="en-US" altLang="en-US" sz="3200" b="1" smtClean="0"/>
              <a:t>Meeting Screen</a:t>
            </a:r>
            <a:br>
              <a:rPr lang="en-US" altLang="en-US" sz="3200" b="1" smtClean="0"/>
            </a:br>
            <a:r>
              <a:rPr lang="en-US" altLang="en-US" sz="3200" b="1" smtClean="0"/>
              <a:t>See </a:t>
            </a:r>
            <a:r>
              <a:rPr lang="en-US" altLang="en-US" sz="3200" b="1" i="1" smtClean="0"/>
              <a:t>Event Listing Tab </a:t>
            </a:r>
            <a:r>
              <a:rPr lang="en-US" altLang="en-US" sz="3200" b="1" smtClean="0"/>
              <a:t>and</a:t>
            </a:r>
            <a:r>
              <a:rPr lang="en-US" altLang="en-US" sz="3200" b="1" i="1" smtClean="0"/>
              <a:t> Meeting Screen </a:t>
            </a:r>
          </a:p>
        </p:txBody>
      </p:sp>
      <p:pic>
        <p:nvPicPr>
          <p:cNvPr id="10957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5900" y="2971800"/>
            <a:ext cx="8459788"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72"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447800"/>
            <a:ext cx="8305800"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768580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AE1CFC52-54F4-4D5F-AE80-3465A7C3C038}"/>
              </a:ext>
            </a:extLst>
          </p:cNvPr>
          <p:cNvSpPr>
            <a:spLocks noGrp="1" noChangeArrowheads="1"/>
          </p:cNvSpPr>
          <p:nvPr>
            <p:ph type="ctrTitle"/>
          </p:nvPr>
        </p:nvSpPr>
        <p:spPr/>
        <p:txBody>
          <a:bodyPr/>
          <a:lstStyle/>
          <a:p>
            <a:pPr algn="r" eaLnBrk="1" hangingPunct="1"/>
            <a:r>
              <a:rPr lang="en-US" altLang="en-US" sz="4400" b="1" dirty="0" smtClean="0"/>
              <a:t>The </a:t>
            </a:r>
            <a:r>
              <a:rPr lang="en-US" altLang="en-US" sz="4400" b="1" dirty="0" err="1" smtClean="0"/>
              <a:t>Welligent</a:t>
            </a:r>
            <a:r>
              <a:rPr lang="en-US" altLang="en-US" sz="4400" b="1" dirty="0" smtClean="0"/>
              <a:t> IEP </a:t>
            </a:r>
            <a:endParaRPr lang="en-US" altLang="en-US" sz="4400" b="1"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629939B7-7A37-4155-9D3F-AD91788C3D57}"/>
              </a:ext>
            </a:extLst>
          </p:cNvPr>
          <p:cNvSpPr>
            <a:spLocks noGrp="1" noChangeArrowheads="1"/>
          </p:cNvSpPr>
          <p:nvPr>
            <p:ph type="title"/>
          </p:nvPr>
        </p:nvSpPr>
        <p:spPr>
          <a:xfrm>
            <a:off x="457200" y="457200"/>
            <a:ext cx="4114800" cy="762000"/>
          </a:xfrm>
        </p:spPr>
        <p:txBody>
          <a:bodyPr/>
          <a:lstStyle/>
          <a:p>
            <a:pPr algn="ctr" eaLnBrk="1" hangingPunct="1"/>
            <a:r>
              <a:rPr lang="en-US" altLang="en-US" sz="3600" b="1" dirty="0"/>
              <a:t>The </a:t>
            </a:r>
            <a:r>
              <a:rPr lang="en-US" altLang="en-US" sz="3600" b="1" dirty="0" err="1"/>
              <a:t>Welligent</a:t>
            </a:r>
            <a:r>
              <a:rPr lang="en-US" altLang="en-US" sz="3600" b="1" dirty="0"/>
              <a:t> IEP</a:t>
            </a:r>
          </a:p>
        </p:txBody>
      </p:sp>
      <p:pic>
        <p:nvPicPr>
          <p:cNvPr id="60419" name="Picture 5">
            <a:extLst>
              <a:ext uri="{FF2B5EF4-FFF2-40B4-BE49-F238E27FC236}">
                <a16:creationId xmlns:a16="http://schemas.microsoft.com/office/drawing/2014/main" id="{54E2023A-1F49-402C-8175-780B1BF21D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449388"/>
            <a:ext cx="4267200" cy="51165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p:spPr>
        <p:txBody>
          <a:bodyPr/>
          <a:lstStyle/>
          <a:p>
            <a:r>
              <a:rPr lang="en-US" sz="3600" b="1" dirty="0" smtClean="0"/>
              <a:t>Content of the IEP </a:t>
            </a:r>
            <a:endParaRPr lang="en-US" sz="3600" b="1" dirty="0"/>
          </a:p>
        </p:txBody>
      </p:sp>
      <p:sp>
        <p:nvSpPr>
          <p:cNvPr id="3" name="Content Placeholder 2"/>
          <p:cNvSpPr>
            <a:spLocks noGrp="1"/>
          </p:cNvSpPr>
          <p:nvPr>
            <p:ph idx="1"/>
          </p:nvPr>
        </p:nvSpPr>
        <p:spPr>
          <a:xfrm>
            <a:off x="457200" y="1600200"/>
            <a:ext cx="8686800" cy="7086600"/>
          </a:xfrm>
        </p:spPr>
        <p:txBody>
          <a:bodyPr/>
          <a:lstStyle/>
          <a:p>
            <a:r>
              <a:rPr lang="en-US" sz="2000" dirty="0" smtClean="0"/>
              <a:t>Evaluation </a:t>
            </a:r>
            <a:r>
              <a:rPr lang="en-US" sz="2000" dirty="0"/>
              <a:t>information for a child with an </a:t>
            </a:r>
            <a:r>
              <a:rPr lang="en-US" sz="2000" dirty="0" smtClean="0"/>
              <a:t>disability must </a:t>
            </a:r>
            <a:r>
              <a:rPr lang="en-US" sz="2000" dirty="0"/>
              <a:t>identify each of the child's educational needs that result from the </a:t>
            </a:r>
            <a:r>
              <a:rPr lang="en-US" sz="2000" dirty="0" smtClean="0"/>
              <a:t>disability, </a:t>
            </a:r>
            <a:r>
              <a:rPr lang="en-US" sz="2000" dirty="0"/>
              <a:t>provide baseline information and describe how the </a:t>
            </a:r>
            <a:r>
              <a:rPr lang="en-US" sz="2000" dirty="0" smtClean="0"/>
              <a:t>disability affects </a:t>
            </a:r>
            <a:r>
              <a:rPr lang="en-US" sz="2000" dirty="0"/>
              <a:t>the child’s participation and progress in the general education curriculum (or for preschool children, appropriate activities</a:t>
            </a:r>
            <a:r>
              <a:rPr lang="en-US" sz="2000" dirty="0" smtClean="0"/>
              <a:t>)</a:t>
            </a:r>
          </a:p>
          <a:p>
            <a:r>
              <a:rPr lang="en-US" sz="2000" dirty="0" smtClean="0"/>
              <a:t>Utilizing </a:t>
            </a:r>
            <a:r>
              <a:rPr lang="en-US" sz="2000" dirty="0"/>
              <a:t>baseline data established in the present levels of </a:t>
            </a:r>
            <a:r>
              <a:rPr lang="en-US" sz="2000" dirty="0" smtClean="0"/>
              <a:t>performance the </a:t>
            </a:r>
            <a:r>
              <a:rPr lang="en-US" sz="2000" dirty="0"/>
              <a:t>IEP team must develop measurable annual goals, including academic and functional goals that meet the child’s needs and enable the child to be involved in and make progress in the general education curriculum. </a:t>
            </a:r>
          </a:p>
          <a:p>
            <a:r>
              <a:rPr lang="en-US" sz="2000" dirty="0" smtClean="0"/>
              <a:t>The </a:t>
            </a:r>
            <a:r>
              <a:rPr lang="en-US" sz="2000" dirty="0"/>
              <a:t>special education, related services, supplementary aids and services, program modifications, and supports for school personnel described in the IEP must reflect the child's needs in order to ensure he or she receives educational benefit. </a:t>
            </a:r>
          </a:p>
        </p:txBody>
      </p:sp>
    </p:spTree>
    <p:extLst>
      <p:ext uri="{BB962C8B-B14F-4D97-AF65-F5344CB8AC3E}">
        <p14:creationId xmlns:p14="http://schemas.microsoft.com/office/powerpoint/2010/main" val="17449037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10550" cy="1220789"/>
          </a:xfrm>
        </p:spPr>
        <p:txBody>
          <a:bodyPr>
            <a:normAutofit fontScale="90000"/>
          </a:bodyPr>
          <a:lstStyle/>
          <a:p>
            <a:r>
              <a:rPr lang="en-US" sz="3200" b="1" dirty="0">
                <a:latin typeface="Arial" panose="020B0604020202020204" pitchFamily="34" charset="0"/>
                <a:cs typeface="Arial" panose="020B0604020202020204" pitchFamily="34" charset="0"/>
              </a:rPr>
              <a:t>Special Education Electronic Policies and Procedures Manual </a:t>
            </a:r>
            <a:br>
              <a:rPr lang="en-US" sz="3200" b="1" dirty="0">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(e-PPM)</a:t>
            </a:r>
            <a:endParaRPr lang="en-US" dirty="0"/>
          </a:p>
        </p:txBody>
      </p:sp>
      <p:sp>
        <p:nvSpPr>
          <p:cNvPr id="3" name="Subtitle 2"/>
          <p:cNvSpPr>
            <a:spLocks noGrp="1"/>
          </p:cNvSpPr>
          <p:nvPr>
            <p:ph idx="1"/>
          </p:nvPr>
        </p:nvSpPr>
        <p:spPr/>
        <p:txBody>
          <a:bodyPr/>
          <a:lstStyle/>
          <a:p>
            <a:pPr algn="l"/>
            <a:endParaRPr lang="en-US" sz="750" dirty="0"/>
          </a:p>
          <a:p>
            <a:pPr algn="l"/>
            <a:endParaRPr lang="en-US" dirty="0">
              <a:solidFill>
                <a:schemeClr val="tx1"/>
              </a:solidFill>
            </a:endParaRPr>
          </a:p>
          <a:p>
            <a:endParaRPr lang="en-US" dirty="0">
              <a:solidFill>
                <a:schemeClr val="tx1"/>
              </a:solidFill>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825625"/>
            <a:ext cx="8610600" cy="4803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4286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E0812D46-1E6F-4D8B-B9E0-BE0D5B7BE6C2}"/>
              </a:ext>
            </a:extLst>
          </p:cNvPr>
          <p:cNvSpPr>
            <a:spLocks noGrp="1" noChangeArrowheads="1"/>
          </p:cNvSpPr>
          <p:nvPr>
            <p:ph type="title"/>
          </p:nvPr>
        </p:nvSpPr>
        <p:spPr>
          <a:xfrm>
            <a:off x="152400" y="457200"/>
            <a:ext cx="7924800" cy="609600"/>
          </a:xfrm>
        </p:spPr>
        <p:txBody>
          <a:bodyPr/>
          <a:lstStyle/>
          <a:p>
            <a:pPr eaLnBrk="1" hangingPunct="1"/>
            <a:r>
              <a:rPr lang="en-US" altLang="en-US" sz="3600" b="1" dirty="0"/>
              <a:t>Section A: Meeting Information</a:t>
            </a:r>
          </a:p>
        </p:txBody>
      </p:sp>
      <p:sp>
        <p:nvSpPr>
          <p:cNvPr id="62467" name="Rectangle 3">
            <a:extLst>
              <a:ext uri="{FF2B5EF4-FFF2-40B4-BE49-F238E27FC236}">
                <a16:creationId xmlns:a16="http://schemas.microsoft.com/office/drawing/2014/main" id="{5DB66D7F-242F-477F-B1FF-8D8287AD1D83}"/>
              </a:ext>
            </a:extLst>
          </p:cNvPr>
          <p:cNvSpPr>
            <a:spLocks noGrp="1" noChangeArrowheads="1"/>
          </p:cNvSpPr>
          <p:nvPr>
            <p:ph type="body" idx="1"/>
          </p:nvPr>
        </p:nvSpPr>
        <p:spPr>
          <a:xfrm>
            <a:off x="152400" y="1219200"/>
            <a:ext cx="8763000" cy="5486400"/>
          </a:xfrm>
        </p:spPr>
        <p:txBody>
          <a:bodyPr/>
          <a:lstStyle/>
          <a:p>
            <a:pPr eaLnBrk="1" hangingPunct="1"/>
            <a:r>
              <a:rPr lang="en-US" altLang="en-US" sz="2000" b="1" dirty="0"/>
              <a:t>Pertinent Dates</a:t>
            </a:r>
          </a:p>
          <a:p>
            <a:pPr lvl="1" eaLnBrk="1" hangingPunct="1"/>
            <a:r>
              <a:rPr lang="en-US" altLang="en-US" sz="2000" dirty="0"/>
              <a:t>One Initial IEP</a:t>
            </a:r>
          </a:p>
          <a:p>
            <a:pPr eaLnBrk="1" hangingPunct="1"/>
            <a:r>
              <a:rPr lang="en-US" altLang="en-US" sz="2000" b="1" dirty="0"/>
              <a:t>Type of Meeting</a:t>
            </a:r>
          </a:p>
          <a:p>
            <a:pPr lvl="1" eaLnBrk="1" hangingPunct="1"/>
            <a:r>
              <a:rPr lang="en-US" altLang="en-US" sz="2000" dirty="0"/>
              <a:t>Initial</a:t>
            </a:r>
          </a:p>
          <a:p>
            <a:pPr lvl="1" eaLnBrk="1" hangingPunct="1"/>
            <a:r>
              <a:rPr lang="en-US" altLang="en-US" sz="2000" dirty="0" smtClean="0"/>
              <a:t>Annual </a:t>
            </a:r>
            <a:r>
              <a:rPr lang="en-US" altLang="en-US" sz="2000" dirty="0"/>
              <a:t>Review</a:t>
            </a:r>
          </a:p>
          <a:p>
            <a:pPr lvl="1" eaLnBrk="1" hangingPunct="1"/>
            <a:r>
              <a:rPr lang="en-US" altLang="en-US" sz="2000" dirty="0"/>
              <a:t>Triennial (3yr) </a:t>
            </a:r>
            <a:r>
              <a:rPr lang="en-US" altLang="en-US" sz="2000" dirty="0" smtClean="0"/>
              <a:t>Review</a:t>
            </a:r>
          </a:p>
          <a:p>
            <a:pPr lvl="1" eaLnBrk="1" hangingPunct="1"/>
            <a:r>
              <a:rPr lang="en-US" altLang="en-US" sz="2000" dirty="0" smtClean="0"/>
              <a:t>Other  (30 day, Re-evaluation) </a:t>
            </a:r>
          </a:p>
          <a:p>
            <a:pPr lvl="1" eaLnBrk="1" hangingPunct="1"/>
            <a:r>
              <a:rPr lang="en-US" altLang="en-US" sz="2000" dirty="0" smtClean="0"/>
              <a:t>Early Start Transition </a:t>
            </a:r>
            <a:endParaRPr lang="en-US" altLang="en-US" sz="2000" dirty="0"/>
          </a:p>
          <a:p>
            <a:pPr lvl="1" eaLnBrk="1" hangingPunct="1"/>
            <a:r>
              <a:rPr lang="en-US" altLang="en-US" sz="2000" dirty="0" smtClean="0"/>
              <a:t>Expulsion Analysis </a:t>
            </a:r>
          </a:p>
          <a:p>
            <a:pPr lvl="1" eaLnBrk="1" hangingPunct="1"/>
            <a:r>
              <a:rPr lang="en-US" altLang="en-US" sz="2000" dirty="0" smtClean="0"/>
              <a:t>Individual Transition Plan </a:t>
            </a:r>
            <a:endParaRPr lang="en-US" altLang="en-US" sz="2000" dirty="0"/>
          </a:p>
          <a:p>
            <a:pPr lvl="1" eaLnBrk="1" hangingPunct="1"/>
            <a:r>
              <a:rPr lang="en-US" altLang="en-US" sz="2000" dirty="0" smtClean="0"/>
              <a:t>Amendment of IEP dated ______</a:t>
            </a:r>
            <a:endParaRPr lang="en-US" altLang="en-US" sz="2000" dirty="0"/>
          </a:p>
          <a:p>
            <a:pPr lvl="2" eaLnBrk="1" hangingPunct="1"/>
            <a:r>
              <a:rPr lang="en-US" altLang="en-US" sz="2000" dirty="0"/>
              <a:t>Amend to date of previous IEP to modify supports and services. Placement changes require an annual review IEP meeting.  </a:t>
            </a:r>
          </a:p>
          <a:p>
            <a:pPr eaLnBrk="1" hangingPunct="1"/>
            <a:r>
              <a:rPr lang="en-US" altLang="en-US" sz="2000" b="1" dirty="0"/>
              <a:t>Reconvene</a:t>
            </a:r>
          </a:p>
          <a:p>
            <a:pPr lvl="1" eaLnBrk="1" hangingPunct="1"/>
            <a:r>
              <a:rPr lang="en-US" altLang="en-US" sz="2000" dirty="0"/>
              <a:t>Do not change IEP date </a:t>
            </a:r>
            <a:r>
              <a:rPr lang="en-US" altLang="en-US" sz="2000" b="1" dirty="0">
                <a:solidFill>
                  <a:srgbClr val="C00000"/>
                </a:solidFill>
              </a:rPr>
              <a:t>(REF 6672.0)</a:t>
            </a:r>
          </a:p>
        </p:txBody>
      </p:sp>
      <p:pic>
        <p:nvPicPr>
          <p:cNvPr id="62468" name="Picture 9" descr="C:\Documents and Settings\cassandra.penamon\Local Settings\Temporary Internet Files\Content.IE5\LYRPJH4A\MC900410407[1].wmf">
            <a:extLst>
              <a:ext uri="{FF2B5EF4-FFF2-40B4-BE49-F238E27FC236}">
                <a16:creationId xmlns:a16="http://schemas.microsoft.com/office/drawing/2014/main" id="{83077C10-881B-4F5D-ADBA-493B2C1F438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0" y="1828800"/>
            <a:ext cx="2695575" cy="2528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90F506BF-2C16-432C-8781-4A6460356F61}"/>
              </a:ext>
            </a:extLst>
          </p:cNvPr>
          <p:cNvSpPr>
            <a:spLocks noGrp="1" noChangeArrowheads="1"/>
          </p:cNvSpPr>
          <p:nvPr>
            <p:ph type="title"/>
          </p:nvPr>
        </p:nvSpPr>
        <p:spPr>
          <a:xfrm>
            <a:off x="457200" y="457200"/>
            <a:ext cx="8229600" cy="762000"/>
          </a:xfrm>
        </p:spPr>
        <p:txBody>
          <a:bodyPr/>
          <a:lstStyle/>
          <a:p>
            <a:pPr eaLnBrk="1" hangingPunct="1"/>
            <a:r>
              <a:rPr lang="en-US" altLang="en-US" sz="3600" b="1" dirty="0"/>
              <a:t>Section B: Student Information</a:t>
            </a:r>
          </a:p>
        </p:txBody>
      </p:sp>
      <p:sp>
        <p:nvSpPr>
          <p:cNvPr id="16387" name="Rectangle 3">
            <a:extLst>
              <a:ext uri="{FF2B5EF4-FFF2-40B4-BE49-F238E27FC236}">
                <a16:creationId xmlns:a16="http://schemas.microsoft.com/office/drawing/2014/main" id="{18975777-074C-4A67-9FE2-A926560291BF}"/>
              </a:ext>
            </a:extLst>
          </p:cNvPr>
          <p:cNvSpPr>
            <a:spLocks noGrp="1" noChangeArrowheads="1"/>
          </p:cNvSpPr>
          <p:nvPr>
            <p:ph type="body" idx="1"/>
          </p:nvPr>
        </p:nvSpPr>
        <p:spPr>
          <a:xfrm>
            <a:off x="381000" y="1676400"/>
            <a:ext cx="8305800" cy="4876800"/>
          </a:xfrm>
        </p:spPr>
        <p:txBody>
          <a:bodyPr/>
          <a:lstStyle/>
          <a:p>
            <a:pPr eaLnBrk="1" hangingPunct="1">
              <a:defRPr/>
            </a:pPr>
            <a:r>
              <a:rPr lang="en-US" altLang="en-US" dirty="0"/>
              <a:t>Verify Current Information</a:t>
            </a:r>
          </a:p>
          <a:p>
            <a:pPr eaLnBrk="1" hangingPunct="1">
              <a:defRPr/>
            </a:pPr>
            <a:endParaRPr lang="en-US" altLang="en-US" dirty="0"/>
          </a:p>
          <a:p>
            <a:pPr lvl="1" eaLnBrk="1" hangingPunct="1">
              <a:defRPr/>
            </a:pPr>
            <a:r>
              <a:rPr lang="en-US" altLang="en-US" dirty="0"/>
              <a:t>School of Residence/Attendance</a:t>
            </a:r>
          </a:p>
          <a:p>
            <a:pPr eaLnBrk="1" hangingPunct="1">
              <a:defRPr/>
            </a:pPr>
            <a:endParaRPr lang="en-US" altLang="en-US" dirty="0"/>
          </a:p>
          <a:p>
            <a:pPr lvl="1" eaLnBrk="1" hangingPunct="1">
              <a:defRPr/>
            </a:pPr>
            <a:r>
              <a:rPr lang="en-US" altLang="en-US" dirty="0"/>
              <a:t>Out of Home Placement</a:t>
            </a:r>
          </a:p>
          <a:p>
            <a:pPr lvl="2" eaLnBrk="1" hangingPunct="1">
              <a:defRPr/>
            </a:pPr>
            <a:r>
              <a:rPr lang="en-US" altLang="en-US" dirty="0"/>
              <a:t>Educational decision-making rights</a:t>
            </a:r>
          </a:p>
          <a:p>
            <a:pPr lvl="2" eaLnBrk="1" hangingPunct="1">
              <a:defRPr/>
            </a:pPr>
            <a:r>
              <a:rPr lang="en-US" altLang="en-US" dirty="0"/>
              <a:t>Parent or Surrogate</a:t>
            </a:r>
          </a:p>
          <a:p>
            <a:pPr marL="914400" lvl="2" indent="0" eaLnBrk="1" hangingPunct="1">
              <a:buNone/>
              <a:defRPr/>
            </a:pPr>
            <a:endParaRPr lang="en-US" altLang="en-US" dirty="0"/>
          </a:p>
          <a:p>
            <a:pPr marL="914400" lvl="2" indent="0" eaLnBrk="1" hangingPunct="1">
              <a:buFont typeface="Wingdings" panose="05000000000000000000" pitchFamily="2" charset="2"/>
              <a:buNone/>
              <a:defRPr/>
            </a:pPr>
            <a:r>
              <a:rPr lang="en-US" altLang="en-US" dirty="0"/>
              <a:t>Homeless students- refer to </a:t>
            </a:r>
            <a:r>
              <a:rPr lang="en-US" altLang="en-US" b="1" dirty="0">
                <a:solidFill>
                  <a:srgbClr val="C00000"/>
                </a:solidFill>
              </a:rPr>
              <a:t>BUL-1570.2</a:t>
            </a:r>
            <a:r>
              <a:rPr lang="en-US" altLang="en-US" dirty="0"/>
              <a:t>	</a:t>
            </a:r>
          </a:p>
          <a:p>
            <a:pPr eaLnBrk="1" hangingPunct="1">
              <a:defRPr/>
            </a:pPr>
            <a:endParaRPr lang="en-US" altLang="en-US" dirty="0"/>
          </a:p>
        </p:txBody>
      </p:sp>
      <p:pic>
        <p:nvPicPr>
          <p:cNvPr id="70660" name="Picture 2053" descr="j0283194">
            <a:extLst>
              <a:ext uri="{FF2B5EF4-FFF2-40B4-BE49-F238E27FC236}">
                <a16:creationId xmlns:a16="http://schemas.microsoft.com/office/drawing/2014/main" id="{D5FA3C0A-9C56-4CF3-AABD-6E0FDC78A652}"/>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1905000"/>
            <a:ext cx="1828800" cy="178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332407E1-D94B-4FF5-A419-39A63430DD36}"/>
              </a:ext>
            </a:extLst>
          </p:cNvPr>
          <p:cNvSpPr>
            <a:spLocks noGrp="1" noChangeArrowheads="1"/>
          </p:cNvSpPr>
          <p:nvPr>
            <p:ph type="title"/>
          </p:nvPr>
        </p:nvSpPr>
        <p:spPr>
          <a:xfrm>
            <a:off x="457200" y="0"/>
            <a:ext cx="8229600" cy="1447800"/>
          </a:xfrm>
        </p:spPr>
        <p:txBody>
          <a:bodyPr/>
          <a:lstStyle/>
          <a:p>
            <a:pPr eaLnBrk="1" hangingPunct="1"/>
            <a:r>
              <a:rPr lang="en-US" altLang="en-US" sz="3600" b="1" dirty="0"/>
              <a:t>Section C: Language Acquisition</a:t>
            </a:r>
          </a:p>
        </p:txBody>
      </p:sp>
      <p:sp>
        <p:nvSpPr>
          <p:cNvPr id="24579" name="Rectangle 3">
            <a:extLst>
              <a:ext uri="{FF2B5EF4-FFF2-40B4-BE49-F238E27FC236}">
                <a16:creationId xmlns:a16="http://schemas.microsoft.com/office/drawing/2014/main" id="{40935754-9430-4269-AAAA-25320C945AAF}"/>
              </a:ext>
            </a:extLst>
          </p:cNvPr>
          <p:cNvSpPr>
            <a:spLocks noGrp="1" noChangeArrowheads="1"/>
          </p:cNvSpPr>
          <p:nvPr>
            <p:ph type="body" idx="1"/>
          </p:nvPr>
        </p:nvSpPr>
        <p:spPr>
          <a:xfrm>
            <a:off x="457200" y="1447800"/>
            <a:ext cx="8229600" cy="4800600"/>
          </a:xfrm>
        </p:spPr>
        <p:txBody>
          <a:bodyPr/>
          <a:lstStyle/>
          <a:p>
            <a:pPr eaLnBrk="1" hangingPunct="1">
              <a:lnSpc>
                <a:spcPct val="80000"/>
              </a:lnSpc>
              <a:defRPr/>
            </a:pPr>
            <a:endParaRPr lang="en-US" altLang="en-US" sz="4000" dirty="0" smtClean="0"/>
          </a:p>
          <a:p>
            <a:pPr eaLnBrk="1" hangingPunct="1">
              <a:lnSpc>
                <a:spcPct val="80000"/>
              </a:lnSpc>
              <a:defRPr/>
            </a:pPr>
            <a:r>
              <a:rPr lang="en-US" altLang="en-US" sz="2800" dirty="0" smtClean="0"/>
              <a:t>Language Classification/Date</a:t>
            </a:r>
            <a:endParaRPr lang="en-US" altLang="en-US" sz="2800" dirty="0"/>
          </a:p>
          <a:p>
            <a:pPr eaLnBrk="1" hangingPunct="1">
              <a:lnSpc>
                <a:spcPct val="80000"/>
              </a:lnSpc>
              <a:defRPr/>
            </a:pPr>
            <a:r>
              <a:rPr lang="en-US" altLang="en-US" sz="2800" dirty="0" smtClean="0"/>
              <a:t>Parent </a:t>
            </a:r>
            <a:r>
              <a:rPr lang="en-US" altLang="en-US" sz="2800" dirty="0"/>
              <a:t>Waiver</a:t>
            </a:r>
          </a:p>
          <a:p>
            <a:pPr eaLnBrk="1" hangingPunct="1">
              <a:lnSpc>
                <a:spcPct val="80000"/>
              </a:lnSpc>
              <a:defRPr/>
            </a:pPr>
            <a:r>
              <a:rPr lang="en-US" altLang="en-US" sz="2800" dirty="0" smtClean="0"/>
              <a:t>ELD/Date </a:t>
            </a:r>
          </a:p>
          <a:p>
            <a:pPr eaLnBrk="1" hangingPunct="1">
              <a:lnSpc>
                <a:spcPct val="80000"/>
              </a:lnSpc>
              <a:defRPr/>
            </a:pPr>
            <a:r>
              <a:rPr lang="en-US" altLang="en-US" sz="2800" dirty="0" smtClean="0"/>
              <a:t>Reclassification/ Date </a:t>
            </a:r>
            <a:endParaRPr lang="en-US" altLang="en-US" sz="2800" dirty="0"/>
          </a:p>
          <a:p>
            <a:pPr eaLnBrk="1" hangingPunct="1">
              <a:lnSpc>
                <a:spcPct val="80000"/>
              </a:lnSpc>
              <a:defRPr/>
            </a:pPr>
            <a:r>
              <a:rPr lang="en-US" altLang="en-US" sz="2800" dirty="0" smtClean="0"/>
              <a:t>This section documents English Learner status and ELD instructional levels.</a:t>
            </a:r>
          </a:p>
          <a:p>
            <a:pPr eaLnBrk="1" hangingPunct="1">
              <a:lnSpc>
                <a:spcPct val="80000"/>
              </a:lnSpc>
              <a:defRPr/>
            </a:pPr>
            <a:r>
              <a:rPr lang="en-US" altLang="en-US" sz="2800" b="1" dirty="0" smtClean="0">
                <a:solidFill>
                  <a:srgbClr val="C00000"/>
                </a:solidFill>
              </a:rPr>
              <a:t>Stay updated with the latest District policies by going to </a:t>
            </a:r>
            <a:r>
              <a:rPr lang="en-US" altLang="en-US" sz="2800" b="1" dirty="0" err="1" smtClean="0">
                <a:solidFill>
                  <a:srgbClr val="C00000"/>
                </a:solidFill>
              </a:rPr>
              <a:t>MyLAUSD</a:t>
            </a:r>
            <a:r>
              <a:rPr lang="en-US" altLang="en-US" sz="2800" b="1" dirty="0" smtClean="0">
                <a:solidFill>
                  <a:srgbClr val="C00000"/>
                </a:solidFill>
              </a:rPr>
              <a:t>:</a:t>
            </a:r>
            <a:endParaRPr lang="en-US" altLang="en-US" sz="2800" b="1" dirty="0">
              <a:solidFill>
                <a:srgbClr val="C00000"/>
              </a:solidFill>
            </a:endParaRPr>
          </a:p>
          <a:p>
            <a:pPr lvl="1" eaLnBrk="1" hangingPunct="1">
              <a:lnSpc>
                <a:spcPct val="80000"/>
              </a:lnSpc>
              <a:defRPr/>
            </a:pPr>
            <a:r>
              <a:rPr lang="en-US" altLang="en-US" b="1" dirty="0" smtClean="0">
                <a:solidFill>
                  <a:srgbClr val="C00000"/>
                </a:solidFill>
              </a:rPr>
              <a:t>KEYWORD: </a:t>
            </a:r>
            <a:r>
              <a:rPr lang="en-US" altLang="en-US" b="1" i="1" dirty="0" smtClean="0">
                <a:solidFill>
                  <a:srgbClr val="C00000"/>
                </a:solidFill>
              </a:rPr>
              <a:t>English Learners</a:t>
            </a:r>
          </a:p>
          <a:p>
            <a:pPr eaLnBrk="1" hangingPunct="1">
              <a:lnSpc>
                <a:spcPct val="80000"/>
              </a:lnSpc>
              <a:defRPr/>
            </a:pPr>
            <a:endParaRPr lang="en-US" altLang="en-US" sz="4000" dirty="0"/>
          </a:p>
          <a:p>
            <a:pPr marL="0" indent="0" eaLnBrk="1" hangingPunct="1">
              <a:lnSpc>
                <a:spcPct val="80000"/>
              </a:lnSpc>
              <a:buFont typeface="Wingdings" panose="05000000000000000000" pitchFamily="2" charset="2"/>
              <a:buNone/>
              <a:defRPr/>
            </a:pPr>
            <a:endParaRPr lang="en-US" altLang="en-US" sz="2800" dirty="0"/>
          </a:p>
          <a:p>
            <a:pPr eaLnBrk="1" hangingPunct="1">
              <a:lnSpc>
                <a:spcPct val="80000"/>
              </a:lnSpc>
              <a:defRPr/>
            </a:pPr>
            <a:endParaRPr lang="en-US" altLang="en-US" sz="2800" dirty="0"/>
          </a:p>
        </p:txBody>
      </p:sp>
    </p:spTree>
    <p:extLst>
      <p:ext uri="{BB962C8B-B14F-4D97-AF65-F5344CB8AC3E}">
        <p14:creationId xmlns:p14="http://schemas.microsoft.com/office/powerpoint/2010/main" val="245776085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16A7A930-11C9-441B-AEE4-BF7B919285E7}"/>
              </a:ext>
            </a:extLst>
          </p:cNvPr>
          <p:cNvSpPr>
            <a:spLocks noGrp="1" noChangeArrowheads="1"/>
          </p:cNvSpPr>
          <p:nvPr>
            <p:ph type="title"/>
          </p:nvPr>
        </p:nvSpPr>
        <p:spPr/>
        <p:txBody>
          <a:bodyPr/>
          <a:lstStyle/>
          <a:p>
            <a:pPr eaLnBrk="1" hangingPunct="1"/>
            <a:r>
              <a:rPr lang="en-US" altLang="en-US" sz="3600" b="1" dirty="0"/>
              <a:t>Section D: Goal Achievement from Current IEP</a:t>
            </a:r>
          </a:p>
        </p:txBody>
      </p:sp>
      <p:sp>
        <p:nvSpPr>
          <p:cNvPr id="82947" name="Rectangle 3">
            <a:extLst>
              <a:ext uri="{FF2B5EF4-FFF2-40B4-BE49-F238E27FC236}">
                <a16:creationId xmlns:a16="http://schemas.microsoft.com/office/drawing/2014/main" id="{0EF533F1-D2FB-4FA9-94CF-9D474AD0DBB6}"/>
              </a:ext>
            </a:extLst>
          </p:cNvPr>
          <p:cNvSpPr>
            <a:spLocks noGrp="1" noChangeArrowheads="1"/>
          </p:cNvSpPr>
          <p:nvPr>
            <p:ph type="body" idx="1"/>
          </p:nvPr>
        </p:nvSpPr>
        <p:spPr>
          <a:xfrm>
            <a:off x="3886200" y="1981200"/>
            <a:ext cx="4343400" cy="4343400"/>
          </a:xfrm>
        </p:spPr>
        <p:txBody>
          <a:bodyPr/>
          <a:lstStyle/>
          <a:p>
            <a:pPr eaLnBrk="1" hangingPunct="1"/>
            <a:r>
              <a:rPr lang="en-US" altLang="en-US" sz="2800"/>
              <a:t>Indicate Performance Area</a:t>
            </a:r>
          </a:p>
          <a:p>
            <a:pPr eaLnBrk="1" hangingPunct="1"/>
            <a:endParaRPr lang="en-US" altLang="en-US" sz="2800"/>
          </a:p>
          <a:p>
            <a:pPr eaLnBrk="1" hangingPunct="1"/>
            <a:r>
              <a:rPr lang="en-US" altLang="en-US" sz="2800"/>
              <a:t>“Yes” - Objectives and/or Goals Met</a:t>
            </a:r>
          </a:p>
          <a:p>
            <a:pPr eaLnBrk="1" hangingPunct="1"/>
            <a:endParaRPr lang="en-US" altLang="en-US" sz="2800"/>
          </a:p>
          <a:p>
            <a:pPr eaLnBrk="1" hangingPunct="1"/>
            <a:r>
              <a:rPr lang="en-US" altLang="en-US" sz="2800"/>
              <a:t>“No” - State Reason</a:t>
            </a:r>
          </a:p>
        </p:txBody>
      </p:sp>
      <p:pic>
        <p:nvPicPr>
          <p:cNvPr id="82948" name="Picture 6" descr="C:\Documents and Settings\cassandra.penamon\Local Settings\Temporary Internet Files\Content.IE5\L4V4O1MA\MC900341837[1].jpg">
            <a:extLst>
              <a:ext uri="{FF2B5EF4-FFF2-40B4-BE49-F238E27FC236}">
                <a16:creationId xmlns:a16="http://schemas.microsoft.com/office/drawing/2014/main" id="{AD444ABE-44CF-47D0-974C-C20A385773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590800"/>
            <a:ext cx="2266950" cy="30178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27706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98084-FAD3-42F4-AE29-6639259B5E33}"/>
              </a:ext>
            </a:extLst>
          </p:cNvPr>
          <p:cNvSpPr>
            <a:spLocks noGrp="1"/>
          </p:cNvSpPr>
          <p:nvPr>
            <p:ph type="title"/>
          </p:nvPr>
        </p:nvSpPr>
        <p:spPr>
          <a:xfrm>
            <a:off x="457200" y="533400"/>
            <a:ext cx="8534400" cy="1219200"/>
          </a:xfrm>
        </p:spPr>
        <p:txBody>
          <a:bodyPr>
            <a:normAutofit fontScale="90000"/>
          </a:bodyPr>
          <a:lstStyle/>
          <a:p>
            <a:pPr>
              <a:defRPr/>
            </a:pPr>
            <a:r>
              <a:rPr lang="en-US" sz="4000" b="1" dirty="0">
                <a:effectLst>
                  <a:outerShdw blurRad="38100" dist="38100" dir="2700000" algn="tl">
                    <a:srgbClr val="C0C0C0"/>
                  </a:outerShdw>
                </a:effectLst>
              </a:rPr>
              <a:t>Section D: Evaluating Annual Goal Achievement</a:t>
            </a:r>
            <a:r>
              <a:rPr lang="en-US" sz="4900" dirty="0">
                <a:effectLst>
                  <a:outerShdw blurRad="38100" dist="38100" dir="2700000" algn="tl">
                    <a:srgbClr val="C0C0C0"/>
                  </a:outerShdw>
                </a:effectLst>
              </a:rPr>
              <a:t/>
            </a:r>
            <a:br>
              <a:rPr lang="en-US" sz="4900" dirty="0">
                <a:effectLst>
                  <a:outerShdw blurRad="38100" dist="38100" dir="2700000" algn="tl">
                    <a:srgbClr val="C0C0C0"/>
                  </a:outerShdw>
                </a:effectLst>
              </a:rPr>
            </a:br>
            <a:endParaRPr lang="en-US" sz="2000" dirty="0">
              <a:effectLst>
                <a:outerShdw blurRad="38100" dist="38100" dir="2700000" algn="tl">
                  <a:srgbClr val="C0C0C0"/>
                </a:outerShdw>
              </a:effectLst>
            </a:endParaRPr>
          </a:p>
        </p:txBody>
      </p:sp>
      <p:sp>
        <p:nvSpPr>
          <p:cNvPr id="84995" name="Text Placeholder 7">
            <a:extLst>
              <a:ext uri="{FF2B5EF4-FFF2-40B4-BE49-F238E27FC236}">
                <a16:creationId xmlns:a16="http://schemas.microsoft.com/office/drawing/2014/main" id="{79CD3D35-09E8-4753-86B4-DBB248E5CB7C}"/>
              </a:ext>
            </a:extLst>
          </p:cNvPr>
          <p:cNvSpPr>
            <a:spLocks noGrp="1"/>
          </p:cNvSpPr>
          <p:nvPr>
            <p:ph type="body" idx="1"/>
          </p:nvPr>
        </p:nvSpPr>
        <p:spPr/>
        <p:txBody>
          <a:bodyPr/>
          <a:lstStyle/>
          <a:p>
            <a:r>
              <a:rPr lang="en-US" altLang="en-US" dirty="0">
                <a:solidFill>
                  <a:srgbClr val="00B050"/>
                </a:solidFill>
              </a:rPr>
              <a:t>Good rationale</a:t>
            </a:r>
            <a:r>
              <a:rPr lang="en-US" altLang="en-US" dirty="0"/>
              <a:t>	</a:t>
            </a:r>
          </a:p>
        </p:txBody>
      </p:sp>
      <p:sp>
        <p:nvSpPr>
          <p:cNvPr id="84996" name="Content Placeholder 2">
            <a:extLst>
              <a:ext uri="{FF2B5EF4-FFF2-40B4-BE49-F238E27FC236}">
                <a16:creationId xmlns:a16="http://schemas.microsoft.com/office/drawing/2014/main" id="{3CAB1386-54DD-4EBE-AD0B-AA0D134991A5}"/>
              </a:ext>
            </a:extLst>
          </p:cNvPr>
          <p:cNvSpPr>
            <a:spLocks noGrp="1"/>
          </p:cNvSpPr>
          <p:nvPr>
            <p:ph sz="half" idx="4294967295"/>
          </p:nvPr>
        </p:nvSpPr>
        <p:spPr>
          <a:xfrm>
            <a:off x="457200" y="2174875"/>
            <a:ext cx="4040188" cy="3951288"/>
          </a:xfrm>
        </p:spPr>
        <p:txBody>
          <a:bodyPr/>
          <a:lstStyle/>
          <a:p>
            <a:pPr>
              <a:lnSpc>
                <a:spcPct val="90000"/>
              </a:lnSpc>
            </a:pPr>
            <a:r>
              <a:rPr lang="en-US" altLang="en-US" sz="2400"/>
              <a:t>“Can recall details in 1 out of 5 trials”</a:t>
            </a:r>
          </a:p>
          <a:p>
            <a:pPr>
              <a:lnSpc>
                <a:spcPct val="90000"/>
              </a:lnSpc>
            </a:pPr>
            <a:r>
              <a:rPr lang="en-US" altLang="en-US" sz="2400"/>
              <a:t>“Can write sentence with modeling”</a:t>
            </a:r>
          </a:p>
          <a:p>
            <a:pPr>
              <a:lnSpc>
                <a:spcPct val="90000"/>
              </a:lnSpc>
            </a:pPr>
            <a:r>
              <a:rPr lang="en-US" altLang="en-US" sz="2400"/>
              <a:t>“Can do with direct assistance”</a:t>
            </a:r>
          </a:p>
          <a:p>
            <a:pPr>
              <a:lnSpc>
                <a:spcPct val="90000"/>
              </a:lnSpc>
            </a:pPr>
            <a:r>
              <a:rPr lang="en-US" altLang="en-US" sz="2400"/>
              <a:t>“Can do with 50% accuracy”</a:t>
            </a:r>
          </a:p>
          <a:p>
            <a:pPr>
              <a:lnSpc>
                <a:spcPct val="90000"/>
              </a:lnSpc>
            </a:pPr>
            <a:r>
              <a:rPr lang="en-US" altLang="en-US" sz="2400"/>
              <a:t>“Can do with text at independent reading level”</a:t>
            </a:r>
          </a:p>
        </p:txBody>
      </p:sp>
      <p:sp>
        <p:nvSpPr>
          <p:cNvPr id="84997" name="Text Placeholder 8">
            <a:extLst>
              <a:ext uri="{FF2B5EF4-FFF2-40B4-BE49-F238E27FC236}">
                <a16:creationId xmlns:a16="http://schemas.microsoft.com/office/drawing/2014/main" id="{78D5DCFD-8B2D-46F6-B2AD-4A8CF728EEDE}"/>
              </a:ext>
            </a:extLst>
          </p:cNvPr>
          <p:cNvSpPr>
            <a:spLocks noGrp="1"/>
          </p:cNvSpPr>
          <p:nvPr>
            <p:ph type="body" sz="quarter" idx="3"/>
          </p:nvPr>
        </p:nvSpPr>
        <p:spPr/>
        <p:txBody>
          <a:bodyPr/>
          <a:lstStyle/>
          <a:p>
            <a:r>
              <a:rPr lang="en-US" altLang="en-US">
                <a:solidFill>
                  <a:srgbClr val="C00000"/>
                </a:solidFill>
              </a:rPr>
              <a:t>Inappropriate rationale</a:t>
            </a:r>
          </a:p>
        </p:txBody>
      </p:sp>
      <p:sp>
        <p:nvSpPr>
          <p:cNvPr id="84998" name="Content Placeholder 9">
            <a:extLst>
              <a:ext uri="{FF2B5EF4-FFF2-40B4-BE49-F238E27FC236}">
                <a16:creationId xmlns:a16="http://schemas.microsoft.com/office/drawing/2014/main" id="{C257FF76-BF68-4BEA-8A8E-4D3DB7E3FE10}"/>
              </a:ext>
            </a:extLst>
          </p:cNvPr>
          <p:cNvSpPr>
            <a:spLocks noGrp="1"/>
          </p:cNvSpPr>
          <p:nvPr>
            <p:ph sz="quarter" idx="4294967295"/>
          </p:nvPr>
        </p:nvSpPr>
        <p:spPr>
          <a:xfrm>
            <a:off x="4645025" y="2174875"/>
            <a:ext cx="4041775" cy="3951288"/>
          </a:xfrm>
        </p:spPr>
        <p:txBody>
          <a:bodyPr/>
          <a:lstStyle/>
          <a:p>
            <a:r>
              <a:rPr lang="en-US" altLang="en-US" sz="2400"/>
              <a:t>“Needs more time”</a:t>
            </a:r>
          </a:p>
          <a:p>
            <a:r>
              <a:rPr lang="en-US" altLang="en-US" sz="2400"/>
              <a:t>“Goal written too high”</a:t>
            </a:r>
          </a:p>
          <a:p>
            <a:r>
              <a:rPr lang="en-US" altLang="en-US" sz="2400"/>
              <a:t>“Not observed”</a:t>
            </a:r>
          </a:p>
          <a:p>
            <a:r>
              <a:rPr lang="en-US" altLang="en-US" sz="2400"/>
              <a:t>“Not appropriate goal”</a:t>
            </a:r>
          </a:p>
          <a:p>
            <a:r>
              <a:rPr lang="en-US" altLang="en-US" sz="2400"/>
              <a:t>“Cannot do independently”</a:t>
            </a:r>
          </a:p>
          <a:p>
            <a:r>
              <a:rPr lang="en-US" altLang="en-US" sz="2400"/>
              <a:t>“Cannot do consistently</a:t>
            </a:r>
            <a:r>
              <a:rPr lang="en-US" altLang="en-US"/>
              <a:t>”</a:t>
            </a:r>
          </a:p>
        </p:txBody>
      </p:sp>
      <p:sp>
        <p:nvSpPr>
          <p:cNvPr id="11" name="TextBox 10">
            <a:extLst>
              <a:ext uri="{FF2B5EF4-FFF2-40B4-BE49-F238E27FC236}">
                <a16:creationId xmlns:a16="http://schemas.microsoft.com/office/drawing/2014/main" id="{48517E8F-9489-42C1-89F6-1152867C014F}"/>
              </a:ext>
            </a:extLst>
          </p:cNvPr>
          <p:cNvSpPr txBox="1">
            <a:spLocks noChangeArrowheads="1"/>
          </p:cNvSpPr>
          <p:nvPr/>
        </p:nvSpPr>
        <p:spPr bwMode="auto">
          <a:xfrm>
            <a:off x="4497387" y="5526088"/>
            <a:ext cx="4189413" cy="1600438"/>
          </a:xfrm>
          <a:prstGeom prst="rect">
            <a:avLst/>
          </a:prstGeom>
          <a:noFill/>
          <a:ln w="9525">
            <a:solidFill>
              <a:srgbClr val="FF0000"/>
            </a:solidFill>
            <a:miter lim="800000"/>
            <a:headEnd/>
            <a:tailEnd/>
          </a:ln>
          <a:extLst>
            <a:ext uri="{909E8E84-426E-40dd-AFC4-6F175D3DCCD1}">
              <a14:hiddenFill xmlns="" xmlns:a14="http://schemas.microsoft.com/office/drawing/2010/main">
                <a:solidFill>
                  <a:srgbClr val="FFFFFF"/>
                </a:solidFill>
              </a14:hiddenFill>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2000" dirty="0">
              <a:solidFill>
                <a:srgbClr val="FF0000"/>
              </a:solidFill>
              <a:latin typeface="Palatino Linotype" panose="02040502050505030304" pitchFamily="18" charset="0"/>
              <a:ea typeface="MS PGothic" panose="020B0600070205080204" pitchFamily="34" charset="-128"/>
            </a:endParaRPr>
          </a:p>
          <a:p>
            <a:pPr algn="ctr" eaLnBrk="1" hangingPunct="1">
              <a:spcBef>
                <a:spcPct val="0"/>
              </a:spcBef>
              <a:buClrTx/>
              <a:buSzTx/>
              <a:buFontTx/>
              <a:buNone/>
            </a:pPr>
            <a:r>
              <a:rPr lang="en-US" altLang="en-US" sz="2000" b="1" dirty="0">
                <a:solidFill>
                  <a:srgbClr val="C00000"/>
                </a:solidFill>
                <a:latin typeface="Palatino Linotype" panose="02040502050505030304" pitchFamily="18" charset="0"/>
                <a:ea typeface="MS PGothic" panose="020B0600070205080204" pitchFamily="34" charset="-128"/>
              </a:rPr>
              <a:t>What are the differences between the good and inappropriate </a:t>
            </a:r>
            <a:r>
              <a:rPr lang="en-US" altLang="en-US" sz="2000" b="1" dirty="0" smtClean="0">
                <a:solidFill>
                  <a:srgbClr val="C00000"/>
                </a:solidFill>
                <a:latin typeface="Palatino Linotype" panose="02040502050505030304" pitchFamily="18" charset="0"/>
                <a:ea typeface="MS PGothic" panose="020B0600070205080204" pitchFamily="34" charset="-128"/>
              </a:rPr>
              <a:t>rationale statements ?</a:t>
            </a:r>
            <a:endParaRPr lang="en-US" altLang="en-US" sz="2000" b="1" dirty="0">
              <a:solidFill>
                <a:srgbClr val="C00000"/>
              </a:solidFill>
              <a:latin typeface="Palatino Linotype" panose="02040502050505030304" pitchFamily="18" charset="0"/>
              <a:ea typeface="MS PGothic" panose="020B0600070205080204" pitchFamily="34" charset="-128"/>
            </a:endParaRPr>
          </a:p>
          <a:p>
            <a:pPr algn="ctr" eaLnBrk="1" hangingPunct="1">
              <a:spcBef>
                <a:spcPct val="0"/>
              </a:spcBef>
              <a:buClrTx/>
              <a:buSzTx/>
              <a:buFontTx/>
              <a:buNone/>
            </a:pPr>
            <a:endParaRPr lang="en-US" altLang="en-US" sz="1800" dirty="0">
              <a:solidFill>
                <a:srgbClr val="FF0000"/>
              </a:solidFill>
              <a:latin typeface="Palatino Linotype" panose="02040502050505030304" pitchFamily="18" charset="0"/>
              <a:ea typeface="MS PGothic" panose="020B0600070205080204" pitchFamily="34" charset="-128"/>
            </a:endParaRPr>
          </a:p>
        </p:txBody>
      </p:sp>
    </p:spTree>
    <p:extLst>
      <p:ext uri="{BB962C8B-B14F-4D97-AF65-F5344CB8AC3E}">
        <p14:creationId xmlns:p14="http://schemas.microsoft.com/office/powerpoint/2010/main" val="34500262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BF384726-F005-4184-9950-2B713A9766C3}"/>
              </a:ext>
            </a:extLst>
          </p:cNvPr>
          <p:cNvSpPr>
            <a:spLocks noGrp="1" noChangeArrowheads="1"/>
          </p:cNvSpPr>
          <p:nvPr>
            <p:ph type="ctrTitle"/>
          </p:nvPr>
        </p:nvSpPr>
        <p:spPr>
          <a:xfrm>
            <a:off x="1600200" y="1828800"/>
            <a:ext cx="7391400" cy="2438400"/>
          </a:xfrm>
        </p:spPr>
        <p:txBody>
          <a:bodyPr/>
          <a:lstStyle/>
          <a:p>
            <a:pPr algn="r" eaLnBrk="1" hangingPunct="1"/>
            <a:r>
              <a:rPr lang="en-US" altLang="en-US" sz="3600" b="1" dirty="0" smtClean="0"/>
              <a:t>Assessments and Writing the Present Levels of Performance   </a:t>
            </a:r>
            <a:br>
              <a:rPr lang="en-US" altLang="en-US" sz="3600" b="1" dirty="0" smtClean="0"/>
            </a:br>
            <a:endParaRPr lang="en-US" altLang="en-US" sz="3600" b="1" dirty="0"/>
          </a:p>
        </p:txBody>
      </p:sp>
    </p:spTree>
    <p:extLst>
      <p:ext uri="{BB962C8B-B14F-4D97-AF65-F5344CB8AC3E}">
        <p14:creationId xmlns:p14="http://schemas.microsoft.com/office/powerpoint/2010/main" val="234000794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E8ED1609-6C99-4232-BED6-F448E1730957}"/>
              </a:ext>
            </a:extLst>
          </p:cNvPr>
          <p:cNvSpPr>
            <a:spLocks noGrp="1"/>
          </p:cNvSpPr>
          <p:nvPr>
            <p:ph type="title"/>
          </p:nvPr>
        </p:nvSpPr>
        <p:spPr>
          <a:xfrm>
            <a:off x="457200" y="304800"/>
            <a:ext cx="7924800" cy="838200"/>
          </a:xfrm>
        </p:spPr>
        <p:txBody>
          <a:bodyPr/>
          <a:lstStyle/>
          <a:p>
            <a:r>
              <a:rPr lang="en-US" altLang="en-US" sz="3600" b="1" dirty="0" smtClean="0"/>
              <a:t>Conducting Assessments </a:t>
            </a:r>
            <a:endParaRPr lang="en-US" altLang="en-US" sz="3600" b="1" dirty="0"/>
          </a:p>
        </p:txBody>
      </p:sp>
      <p:sp>
        <p:nvSpPr>
          <p:cNvPr id="13315" name="Content Placeholder 2">
            <a:extLst>
              <a:ext uri="{FF2B5EF4-FFF2-40B4-BE49-F238E27FC236}">
                <a16:creationId xmlns:a16="http://schemas.microsoft.com/office/drawing/2014/main" id="{BC33EF7E-5878-4AC8-81E9-E96E0EA1DFDA}"/>
              </a:ext>
            </a:extLst>
          </p:cNvPr>
          <p:cNvSpPr>
            <a:spLocks noGrp="1"/>
          </p:cNvSpPr>
          <p:nvPr>
            <p:ph idx="1"/>
          </p:nvPr>
        </p:nvSpPr>
        <p:spPr>
          <a:xfrm>
            <a:off x="457200" y="1143000"/>
            <a:ext cx="8534400" cy="5410200"/>
          </a:xfrm>
        </p:spPr>
        <p:txBody>
          <a:bodyPr/>
          <a:lstStyle/>
          <a:p>
            <a:pPr>
              <a:defRPr/>
            </a:pPr>
            <a:r>
              <a:rPr lang="en-US" dirty="0" smtClean="0"/>
              <a:t>Produce a stand-alone report </a:t>
            </a:r>
            <a:r>
              <a:rPr lang="en-US" dirty="0"/>
              <a:t>whenever an assessment </a:t>
            </a:r>
            <a:r>
              <a:rPr lang="en-US" dirty="0" smtClean="0"/>
              <a:t>area </a:t>
            </a:r>
            <a:r>
              <a:rPr lang="en-US" dirty="0"/>
              <a:t>is </a:t>
            </a:r>
            <a:r>
              <a:rPr lang="en-US" dirty="0" smtClean="0"/>
              <a:t>marked</a:t>
            </a:r>
            <a:r>
              <a:rPr lang="en-US" dirty="0"/>
              <a:t> </a:t>
            </a:r>
            <a:r>
              <a:rPr lang="en-US" dirty="0" smtClean="0"/>
              <a:t>on the Assessment Plan. </a:t>
            </a:r>
            <a:endParaRPr lang="en-US" dirty="0"/>
          </a:p>
          <a:p>
            <a:pPr>
              <a:defRPr/>
            </a:pPr>
            <a:r>
              <a:rPr lang="en-US" b="1" dirty="0">
                <a:solidFill>
                  <a:srgbClr val="C00000"/>
                </a:solidFill>
              </a:rPr>
              <a:t>Remember to complete all reports prior to the 60 day timeline</a:t>
            </a:r>
            <a:r>
              <a:rPr lang="en-US" dirty="0">
                <a:solidFill>
                  <a:srgbClr val="C00000"/>
                </a:solidFill>
              </a:rPr>
              <a:t>:</a:t>
            </a:r>
          </a:p>
          <a:p>
            <a:pPr lvl="1">
              <a:defRPr/>
            </a:pPr>
            <a:r>
              <a:rPr lang="en-US" b="1" u="sng" dirty="0">
                <a:solidFill>
                  <a:srgbClr val="C00000"/>
                </a:solidFill>
              </a:rPr>
              <a:t>Parents have a right to request a copy in advance of the IEP meeting (4 days</a:t>
            </a:r>
            <a:r>
              <a:rPr lang="en-US" b="1" u="sng" dirty="0" smtClean="0">
                <a:solidFill>
                  <a:srgbClr val="C00000"/>
                </a:solidFill>
              </a:rPr>
              <a:t>).</a:t>
            </a:r>
            <a:endParaRPr lang="en-US" b="1" u="sng" dirty="0">
              <a:solidFill>
                <a:srgbClr val="C00000"/>
              </a:solidFill>
            </a:endParaRPr>
          </a:p>
          <a:p>
            <a:pPr>
              <a:defRPr/>
            </a:pPr>
            <a:r>
              <a:rPr lang="en-US" dirty="0" smtClean="0"/>
              <a:t>Manage your time so that assessment findings can be summarized, PLPs written and goals /objectives drafted. </a:t>
            </a:r>
            <a:endParaRPr lang="en-US" dirty="0"/>
          </a:p>
          <a:p>
            <a:pPr marL="457200" lvl="1" indent="0">
              <a:buFont typeface="Wingdings" panose="05000000000000000000" pitchFamily="2" charset="2"/>
              <a:buNone/>
              <a:defRPr/>
            </a:pPr>
            <a:r>
              <a:rPr lang="en-US" dirty="0">
                <a:solidFill>
                  <a:srgbClr val="FF0000"/>
                </a:solidFill>
              </a:rPr>
              <a:t>.</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b="1" dirty="0" smtClean="0"/>
              <a:t>Standardized Assessment</a:t>
            </a:r>
            <a:endParaRPr lang="en-US" sz="3600" b="1" dirty="0"/>
          </a:p>
        </p:txBody>
      </p:sp>
      <p:sp>
        <p:nvSpPr>
          <p:cNvPr id="5" name="Text Placeholder 4"/>
          <p:cNvSpPr>
            <a:spLocks noGrp="1"/>
          </p:cNvSpPr>
          <p:nvPr>
            <p:ph type="body" idx="1"/>
          </p:nvPr>
        </p:nvSpPr>
        <p:spPr/>
        <p:txBody>
          <a:bodyPr/>
          <a:lstStyle/>
          <a:p>
            <a:r>
              <a:rPr lang="en-US" dirty="0" smtClean="0">
                <a:solidFill>
                  <a:schemeClr val="accent2">
                    <a:lumMod val="50000"/>
                  </a:schemeClr>
                </a:solidFill>
              </a:rPr>
              <a:t>What is it?</a:t>
            </a:r>
            <a:endParaRPr lang="en-US" dirty="0">
              <a:solidFill>
                <a:schemeClr val="accent2">
                  <a:lumMod val="50000"/>
                </a:schemeClr>
              </a:solidFill>
            </a:endParaRPr>
          </a:p>
        </p:txBody>
      </p:sp>
      <p:sp>
        <p:nvSpPr>
          <p:cNvPr id="6" name="Content Placeholder 5"/>
          <p:cNvSpPr>
            <a:spLocks noGrp="1"/>
          </p:cNvSpPr>
          <p:nvPr>
            <p:ph sz="half" idx="2"/>
          </p:nvPr>
        </p:nvSpPr>
        <p:spPr/>
        <p:txBody>
          <a:bodyPr>
            <a:noAutofit/>
          </a:bodyPr>
          <a:lstStyle/>
          <a:p>
            <a:r>
              <a:rPr lang="en-US" sz="2200" b="1" dirty="0" smtClean="0">
                <a:solidFill>
                  <a:srgbClr val="C00000"/>
                </a:solidFill>
                <a:latin typeface="+mj-lt"/>
              </a:rPr>
              <a:t>A method of comparing a student to a national sample of their same-age peers</a:t>
            </a:r>
          </a:p>
          <a:p>
            <a:r>
              <a:rPr lang="en-US" sz="2200" b="1" dirty="0" smtClean="0">
                <a:solidFill>
                  <a:srgbClr val="C00000"/>
                </a:solidFill>
                <a:latin typeface="+mj-lt"/>
              </a:rPr>
              <a:t>Very specific administration guidelines</a:t>
            </a:r>
          </a:p>
          <a:p>
            <a:r>
              <a:rPr lang="en-US" sz="2200" b="1" dirty="0" smtClean="0">
                <a:solidFill>
                  <a:srgbClr val="C00000"/>
                </a:solidFill>
                <a:latin typeface="+mj-lt"/>
              </a:rPr>
              <a:t>An indicator of a student’s performance under optimal conditions</a:t>
            </a:r>
          </a:p>
          <a:p>
            <a:r>
              <a:rPr lang="en-US" sz="2200" b="1" dirty="0" smtClean="0">
                <a:solidFill>
                  <a:srgbClr val="C00000"/>
                </a:solidFill>
                <a:latin typeface="+mj-lt"/>
              </a:rPr>
              <a:t>Only one piece of the puzzle</a:t>
            </a:r>
            <a:endParaRPr lang="en-US" sz="2200" b="1" dirty="0">
              <a:solidFill>
                <a:srgbClr val="C00000"/>
              </a:solidFill>
              <a:latin typeface="+mj-lt"/>
            </a:endParaRPr>
          </a:p>
        </p:txBody>
      </p:sp>
      <p:sp>
        <p:nvSpPr>
          <p:cNvPr id="7" name="Text Placeholder 6"/>
          <p:cNvSpPr>
            <a:spLocks noGrp="1"/>
          </p:cNvSpPr>
          <p:nvPr>
            <p:ph type="body" sz="quarter" idx="3"/>
          </p:nvPr>
        </p:nvSpPr>
        <p:spPr/>
        <p:txBody>
          <a:bodyPr/>
          <a:lstStyle/>
          <a:p>
            <a:r>
              <a:rPr lang="en-US" dirty="0">
                <a:solidFill>
                  <a:schemeClr val="accent3">
                    <a:lumMod val="50000"/>
                  </a:schemeClr>
                </a:solidFill>
              </a:rPr>
              <a:t>W</a:t>
            </a:r>
            <a:r>
              <a:rPr lang="en-US" dirty="0" smtClean="0">
                <a:solidFill>
                  <a:schemeClr val="accent3">
                    <a:lumMod val="50000"/>
                  </a:schemeClr>
                </a:solidFill>
              </a:rPr>
              <a:t>hat is it not?</a:t>
            </a:r>
            <a:endParaRPr lang="en-US" dirty="0">
              <a:solidFill>
                <a:schemeClr val="accent3">
                  <a:lumMod val="50000"/>
                </a:schemeClr>
              </a:solidFill>
            </a:endParaRPr>
          </a:p>
        </p:txBody>
      </p:sp>
      <p:sp>
        <p:nvSpPr>
          <p:cNvPr id="8" name="Content Placeholder 7"/>
          <p:cNvSpPr>
            <a:spLocks noGrp="1"/>
          </p:cNvSpPr>
          <p:nvPr>
            <p:ph sz="quarter" idx="4"/>
          </p:nvPr>
        </p:nvSpPr>
        <p:spPr>
          <a:xfrm>
            <a:off x="4645025" y="2174874"/>
            <a:ext cx="4270375" cy="4530725"/>
          </a:xfrm>
        </p:spPr>
        <p:txBody>
          <a:bodyPr/>
          <a:lstStyle/>
          <a:p>
            <a:r>
              <a:rPr lang="en-US" b="1" dirty="0" smtClean="0">
                <a:solidFill>
                  <a:schemeClr val="accent3">
                    <a:lumMod val="50000"/>
                  </a:schemeClr>
                </a:solidFill>
                <a:latin typeface="+mj-lt"/>
              </a:rPr>
              <a:t>The best way to measure student performance in all situations</a:t>
            </a:r>
          </a:p>
          <a:p>
            <a:r>
              <a:rPr lang="en-US" b="1" dirty="0" smtClean="0">
                <a:solidFill>
                  <a:schemeClr val="accent3">
                    <a:lumMod val="50000"/>
                  </a:schemeClr>
                </a:solidFill>
                <a:latin typeface="+mj-lt"/>
              </a:rPr>
              <a:t>A progress monitoring tool</a:t>
            </a:r>
          </a:p>
          <a:p>
            <a:r>
              <a:rPr lang="en-US" b="1" dirty="0" smtClean="0">
                <a:solidFill>
                  <a:schemeClr val="accent3">
                    <a:lumMod val="50000"/>
                  </a:schemeClr>
                </a:solidFill>
                <a:latin typeface="+mj-lt"/>
              </a:rPr>
              <a:t>The only way to determine special education eligibility</a:t>
            </a:r>
          </a:p>
          <a:p>
            <a:r>
              <a:rPr lang="en-US" b="1" dirty="0" smtClean="0">
                <a:solidFill>
                  <a:schemeClr val="accent3">
                    <a:lumMod val="50000"/>
                  </a:schemeClr>
                </a:solidFill>
                <a:latin typeface="+mj-lt"/>
              </a:rPr>
              <a:t>A useless number that no one really understands</a:t>
            </a:r>
            <a:endParaRPr lang="en-US" b="1" dirty="0">
              <a:solidFill>
                <a:schemeClr val="accent3">
                  <a:lumMod val="50000"/>
                </a:schemeClr>
              </a:solidFill>
              <a:latin typeface="+mj-lt"/>
            </a:endParaRPr>
          </a:p>
        </p:txBody>
      </p:sp>
    </p:spTree>
    <p:extLst>
      <p:ext uri="{BB962C8B-B14F-4D97-AF65-F5344CB8AC3E}">
        <p14:creationId xmlns:p14="http://schemas.microsoft.com/office/powerpoint/2010/main" val="2351957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6">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1000"/>
                                        <p:tgtEl>
                                          <p:spTgt spid="6">
                                            <p:txEl>
                                              <p:pRg st="1" end="1"/>
                                            </p:txEl>
                                          </p:spTgt>
                                        </p:tgtEl>
                                      </p:cBhvr>
                                    </p:animEffect>
                                    <p:anim calcmode="lin" valueType="num">
                                      <p:cBhvr>
                                        <p:cTn id="16"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6">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6">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fade">
                                      <p:cBhvr>
                                        <p:cTn id="23" dur="1000"/>
                                        <p:tgtEl>
                                          <p:spTgt spid="6">
                                            <p:txEl>
                                              <p:pRg st="2" end="2"/>
                                            </p:txEl>
                                          </p:spTgt>
                                        </p:tgtEl>
                                      </p:cBhvr>
                                    </p:animEffect>
                                    <p:anim calcmode="lin" valueType="num">
                                      <p:cBhvr>
                                        <p:cTn id="24"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6">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Effect transition="in" filter="fade">
                                      <p:cBhvr>
                                        <p:cTn id="31" dur="1000"/>
                                        <p:tgtEl>
                                          <p:spTgt spid="6">
                                            <p:txEl>
                                              <p:pRg st="3" end="3"/>
                                            </p:txEl>
                                          </p:spTgt>
                                        </p:tgtEl>
                                      </p:cBhvr>
                                    </p:animEffect>
                                    <p:anim calcmode="lin" valueType="num">
                                      <p:cBhvr>
                                        <p:cTn id="32"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6">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grpId="0" nodeType="clickEffect">
                                  <p:stCondLst>
                                    <p:cond delay="0"/>
                                  </p:stCondLst>
                                  <p:childTnLst>
                                    <p:set>
                                      <p:cBhvr>
                                        <p:cTn id="38" dur="1" fill="hold">
                                          <p:stCondLst>
                                            <p:cond delay="0"/>
                                          </p:stCondLst>
                                        </p:cTn>
                                        <p:tgtEl>
                                          <p:spTgt spid="7">
                                            <p:txEl>
                                              <p:pRg st="0" end="0"/>
                                            </p:txEl>
                                          </p:spTgt>
                                        </p:tgtEl>
                                        <p:attrNameLst>
                                          <p:attrName>style.visibility</p:attrName>
                                        </p:attrNameLst>
                                      </p:cBhvr>
                                      <p:to>
                                        <p:strVal val="visible"/>
                                      </p:to>
                                    </p:set>
                                    <p:animEffect transition="in" filter="wipe(down)">
                                      <p:cBhvr>
                                        <p:cTn id="39" dur="580">
                                          <p:stCondLst>
                                            <p:cond delay="0"/>
                                          </p:stCondLst>
                                        </p:cTn>
                                        <p:tgtEl>
                                          <p:spTgt spid="7">
                                            <p:txEl>
                                              <p:pRg st="0" end="0"/>
                                            </p:txEl>
                                          </p:spTgt>
                                        </p:tgtEl>
                                      </p:cBhvr>
                                    </p:animEffect>
                                    <p:anim calcmode="lin" valueType="num">
                                      <p:cBhvr>
                                        <p:cTn id="40" dur="1822" tmFilter="0,0; 0.14,0.36; 0.43,0.73; 0.71,0.91; 1.0,1.0">
                                          <p:stCondLst>
                                            <p:cond delay="0"/>
                                          </p:stCondLst>
                                        </p:cTn>
                                        <p:tgtEl>
                                          <p:spTgt spid="7">
                                            <p:txEl>
                                              <p:pRg st="0" end="0"/>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7">
                                            <p:txEl>
                                              <p:pRg st="0" end="0"/>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7">
                                            <p:txEl>
                                              <p:pRg st="0" end="0"/>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7">
                                            <p:txEl>
                                              <p:pRg st="0" end="0"/>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7">
                                            <p:txEl>
                                              <p:pRg st="0" end="0"/>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7">
                                            <p:txEl>
                                              <p:pRg st="0" end="0"/>
                                            </p:txEl>
                                          </p:spTgt>
                                        </p:tgtEl>
                                      </p:cBhvr>
                                      <p:to x="100000" y="60000"/>
                                    </p:animScale>
                                    <p:animScale>
                                      <p:cBhvr>
                                        <p:cTn id="46" dur="166" decel="50000">
                                          <p:stCondLst>
                                            <p:cond delay="676"/>
                                          </p:stCondLst>
                                        </p:cTn>
                                        <p:tgtEl>
                                          <p:spTgt spid="7">
                                            <p:txEl>
                                              <p:pRg st="0" end="0"/>
                                            </p:txEl>
                                          </p:spTgt>
                                        </p:tgtEl>
                                      </p:cBhvr>
                                      <p:to x="100000" y="100000"/>
                                    </p:animScale>
                                    <p:animScale>
                                      <p:cBhvr>
                                        <p:cTn id="47" dur="26">
                                          <p:stCondLst>
                                            <p:cond delay="1312"/>
                                          </p:stCondLst>
                                        </p:cTn>
                                        <p:tgtEl>
                                          <p:spTgt spid="7">
                                            <p:txEl>
                                              <p:pRg st="0" end="0"/>
                                            </p:txEl>
                                          </p:spTgt>
                                        </p:tgtEl>
                                      </p:cBhvr>
                                      <p:to x="100000" y="80000"/>
                                    </p:animScale>
                                    <p:animScale>
                                      <p:cBhvr>
                                        <p:cTn id="48" dur="166" decel="50000">
                                          <p:stCondLst>
                                            <p:cond delay="1338"/>
                                          </p:stCondLst>
                                        </p:cTn>
                                        <p:tgtEl>
                                          <p:spTgt spid="7">
                                            <p:txEl>
                                              <p:pRg st="0" end="0"/>
                                            </p:txEl>
                                          </p:spTgt>
                                        </p:tgtEl>
                                      </p:cBhvr>
                                      <p:to x="100000" y="100000"/>
                                    </p:animScale>
                                    <p:animScale>
                                      <p:cBhvr>
                                        <p:cTn id="49" dur="26">
                                          <p:stCondLst>
                                            <p:cond delay="1642"/>
                                          </p:stCondLst>
                                        </p:cTn>
                                        <p:tgtEl>
                                          <p:spTgt spid="7">
                                            <p:txEl>
                                              <p:pRg st="0" end="0"/>
                                            </p:txEl>
                                          </p:spTgt>
                                        </p:tgtEl>
                                      </p:cBhvr>
                                      <p:to x="100000" y="90000"/>
                                    </p:animScale>
                                    <p:animScale>
                                      <p:cBhvr>
                                        <p:cTn id="50" dur="166" decel="50000">
                                          <p:stCondLst>
                                            <p:cond delay="1668"/>
                                          </p:stCondLst>
                                        </p:cTn>
                                        <p:tgtEl>
                                          <p:spTgt spid="7">
                                            <p:txEl>
                                              <p:pRg st="0" end="0"/>
                                            </p:txEl>
                                          </p:spTgt>
                                        </p:tgtEl>
                                      </p:cBhvr>
                                      <p:to x="100000" y="100000"/>
                                    </p:animScale>
                                    <p:animScale>
                                      <p:cBhvr>
                                        <p:cTn id="51" dur="26">
                                          <p:stCondLst>
                                            <p:cond delay="1808"/>
                                          </p:stCondLst>
                                        </p:cTn>
                                        <p:tgtEl>
                                          <p:spTgt spid="7">
                                            <p:txEl>
                                              <p:pRg st="0" end="0"/>
                                            </p:txEl>
                                          </p:spTgt>
                                        </p:tgtEl>
                                      </p:cBhvr>
                                      <p:to x="100000" y="95000"/>
                                    </p:animScale>
                                    <p:animScale>
                                      <p:cBhvr>
                                        <p:cTn id="52" dur="166" decel="50000">
                                          <p:stCondLst>
                                            <p:cond delay="1834"/>
                                          </p:stCondLst>
                                        </p:cTn>
                                        <p:tgtEl>
                                          <p:spTgt spid="7">
                                            <p:txEl>
                                              <p:pRg st="0" end="0"/>
                                            </p:txEl>
                                          </p:spTgt>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47" presetClass="entr" presetSubtype="0" fill="hold" grpId="0" nodeType="clickEffect">
                                  <p:stCondLst>
                                    <p:cond delay="0"/>
                                  </p:stCondLst>
                                  <p:childTnLst>
                                    <p:set>
                                      <p:cBhvr>
                                        <p:cTn id="56" dur="1" fill="hold">
                                          <p:stCondLst>
                                            <p:cond delay="0"/>
                                          </p:stCondLst>
                                        </p:cTn>
                                        <p:tgtEl>
                                          <p:spTgt spid="8">
                                            <p:txEl>
                                              <p:pRg st="0" end="0"/>
                                            </p:txEl>
                                          </p:spTgt>
                                        </p:tgtEl>
                                        <p:attrNameLst>
                                          <p:attrName>style.visibility</p:attrName>
                                        </p:attrNameLst>
                                      </p:cBhvr>
                                      <p:to>
                                        <p:strVal val="visible"/>
                                      </p:to>
                                    </p:set>
                                    <p:animEffect transition="in" filter="fade">
                                      <p:cBhvr>
                                        <p:cTn id="57" dur="1000"/>
                                        <p:tgtEl>
                                          <p:spTgt spid="8">
                                            <p:txEl>
                                              <p:pRg st="0" end="0"/>
                                            </p:txEl>
                                          </p:spTgt>
                                        </p:tgtEl>
                                      </p:cBhvr>
                                    </p:animEffect>
                                    <p:anim calcmode="lin" valueType="num">
                                      <p:cBhvr>
                                        <p:cTn id="5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7" presetClass="entr" presetSubtype="0" fill="hold" grpId="0" nodeType="clickEffect">
                                  <p:stCondLst>
                                    <p:cond delay="0"/>
                                  </p:stCondLst>
                                  <p:childTnLst>
                                    <p:set>
                                      <p:cBhvr>
                                        <p:cTn id="63" dur="1" fill="hold">
                                          <p:stCondLst>
                                            <p:cond delay="0"/>
                                          </p:stCondLst>
                                        </p:cTn>
                                        <p:tgtEl>
                                          <p:spTgt spid="8">
                                            <p:txEl>
                                              <p:pRg st="1" end="1"/>
                                            </p:txEl>
                                          </p:spTgt>
                                        </p:tgtEl>
                                        <p:attrNameLst>
                                          <p:attrName>style.visibility</p:attrName>
                                        </p:attrNameLst>
                                      </p:cBhvr>
                                      <p:to>
                                        <p:strVal val="visible"/>
                                      </p:to>
                                    </p:set>
                                    <p:animEffect transition="in" filter="fade">
                                      <p:cBhvr>
                                        <p:cTn id="64" dur="1000"/>
                                        <p:tgtEl>
                                          <p:spTgt spid="8">
                                            <p:txEl>
                                              <p:pRg st="1" end="1"/>
                                            </p:txEl>
                                          </p:spTgt>
                                        </p:tgtEl>
                                      </p:cBhvr>
                                    </p:animEffect>
                                    <p:anim calcmode="lin" valueType="num">
                                      <p:cBhvr>
                                        <p:cTn id="6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66"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7" presetClass="entr" presetSubtype="0" fill="hold" grpId="0" nodeType="clickEffect">
                                  <p:stCondLst>
                                    <p:cond delay="0"/>
                                  </p:stCondLst>
                                  <p:childTnLst>
                                    <p:set>
                                      <p:cBhvr>
                                        <p:cTn id="70" dur="1" fill="hold">
                                          <p:stCondLst>
                                            <p:cond delay="0"/>
                                          </p:stCondLst>
                                        </p:cTn>
                                        <p:tgtEl>
                                          <p:spTgt spid="8">
                                            <p:txEl>
                                              <p:pRg st="2" end="2"/>
                                            </p:txEl>
                                          </p:spTgt>
                                        </p:tgtEl>
                                        <p:attrNameLst>
                                          <p:attrName>style.visibility</p:attrName>
                                        </p:attrNameLst>
                                      </p:cBhvr>
                                      <p:to>
                                        <p:strVal val="visible"/>
                                      </p:to>
                                    </p:set>
                                    <p:animEffect transition="in" filter="fade">
                                      <p:cBhvr>
                                        <p:cTn id="71" dur="1000"/>
                                        <p:tgtEl>
                                          <p:spTgt spid="8">
                                            <p:txEl>
                                              <p:pRg st="2" end="2"/>
                                            </p:txEl>
                                          </p:spTgt>
                                        </p:tgtEl>
                                      </p:cBhvr>
                                    </p:animEffect>
                                    <p:anim calcmode="lin" valueType="num">
                                      <p:cBhvr>
                                        <p:cTn id="72"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7" presetClass="entr" presetSubtype="0" fill="hold" grpId="0" nodeType="clickEffect">
                                  <p:stCondLst>
                                    <p:cond delay="0"/>
                                  </p:stCondLst>
                                  <p:childTnLst>
                                    <p:set>
                                      <p:cBhvr>
                                        <p:cTn id="77" dur="1" fill="hold">
                                          <p:stCondLst>
                                            <p:cond delay="0"/>
                                          </p:stCondLst>
                                        </p:cTn>
                                        <p:tgtEl>
                                          <p:spTgt spid="8">
                                            <p:txEl>
                                              <p:pRg st="3" end="3"/>
                                            </p:txEl>
                                          </p:spTgt>
                                        </p:tgtEl>
                                        <p:attrNameLst>
                                          <p:attrName>style.visibility</p:attrName>
                                        </p:attrNameLst>
                                      </p:cBhvr>
                                      <p:to>
                                        <p:strVal val="visible"/>
                                      </p:to>
                                    </p:set>
                                    <p:animEffect transition="in" filter="fade">
                                      <p:cBhvr>
                                        <p:cTn id="78" dur="1000"/>
                                        <p:tgtEl>
                                          <p:spTgt spid="8">
                                            <p:txEl>
                                              <p:pRg st="3" end="3"/>
                                            </p:txEl>
                                          </p:spTgt>
                                        </p:tgtEl>
                                      </p:cBhvr>
                                    </p:animEffect>
                                    <p:anim calcmode="lin" valueType="num">
                                      <p:cBhvr>
                                        <p:cTn id="79"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80"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81" fill="hold">
                            <p:stCondLst>
                              <p:cond delay="1000"/>
                            </p:stCondLst>
                            <p:childTnLst>
                              <p:par>
                                <p:cTn id="82" presetID="30" presetClass="emph" presetSubtype="0" fill="hold" grpId="1" nodeType="afterEffect">
                                  <p:stCondLst>
                                    <p:cond delay="0"/>
                                  </p:stCondLst>
                                  <p:childTnLst>
                                    <p:animClr clrSpc="hsl" dir="cw">
                                      <p:cBhvr override="childStyle">
                                        <p:cTn id="83" dur="2000" fill="hold"/>
                                        <p:tgtEl>
                                          <p:spTgt spid="8">
                                            <p:txEl>
                                              <p:pRg st="0" end="0"/>
                                            </p:txEl>
                                          </p:spTgt>
                                        </p:tgtEl>
                                        <p:attrNameLst>
                                          <p:attrName>style.color</p:attrName>
                                        </p:attrNameLst>
                                      </p:cBhvr>
                                      <p:by>
                                        <p:hsl h="0" s="12549" l="25098"/>
                                      </p:by>
                                    </p:animClr>
                                    <p:animClr clrSpc="hsl" dir="cw">
                                      <p:cBhvr>
                                        <p:cTn id="84" dur="2000" fill="hold"/>
                                        <p:tgtEl>
                                          <p:spTgt spid="8">
                                            <p:txEl>
                                              <p:pRg st="0" end="0"/>
                                            </p:txEl>
                                          </p:spTgt>
                                        </p:tgtEl>
                                        <p:attrNameLst>
                                          <p:attrName>fillcolor</p:attrName>
                                        </p:attrNameLst>
                                      </p:cBhvr>
                                      <p:by>
                                        <p:hsl h="0" s="12549" l="25098"/>
                                      </p:by>
                                    </p:animClr>
                                    <p:animClr clrSpc="hsl" dir="cw">
                                      <p:cBhvr>
                                        <p:cTn id="85" dur="2000" fill="hold"/>
                                        <p:tgtEl>
                                          <p:spTgt spid="8">
                                            <p:txEl>
                                              <p:pRg st="0" end="0"/>
                                            </p:txEl>
                                          </p:spTgt>
                                        </p:tgtEl>
                                        <p:attrNameLst>
                                          <p:attrName>stroke.color</p:attrName>
                                        </p:attrNameLst>
                                      </p:cBhvr>
                                      <p:by>
                                        <p:hsl h="0" s="12549" l="25098"/>
                                      </p:by>
                                    </p:animClr>
                                    <p:set>
                                      <p:cBhvr>
                                        <p:cTn id="86" dur="2000" fill="hold"/>
                                        <p:tgtEl>
                                          <p:spTgt spid="8">
                                            <p:txEl>
                                              <p:pRg st="0" end="0"/>
                                            </p:txEl>
                                          </p:spTgt>
                                        </p:tgtEl>
                                        <p:attrNameLst>
                                          <p:attrName>fill.type</p:attrName>
                                        </p:attrNameLst>
                                      </p:cBhvr>
                                      <p:to>
                                        <p:strVal val="solid"/>
                                      </p:to>
                                    </p:set>
                                  </p:childTnLst>
                                </p:cTn>
                              </p:par>
                              <p:par>
                                <p:cTn id="87" presetID="30" presetClass="emph" presetSubtype="0" fill="hold" grpId="1" nodeType="withEffect">
                                  <p:stCondLst>
                                    <p:cond delay="0"/>
                                  </p:stCondLst>
                                  <p:childTnLst>
                                    <p:animClr clrSpc="hsl" dir="cw">
                                      <p:cBhvr override="childStyle">
                                        <p:cTn id="88" dur="2000" fill="hold"/>
                                        <p:tgtEl>
                                          <p:spTgt spid="8">
                                            <p:txEl>
                                              <p:pRg st="1" end="1"/>
                                            </p:txEl>
                                          </p:spTgt>
                                        </p:tgtEl>
                                        <p:attrNameLst>
                                          <p:attrName>style.color</p:attrName>
                                        </p:attrNameLst>
                                      </p:cBhvr>
                                      <p:by>
                                        <p:hsl h="0" s="12549" l="25098"/>
                                      </p:by>
                                    </p:animClr>
                                    <p:animClr clrSpc="hsl" dir="cw">
                                      <p:cBhvr>
                                        <p:cTn id="89" dur="2000" fill="hold"/>
                                        <p:tgtEl>
                                          <p:spTgt spid="8">
                                            <p:txEl>
                                              <p:pRg st="1" end="1"/>
                                            </p:txEl>
                                          </p:spTgt>
                                        </p:tgtEl>
                                        <p:attrNameLst>
                                          <p:attrName>fillcolor</p:attrName>
                                        </p:attrNameLst>
                                      </p:cBhvr>
                                      <p:by>
                                        <p:hsl h="0" s="12549" l="25098"/>
                                      </p:by>
                                    </p:animClr>
                                    <p:animClr clrSpc="hsl" dir="cw">
                                      <p:cBhvr>
                                        <p:cTn id="90" dur="2000" fill="hold"/>
                                        <p:tgtEl>
                                          <p:spTgt spid="8">
                                            <p:txEl>
                                              <p:pRg st="1" end="1"/>
                                            </p:txEl>
                                          </p:spTgt>
                                        </p:tgtEl>
                                        <p:attrNameLst>
                                          <p:attrName>stroke.color</p:attrName>
                                        </p:attrNameLst>
                                      </p:cBhvr>
                                      <p:by>
                                        <p:hsl h="0" s="12549" l="25098"/>
                                      </p:by>
                                    </p:animClr>
                                    <p:set>
                                      <p:cBhvr>
                                        <p:cTn id="91" dur="2000" fill="hold"/>
                                        <p:tgtEl>
                                          <p:spTgt spid="8">
                                            <p:txEl>
                                              <p:pRg st="1" end="1"/>
                                            </p:txEl>
                                          </p:spTgt>
                                        </p:tgtEl>
                                        <p:attrNameLst>
                                          <p:attrName>fill.type</p:attrName>
                                        </p:attrNameLst>
                                      </p:cBhvr>
                                      <p:to>
                                        <p:strVal val="solid"/>
                                      </p:to>
                                    </p:set>
                                  </p:childTnLst>
                                </p:cTn>
                              </p:par>
                              <p:par>
                                <p:cTn id="92" presetID="30" presetClass="emph" presetSubtype="0" fill="hold" grpId="1" nodeType="withEffect">
                                  <p:stCondLst>
                                    <p:cond delay="0"/>
                                  </p:stCondLst>
                                  <p:childTnLst>
                                    <p:animClr clrSpc="hsl" dir="cw">
                                      <p:cBhvr override="childStyle">
                                        <p:cTn id="93" dur="2000" fill="hold"/>
                                        <p:tgtEl>
                                          <p:spTgt spid="8">
                                            <p:txEl>
                                              <p:pRg st="2" end="2"/>
                                            </p:txEl>
                                          </p:spTgt>
                                        </p:tgtEl>
                                        <p:attrNameLst>
                                          <p:attrName>style.color</p:attrName>
                                        </p:attrNameLst>
                                      </p:cBhvr>
                                      <p:by>
                                        <p:hsl h="0" s="12549" l="25098"/>
                                      </p:by>
                                    </p:animClr>
                                    <p:animClr clrSpc="hsl" dir="cw">
                                      <p:cBhvr>
                                        <p:cTn id="94" dur="2000" fill="hold"/>
                                        <p:tgtEl>
                                          <p:spTgt spid="8">
                                            <p:txEl>
                                              <p:pRg st="2" end="2"/>
                                            </p:txEl>
                                          </p:spTgt>
                                        </p:tgtEl>
                                        <p:attrNameLst>
                                          <p:attrName>fillcolor</p:attrName>
                                        </p:attrNameLst>
                                      </p:cBhvr>
                                      <p:by>
                                        <p:hsl h="0" s="12549" l="25098"/>
                                      </p:by>
                                    </p:animClr>
                                    <p:animClr clrSpc="hsl" dir="cw">
                                      <p:cBhvr>
                                        <p:cTn id="95" dur="2000" fill="hold"/>
                                        <p:tgtEl>
                                          <p:spTgt spid="8">
                                            <p:txEl>
                                              <p:pRg st="2" end="2"/>
                                            </p:txEl>
                                          </p:spTgt>
                                        </p:tgtEl>
                                        <p:attrNameLst>
                                          <p:attrName>stroke.color</p:attrName>
                                        </p:attrNameLst>
                                      </p:cBhvr>
                                      <p:by>
                                        <p:hsl h="0" s="12549" l="25098"/>
                                      </p:by>
                                    </p:animClr>
                                    <p:set>
                                      <p:cBhvr>
                                        <p:cTn id="96" dur="2000" fill="hold"/>
                                        <p:tgtEl>
                                          <p:spTgt spid="8">
                                            <p:txEl>
                                              <p:pRg st="2" end="2"/>
                                            </p:txEl>
                                          </p:spTgt>
                                        </p:tgtEl>
                                        <p:attrNameLst>
                                          <p:attrName>fill.type</p:attrName>
                                        </p:attrNameLst>
                                      </p:cBhvr>
                                      <p:to>
                                        <p:strVal val="solid"/>
                                      </p:to>
                                    </p:set>
                                  </p:childTnLst>
                                </p:cTn>
                              </p:par>
                              <p:par>
                                <p:cTn id="97" presetID="30" presetClass="emph" presetSubtype="0" fill="hold" grpId="1" nodeType="withEffect">
                                  <p:stCondLst>
                                    <p:cond delay="0"/>
                                  </p:stCondLst>
                                  <p:childTnLst>
                                    <p:animClr clrSpc="hsl" dir="cw">
                                      <p:cBhvr override="childStyle">
                                        <p:cTn id="98" dur="2000" fill="hold"/>
                                        <p:tgtEl>
                                          <p:spTgt spid="8">
                                            <p:txEl>
                                              <p:pRg st="3" end="3"/>
                                            </p:txEl>
                                          </p:spTgt>
                                        </p:tgtEl>
                                        <p:attrNameLst>
                                          <p:attrName>style.color</p:attrName>
                                        </p:attrNameLst>
                                      </p:cBhvr>
                                      <p:by>
                                        <p:hsl h="0" s="12549" l="25098"/>
                                      </p:by>
                                    </p:animClr>
                                    <p:animClr clrSpc="hsl" dir="cw">
                                      <p:cBhvr>
                                        <p:cTn id="99" dur="2000" fill="hold"/>
                                        <p:tgtEl>
                                          <p:spTgt spid="8">
                                            <p:txEl>
                                              <p:pRg st="3" end="3"/>
                                            </p:txEl>
                                          </p:spTgt>
                                        </p:tgtEl>
                                        <p:attrNameLst>
                                          <p:attrName>fillcolor</p:attrName>
                                        </p:attrNameLst>
                                      </p:cBhvr>
                                      <p:by>
                                        <p:hsl h="0" s="12549" l="25098"/>
                                      </p:by>
                                    </p:animClr>
                                    <p:animClr clrSpc="hsl" dir="cw">
                                      <p:cBhvr>
                                        <p:cTn id="100" dur="2000" fill="hold"/>
                                        <p:tgtEl>
                                          <p:spTgt spid="8">
                                            <p:txEl>
                                              <p:pRg st="3" end="3"/>
                                            </p:txEl>
                                          </p:spTgt>
                                        </p:tgtEl>
                                        <p:attrNameLst>
                                          <p:attrName>stroke.color</p:attrName>
                                        </p:attrNameLst>
                                      </p:cBhvr>
                                      <p:by>
                                        <p:hsl h="0" s="12549" l="25098"/>
                                      </p:by>
                                    </p:animClr>
                                    <p:set>
                                      <p:cBhvr>
                                        <p:cTn id="101" dur="2000" fill="hold"/>
                                        <p:tgtEl>
                                          <p:spTgt spid="8">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P spid="8" grpId="0" build="p"/>
      <p:bldP spid="8" grpId="1"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382000" cy="762000"/>
          </a:xfrm>
        </p:spPr>
        <p:txBody>
          <a:bodyPr/>
          <a:lstStyle/>
          <a:p>
            <a:r>
              <a:rPr lang="en-US" sz="3600" b="1" dirty="0" smtClean="0"/>
              <a:t>When do I use the WJIV</a:t>
            </a:r>
            <a:r>
              <a:rPr lang="en-US" dirty="0" smtClean="0"/>
              <a:t>?</a:t>
            </a:r>
            <a:endParaRPr lang="en-US" dirty="0"/>
          </a:p>
        </p:txBody>
      </p:sp>
      <p:sp>
        <p:nvSpPr>
          <p:cNvPr id="3" name="Text Placeholder 2"/>
          <p:cNvSpPr>
            <a:spLocks noGrp="1"/>
          </p:cNvSpPr>
          <p:nvPr>
            <p:ph type="body" idx="1"/>
          </p:nvPr>
        </p:nvSpPr>
        <p:spPr>
          <a:xfrm>
            <a:off x="152401" y="1600200"/>
            <a:ext cx="8744088" cy="4876800"/>
          </a:xfrm>
        </p:spPr>
        <p:txBody>
          <a:bodyPr/>
          <a:lstStyle/>
          <a:p>
            <a:r>
              <a:rPr lang="en-US" dirty="0" smtClean="0"/>
              <a:t>To complete the academic assessment for initial IEPs, re-evaluation IEPs, and triennial three year IEPs</a:t>
            </a:r>
          </a:p>
          <a:p>
            <a:r>
              <a:rPr lang="en-US" dirty="0" smtClean="0"/>
              <a:t>Triennials without comprehensive psycho-educational assessments</a:t>
            </a:r>
          </a:p>
          <a:p>
            <a:pPr lvl="1"/>
            <a:r>
              <a:rPr lang="en-US" u="sng" dirty="0" smtClean="0"/>
              <a:t>Still require health and academic assessment </a:t>
            </a:r>
            <a:r>
              <a:rPr lang="en-US" sz="2400" dirty="0" smtClean="0"/>
              <a:t>(See </a:t>
            </a:r>
            <a:r>
              <a:rPr lang="en-US" sz="2400" b="1" dirty="0" smtClean="0">
                <a:solidFill>
                  <a:srgbClr val="C00000"/>
                </a:solidFill>
              </a:rPr>
              <a:t>BUL 6639.0 Three-Year Review</a:t>
            </a:r>
            <a:r>
              <a:rPr lang="en-US" sz="2400" dirty="0" smtClean="0"/>
              <a:t>)</a:t>
            </a:r>
          </a:p>
          <a:p>
            <a:r>
              <a:rPr lang="en-US" dirty="0" smtClean="0"/>
              <a:t>Remember, you need a signed assessment plan before you begin testing.</a:t>
            </a:r>
            <a:endParaRPr lang="en-US" dirty="0"/>
          </a:p>
        </p:txBody>
      </p:sp>
      <p:pic>
        <p:nvPicPr>
          <p:cNvPr id="5" name="Picture 4" descr="MCj04344110000[1]">
            <a:extLst>
              <a:ext uri="{FF2B5EF4-FFF2-40B4-BE49-F238E27FC236}">
                <a16:creationId xmlns:a16="http://schemas.microsoft.com/office/drawing/2014/main" id="{82615D3D-3BD1-44C1-8456-4D27B122852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373033">
            <a:off x="7530863" y="290637"/>
            <a:ext cx="1220218" cy="13727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209367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But what about the KTEA?</a:t>
            </a:r>
            <a:br>
              <a:rPr lang="en-US" sz="3600" b="1" dirty="0" smtClean="0"/>
            </a:br>
            <a:r>
              <a:rPr lang="en-US" sz="3600" b="1" dirty="0" smtClean="0"/>
              <a:t>What about the WJIII?   </a:t>
            </a:r>
            <a:endParaRPr lang="en-US" sz="3600" b="1" dirty="0"/>
          </a:p>
        </p:txBody>
      </p:sp>
      <p:sp>
        <p:nvSpPr>
          <p:cNvPr id="3" name="Text Placeholder 2"/>
          <p:cNvSpPr>
            <a:spLocks noGrp="1"/>
          </p:cNvSpPr>
          <p:nvPr>
            <p:ph type="body" idx="1"/>
          </p:nvPr>
        </p:nvSpPr>
        <p:spPr>
          <a:xfrm>
            <a:off x="457200" y="2133600"/>
            <a:ext cx="8229600" cy="4267200"/>
          </a:xfrm>
        </p:spPr>
        <p:txBody>
          <a:bodyPr/>
          <a:lstStyle/>
          <a:p>
            <a:r>
              <a:rPr lang="en-US" sz="2400" dirty="0" smtClean="0"/>
              <a:t>Formal, standardized norm-referenced assessments are administered as part of the process of obtaining multiple assessment measures for initial, re-evaluation, and triennial IEP assessments.</a:t>
            </a:r>
          </a:p>
          <a:p>
            <a:pPr marL="203200" indent="0">
              <a:buNone/>
            </a:pPr>
            <a:endParaRPr lang="en-US" sz="2400" dirty="0" smtClean="0"/>
          </a:p>
          <a:p>
            <a:r>
              <a:rPr lang="en-US" sz="2400" dirty="0" smtClean="0"/>
              <a:t>It is best practice to use the most recent edition of any standardized, norm-referenced assessment; therefore, it highly recommended that schools purchase any newly normed standardized assessment tool within one calendar year of publication.</a:t>
            </a:r>
          </a:p>
          <a:p>
            <a:endParaRPr lang="en-US" dirty="0"/>
          </a:p>
        </p:txBody>
      </p:sp>
      <p:pic>
        <p:nvPicPr>
          <p:cNvPr id="5" name="Picture 4" descr="MCj04344110000[1]">
            <a:extLst>
              <a:ext uri="{FF2B5EF4-FFF2-40B4-BE49-F238E27FC236}">
                <a16:creationId xmlns:a16="http://schemas.microsoft.com/office/drawing/2014/main" id="{82615D3D-3BD1-44C1-8456-4D27B122852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373033">
            <a:off x="7007098" y="528691"/>
            <a:ext cx="1397497" cy="14221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8442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
            <a:ext cx="7886700" cy="1525588"/>
          </a:xfrm>
        </p:spPr>
        <p:txBody>
          <a:bodyPr>
            <a:normAutofit/>
          </a:bodyPr>
          <a:lstStyle/>
          <a:p>
            <a:r>
              <a:rPr lang="en-US" sz="3200" b="1" dirty="0">
                <a:latin typeface="Arial" panose="020B0604020202020204" pitchFamily="34" charset="0"/>
                <a:cs typeface="Arial" panose="020B0604020202020204" pitchFamily="34" charset="0"/>
              </a:rPr>
              <a:t>Special Education Electronic Policies and Procedures Manual </a:t>
            </a:r>
            <a:br>
              <a:rPr lang="en-US" sz="3200" b="1" dirty="0">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(e-PPM)</a:t>
            </a:r>
            <a:endParaRPr lang="en-US" dirty="0"/>
          </a:p>
        </p:txBody>
      </p:sp>
      <p:sp>
        <p:nvSpPr>
          <p:cNvPr id="3" name="Subtitle 2"/>
          <p:cNvSpPr>
            <a:spLocks noGrp="1"/>
          </p:cNvSpPr>
          <p:nvPr>
            <p:ph idx="1"/>
          </p:nvPr>
        </p:nvSpPr>
        <p:spPr/>
        <p:txBody>
          <a:bodyPr/>
          <a:lstStyle/>
          <a:p>
            <a:pPr algn="l"/>
            <a:endParaRPr lang="en-US" sz="750" dirty="0"/>
          </a:p>
          <a:p>
            <a:pPr algn="l"/>
            <a:endParaRPr lang="en-US" dirty="0">
              <a:solidFill>
                <a:schemeClr val="tx1"/>
              </a:solidFill>
            </a:endParaRPr>
          </a:p>
          <a:p>
            <a:endParaRPr lang="en-US" dirty="0">
              <a:solidFill>
                <a:schemeClr val="tx1"/>
              </a:solidFill>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 y="1525589"/>
            <a:ext cx="7886700" cy="50276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87705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rtl="0">
              <a:spcBef>
                <a:spcPts val="0"/>
              </a:spcBef>
              <a:buClr>
                <a:schemeClr val="dk1"/>
              </a:buClr>
              <a:buSzPct val="25000"/>
              <a:buFont typeface="Calibri"/>
              <a:buNone/>
            </a:pPr>
            <a:r>
              <a:rPr lang="en-US" sz="3600" b="1" i="0" u="none" strike="noStrike" cap="none" baseline="0" dirty="0">
                <a:solidFill>
                  <a:schemeClr val="dk1"/>
                </a:solidFill>
                <a:ea typeface="Calibri"/>
                <a:cs typeface="Calibri"/>
                <a:sym typeface="Calibri"/>
              </a:rPr>
              <a:t>Achievement Tests</a:t>
            </a:r>
          </a:p>
        </p:txBody>
      </p:sp>
      <p:sp>
        <p:nvSpPr>
          <p:cNvPr id="118" name="Shape 118"/>
          <p:cNvSpPr txBox="1">
            <a:spLocks noGrp="1"/>
          </p:cNvSpPr>
          <p:nvPr>
            <p:ph type="body" idx="1"/>
          </p:nvPr>
        </p:nvSpPr>
        <p:spPr>
          <a:xfrm>
            <a:off x="457200" y="1385826"/>
            <a:ext cx="3994150" cy="400109"/>
          </a:xfrm>
          <a:prstGeom prst="rect">
            <a:avLst/>
          </a:prstGeom>
          <a:solidFill>
            <a:srgbClr val="F2F2F2"/>
          </a:solidFill>
          <a:ln>
            <a:noFill/>
          </a:ln>
        </p:spPr>
        <p:txBody>
          <a:bodyPr lIns="182875" tIns="45700" rIns="91425" bIns="45700" anchor="b" anchorCtr="0">
            <a:noAutofit/>
          </a:bodyPr>
          <a:lstStyle/>
          <a:p>
            <a:pPr marL="0" marR="0" lvl="0" indent="0" algn="l" rtl="0">
              <a:spcBef>
                <a:spcPts val="0"/>
              </a:spcBef>
              <a:buClr>
                <a:schemeClr val="dk1"/>
              </a:buClr>
              <a:buSzPct val="25000"/>
              <a:buFont typeface="Arial"/>
              <a:buNone/>
            </a:pPr>
            <a:r>
              <a:rPr lang="en-US" sz="2400" b="1" i="0" u="none" strike="noStrike" cap="none" baseline="0">
                <a:solidFill>
                  <a:schemeClr val="dk1"/>
                </a:solidFill>
                <a:latin typeface="Calibri"/>
                <a:ea typeface="Calibri"/>
                <a:cs typeface="Calibri"/>
                <a:sym typeface="Calibri"/>
              </a:rPr>
              <a:t>Standard Battery</a:t>
            </a:r>
          </a:p>
        </p:txBody>
      </p:sp>
      <p:sp>
        <p:nvSpPr>
          <p:cNvPr id="119" name="Shape 119"/>
          <p:cNvSpPr txBox="1">
            <a:spLocks noGrp="1"/>
          </p:cNvSpPr>
          <p:nvPr>
            <p:ph type="body" idx="2"/>
          </p:nvPr>
        </p:nvSpPr>
        <p:spPr>
          <a:xfrm>
            <a:off x="457200" y="2174875"/>
            <a:ext cx="4040187" cy="3951287"/>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buClr>
                <a:schemeClr val="dk2"/>
              </a:buClr>
              <a:buSzPct val="25000"/>
              <a:buFont typeface="Arial"/>
              <a:buNone/>
            </a:pPr>
            <a:r>
              <a:rPr lang="en-US" sz="2000" b="1" i="0" u="none" strike="noStrike" cap="none" baseline="0" dirty="0">
                <a:solidFill>
                  <a:schemeClr val="dk2"/>
                </a:solidFill>
                <a:latin typeface="Calibri"/>
                <a:ea typeface="Calibri"/>
                <a:cs typeface="Calibri"/>
                <a:sym typeface="Calibri"/>
              </a:rPr>
              <a:t>Test 1: </a:t>
            </a:r>
            <a:r>
              <a:rPr lang="en-US" sz="2000" b="0" i="0" u="none" strike="noStrike" cap="none" baseline="0" dirty="0">
                <a:solidFill>
                  <a:schemeClr val="dk1"/>
                </a:solidFill>
                <a:latin typeface="Calibri"/>
                <a:ea typeface="Calibri"/>
                <a:cs typeface="Calibri"/>
                <a:sym typeface="Calibri"/>
              </a:rPr>
              <a:t>Letter-Word Identification</a:t>
            </a:r>
          </a:p>
          <a:p>
            <a:pPr marL="342900" marR="0" lvl="0" indent="-342900" algn="l" rtl="0">
              <a:lnSpc>
                <a:spcPct val="90000"/>
              </a:lnSpc>
              <a:spcBef>
                <a:spcPts val="400"/>
              </a:spcBef>
              <a:buClr>
                <a:schemeClr val="dk2"/>
              </a:buClr>
              <a:buSzPct val="25000"/>
              <a:buFont typeface="Arial"/>
              <a:buNone/>
            </a:pPr>
            <a:r>
              <a:rPr lang="en-US" sz="2000" b="1" i="0" u="none" strike="noStrike" cap="none" baseline="0" dirty="0">
                <a:solidFill>
                  <a:schemeClr val="dk2"/>
                </a:solidFill>
                <a:latin typeface="Calibri"/>
                <a:ea typeface="Calibri"/>
                <a:cs typeface="Calibri"/>
                <a:sym typeface="Calibri"/>
              </a:rPr>
              <a:t>Test 2: </a:t>
            </a:r>
            <a:r>
              <a:rPr lang="en-US" sz="2000" b="0" i="0" u="none" strike="noStrike" cap="none" baseline="0" dirty="0">
                <a:solidFill>
                  <a:schemeClr val="dk1"/>
                </a:solidFill>
                <a:latin typeface="Calibri"/>
                <a:ea typeface="Calibri"/>
                <a:cs typeface="Calibri"/>
                <a:sym typeface="Calibri"/>
              </a:rPr>
              <a:t>Applied Problems</a:t>
            </a:r>
          </a:p>
          <a:p>
            <a:pPr marL="342900" marR="0" lvl="0" indent="-342900" algn="l" rtl="0">
              <a:lnSpc>
                <a:spcPct val="90000"/>
              </a:lnSpc>
              <a:spcBef>
                <a:spcPts val="400"/>
              </a:spcBef>
              <a:buClr>
                <a:schemeClr val="dk2"/>
              </a:buClr>
              <a:buSzPct val="25000"/>
              <a:buFont typeface="Arial"/>
              <a:buNone/>
            </a:pPr>
            <a:r>
              <a:rPr lang="en-US" sz="2000" b="1" i="0" u="none" strike="noStrike" cap="none" baseline="0" dirty="0">
                <a:solidFill>
                  <a:schemeClr val="dk2"/>
                </a:solidFill>
                <a:latin typeface="Calibri"/>
                <a:ea typeface="Calibri"/>
                <a:cs typeface="Calibri"/>
                <a:sym typeface="Calibri"/>
              </a:rPr>
              <a:t>Test 3: </a:t>
            </a:r>
            <a:r>
              <a:rPr lang="en-US" sz="2000" b="0" i="0" u="none" strike="noStrike" cap="none" baseline="0" dirty="0">
                <a:solidFill>
                  <a:schemeClr val="dk1"/>
                </a:solidFill>
                <a:latin typeface="Calibri"/>
                <a:ea typeface="Calibri"/>
                <a:cs typeface="Calibri"/>
                <a:sym typeface="Calibri"/>
              </a:rPr>
              <a:t>Spelling</a:t>
            </a:r>
          </a:p>
          <a:p>
            <a:pPr marL="342900" marR="0" lvl="0" indent="-342900" algn="l" rtl="0">
              <a:lnSpc>
                <a:spcPct val="90000"/>
              </a:lnSpc>
              <a:spcBef>
                <a:spcPts val="400"/>
              </a:spcBef>
              <a:buClr>
                <a:schemeClr val="dk2"/>
              </a:buClr>
              <a:buSzPct val="25000"/>
              <a:buFont typeface="Arial"/>
              <a:buNone/>
            </a:pPr>
            <a:r>
              <a:rPr lang="en-US" sz="2000" b="1" i="0" u="none" strike="noStrike" cap="none" baseline="0" dirty="0">
                <a:solidFill>
                  <a:schemeClr val="dk2"/>
                </a:solidFill>
                <a:latin typeface="Calibri"/>
                <a:ea typeface="Calibri"/>
                <a:cs typeface="Calibri"/>
                <a:sym typeface="Calibri"/>
              </a:rPr>
              <a:t>Test 4: </a:t>
            </a:r>
            <a:r>
              <a:rPr lang="en-US" sz="2000" b="0" i="0" u="none" strike="noStrike" cap="none" baseline="0" dirty="0">
                <a:solidFill>
                  <a:schemeClr val="dk1"/>
                </a:solidFill>
                <a:latin typeface="Calibri"/>
                <a:ea typeface="Calibri"/>
                <a:cs typeface="Calibri"/>
                <a:sym typeface="Calibri"/>
              </a:rPr>
              <a:t>Passage Comprehension</a:t>
            </a:r>
          </a:p>
          <a:p>
            <a:pPr marL="342900" marR="0" lvl="0" indent="-342900" algn="l" rtl="0">
              <a:lnSpc>
                <a:spcPct val="90000"/>
              </a:lnSpc>
              <a:spcBef>
                <a:spcPts val="400"/>
              </a:spcBef>
              <a:buClr>
                <a:schemeClr val="dk2"/>
              </a:buClr>
              <a:buSzPct val="25000"/>
              <a:buFont typeface="Arial"/>
              <a:buNone/>
            </a:pPr>
            <a:r>
              <a:rPr lang="en-US" sz="2000" b="1" i="0" u="none" strike="noStrike" cap="none" baseline="0" dirty="0">
                <a:solidFill>
                  <a:schemeClr val="dk2"/>
                </a:solidFill>
                <a:latin typeface="Calibri"/>
                <a:ea typeface="Calibri"/>
                <a:cs typeface="Calibri"/>
                <a:sym typeface="Calibri"/>
              </a:rPr>
              <a:t>Test 5: </a:t>
            </a:r>
            <a:r>
              <a:rPr lang="en-US" sz="2000" b="0" i="0" u="none" strike="noStrike" cap="none" baseline="0" dirty="0">
                <a:solidFill>
                  <a:schemeClr val="dk1"/>
                </a:solidFill>
                <a:latin typeface="Calibri"/>
                <a:ea typeface="Calibri"/>
                <a:cs typeface="Calibri"/>
                <a:sym typeface="Calibri"/>
              </a:rPr>
              <a:t>Calculation</a:t>
            </a:r>
          </a:p>
          <a:p>
            <a:pPr marL="342900" marR="0" lvl="0" indent="-342900" algn="l" rtl="0">
              <a:lnSpc>
                <a:spcPct val="90000"/>
              </a:lnSpc>
              <a:spcBef>
                <a:spcPts val="400"/>
              </a:spcBef>
              <a:buClr>
                <a:schemeClr val="dk2"/>
              </a:buClr>
              <a:buSzPct val="25000"/>
              <a:buFont typeface="Arial"/>
              <a:buNone/>
            </a:pPr>
            <a:r>
              <a:rPr lang="en-US" sz="2000" b="1" i="0" u="none" strike="noStrike" cap="none" baseline="0" dirty="0">
                <a:solidFill>
                  <a:schemeClr val="dk2"/>
                </a:solidFill>
                <a:latin typeface="Calibri"/>
                <a:ea typeface="Calibri"/>
                <a:cs typeface="Calibri"/>
                <a:sym typeface="Calibri"/>
              </a:rPr>
              <a:t>Test 6: </a:t>
            </a:r>
            <a:r>
              <a:rPr lang="en-US" sz="2000" b="0" i="0" u="none" strike="noStrike" cap="none" baseline="0" dirty="0">
                <a:solidFill>
                  <a:schemeClr val="dk1"/>
                </a:solidFill>
                <a:latin typeface="Calibri"/>
                <a:ea typeface="Calibri"/>
                <a:cs typeface="Calibri"/>
                <a:sym typeface="Calibri"/>
              </a:rPr>
              <a:t>Writing Samples</a:t>
            </a:r>
          </a:p>
          <a:p>
            <a:pPr marL="342900" marR="0" lvl="0" indent="-342900" algn="l" rtl="0">
              <a:lnSpc>
                <a:spcPct val="90000"/>
              </a:lnSpc>
              <a:spcBef>
                <a:spcPts val="400"/>
              </a:spcBef>
              <a:buClr>
                <a:schemeClr val="dk2"/>
              </a:buClr>
              <a:buSzPct val="25000"/>
              <a:buFont typeface="Arial"/>
              <a:buNone/>
            </a:pPr>
            <a:r>
              <a:rPr lang="en-US" sz="2000" b="1" i="0" u="none" strike="noStrike" cap="none" baseline="0" dirty="0">
                <a:solidFill>
                  <a:schemeClr val="dk2"/>
                </a:solidFill>
                <a:latin typeface="Calibri"/>
                <a:ea typeface="Calibri"/>
                <a:cs typeface="Calibri"/>
                <a:sym typeface="Calibri"/>
              </a:rPr>
              <a:t>Test 7: </a:t>
            </a:r>
            <a:r>
              <a:rPr lang="en-US" sz="2000" b="0" i="0" u="none" strike="noStrike" cap="none" baseline="0" dirty="0">
                <a:solidFill>
                  <a:schemeClr val="dk1"/>
                </a:solidFill>
                <a:latin typeface="Calibri"/>
                <a:ea typeface="Calibri"/>
                <a:cs typeface="Calibri"/>
                <a:sym typeface="Calibri"/>
              </a:rPr>
              <a:t>Word Attack</a:t>
            </a:r>
          </a:p>
          <a:p>
            <a:pPr marL="342900" marR="0" lvl="0" indent="-342900" algn="l" rtl="0">
              <a:lnSpc>
                <a:spcPct val="90000"/>
              </a:lnSpc>
              <a:spcBef>
                <a:spcPts val="400"/>
              </a:spcBef>
              <a:buClr>
                <a:schemeClr val="dk2"/>
              </a:buClr>
              <a:buSzPct val="25000"/>
              <a:buFont typeface="Arial"/>
              <a:buNone/>
            </a:pPr>
            <a:r>
              <a:rPr lang="en-US" sz="2000" b="1" i="0" u="none" strike="noStrike" cap="none" baseline="0" dirty="0">
                <a:solidFill>
                  <a:schemeClr val="dk2"/>
                </a:solidFill>
                <a:latin typeface="Calibri"/>
                <a:ea typeface="Calibri"/>
                <a:cs typeface="Calibri"/>
                <a:sym typeface="Calibri"/>
              </a:rPr>
              <a:t>Test 8: </a:t>
            </a:r>
            <a:r>
              <a:rPr lang="en-US" sz="2000" b="0" i="0" u="none" strike="noStrike" cap="none" baseline="0" dirty="0">
                <a:solidFill>
                  <a:schemeClr val="dk1"/>
                </a:solidFill>
                <a:latin typeface="Calibri"/>
                <a:ea typeface="Calibri"/>
                <a:cs typeface="Calibri"/>
                <a:sym typeface="Calibri"/>
              </a:rPr>
              <a:t>Oral Reading</a:t>
            </a:r>
          </a:p>
          <a:p>
            <a:pPr marL="342900" marR="0" lvl="0" indent="-342900" algn="l" rtl="0">
              <a:lnSpc>
                <a:spcPct val="90000"/>
              </a:lnSpc>
              <a:spcBef>
                <a:spcPts val="400"/>
              </a:spcBef>
              <a:buClr>
                <a:schemeClr val="dk2"/>
              </a:buClr>
              <a:buSzPct val="25000"/>
              <a:buFont typeface="Arial"/>
              <a:buNone/>
            </a:pPr>
            <a:r>
              <a:rPr lang="en-US" sz="2000" b="1" i="0" u="none" strike="noStrike" cap="none" baseline="0" dirty="0">
                <a:solidFill>
                  <a:schemeClr val="dk2"/>
                </a:solidFill>
                <a:latin typeface="Calibri"/>
                <a:ea typeface="Calibri"/>
                <a:cs typeface="Calibri"/>
                <a:sym typeface="Calibri"/>
              </a:rPr>
              <a:t>Test 9: </a:t>
            </a:r>
            <a:r>
              <a:rPr lang="en-US" sz="2000" b="0" i="0" u="none" strike="noStrike" cap="none" baseline="0" dirty="0">
                <a:solidFill>
                  <a:schemeClr val="dk1"/>
                </a:solidFill>
                <a:latin typeface="Calibri"/>
                <a:ea typeface="Calibri"/>
                <a:cs typeface="Calibri"/>
                <a:sym typeface="Calibri"/>
              </a:rPr>
              <a:t>Sentence Reading Fluency</a:t>
            </a:r>
          </a:p>
          <a:p>
            <a:pPr marL="342900" marR="0" lvl="0" indent="-342900" algn="l" rtl="0">
              <a:lnSpc>
                <a:spcPct val="90000"/>
              </a:lnSpc>
              <a:spcBef>
                <a:spcPts val="400"/>
              </a:spcBef>
              <a:buClr>
                <a:schemeClr val="dk2"/>
              </a:buClr>
              <a:buSzPct val="25000"/>
              <a:buFont typeface="Arial"/>
              <a:buNone/>
            </a:pPr>
            <a:r>
              <a:rPr lang="en-US" sz="2000" b="1" i="0" u="none" strike="noStrike" cap="none" baseline="0" dirty="0">
                <a:solidFill>
                  <a:schemeClr val="dk2"/>
                </a:solidFill>
                <a:latin typeface="Calibri"/>
                <a:ea typeface="Calibri"/>
                <a:cs typeface="Calibri"/>
                <a:sym typeface="Calibri"/>
              </a:rPr>
              <a:t>Test 10: </a:t>
            </a:r>
            <a:r>
              <a:rPr lang="en-US" sz="2000" b="0" i="0" u="none" strike="noStrike" cap="none" baseline="0" dirty="0">
                <a:solidFill>
                  <a:schemeClr val="dk1"/>
                </a:solidFill>
                <a:latin typeface="Calibri"/>
                <a:ea typeface="Calibri"/>
                <a:cs typeface="Calibri"/>
                <a:sym typeface="Calibri"/>
              </a:rPr>
              <a:t>Math Facts Fluency</a:t>
            </a:r>
          </a:p>
          <a:p>
            <a:pPr marL="342900" marR="0" lvl="0" indent="-342900" algn="l" rtl="0">
              <a:lnSpc>
                <a:spcPct val="90000"/>
              </a:lnSpc>
              <a:spcBef>
                <a:spcPts val="400"/>
              </a:spcBef>
              <a:buClr>
                <a:schemeClr val="dk2"/>
              </a:buClr>
              <a:buSzPct val="25000"/>
              <a:buFont typeface="Arial"/>
              <a:buNone/>
            </a:pPr>
            <a:r>
              <a:rPr lang="en-US" sz="2000" b="1" i="0" u="none" strike="noStrike" cap="none" baseline="0" dirty="0">
                <a:solidFill>
                  <a:schemeClr val="dk2"/>
                </a:solidFill>
                <a:latin typeface="Calibri"/>
                <a:ea typeface="Calibri"/>
                <a:cs typeface="Calibri"/>
                <a:sym typeface="Calibri"/>
              </a:rPr>
              <a:t>Test 11: </a:t>
            </a:r>
            <a:r>
              <a:rPr lang="en-US" sz="2000" b="0" i="0" u="none" strike="noStrike" cap="none" baseline="0" dirty="0">
                <a:solidFill>
                  <a:schemeClr val="dk1"/>
                </a:solidFill>
                <a:latin typeface="Calibri"/>
                <a:ea typeface="Calibri"/>
                <a:cs typeface="Calibri"/>
                <a:sym typeface="Calibri"/>
              </a:rPr>
              <a:t>Sentence Writing Fluency</a:t>
            </a:r>
          </a:p>
          <a:p>
            <a:pPr marL="342900" marR="0" lvl="0" indent="-342900" algn="l" rtl="0">
              <a:lnSpc>
                <a:spcPct val="90000"/>
              </a:lnSpc>
              <a:spcBef>
                <a:spcPts val="400"/>
              </a:spcBef>
              <a:buClr>
                <a:schemeClr val="dk1"/>
              </a:buClr>
              <a:buFont typeface="Arial"/>
              <a:buNone/>
            </a:pPr>
            <a:endParaRPr sz="2000" b="1" i="0" u="none" strike="noStrike" cap="none" baseline="0" dirty="0">
              <a:solidFill>
                <a:schemeClr val="dk1"/>
              </a:solidFill>
              <a:latin typeface="Calibri"/>
              <a:ea typeface="Calibri"/>
              <a:cs typeface="Calibri"/>
              <a:sym typeface="Calibri"/>
            </a:endParaRPr>
          </a:p>
        </p:txBody>
      </p:sp>
      <p:sp>
        <p:nvSpPr>
          <p:cNvPr id="120" name="Shape 120"/>
          <p:cNvSpPr txBox="1">
            <a:spLocks noGrp="1"/>
          </p:cNvSpPr>
          <p:nvPr>
            <p:ph type="body" idx="3"/>
          </p:nvPr>
        </p:nvSpPr>
        <p:spPr>
          <a:xfrm>
            <a:off x="4686300" y="1385826"/>
            <a:ext cx="4000500" cy="400109"/>
          </a:xfrm>
          <a:prstGeom prst="rect">
            <a:avLst/>
          </a:prstGeom>
          <a:solidFill>
            <a:srgbClr val="F2F2F2"/>
          </a:solidFill>
          <a:ln>
            <a:noFill/>
          </a:ln>
        </p:spPr>
        <p:txBody>
          <a:bodyPr lIns="182875" tIns="45700" rIns="91425" bIns="45700" anchor="b" anchorCtr="0">
            <a:noAutofit/>
          </a:bodyPr>
          <a:lstStyle/>
          <a:p>
            <a:pPr marL="0" marR="0" lvl="0" indent="0" algn="l" rtl="0">
              <a:spcBef>
                <a:spcPts val="0"/>
              </a:spcBef>
              <a:buClr>
                <a:schemeClr val="dk1"/>
              </a:buClr>
              <a:buSzPct val="25000"/>
              <a:buFont typeface="Arial"/>
              <a:buNone/>
            </a:pPr>
            <a:r>
              <a:rPr lang="en-US" sz="2400" b="1" i="0" u="none" strike="noStrike" cap="none" baseline="0">
                <a:solidFill>
                  <a:schemeClr val="dk1"/>
                </a:solidFill>
                <a:latin typeface="Calibri"/>
                <a:ea typeface="Calibri"/>
                <a:cs typeface="Calibri"/>
                <a:sym typeface="Calibri"/>
              </a:rPr>
              <a:t>Extended Battery</a:t>
            </a:r>
          </a:p>
        </p:txBody>
      </p:sp>
      <p:sp>
        <p:nvSpPr>
          <p:cNvPr id="121" name="Shape 121"/>
          <p:cNvSpPr txBox="1">
            <a:spLocks noGrp="1"/>
          </p:cNvSpPr>
          <p:nvPr>
            <p:ph type="body" idx="4"/>
          </p:nvPr>
        </p:nvSpPr>
        <p:spPr>
          <a:xfrm>
            <a:off x="4645025" y="2174875"/>
            <a:ext cx="4041774" cy="3951287"/>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dk2"/>
              </a:buClr>
              <a:buSzPct val="25000"/>
              <a:buFont typeface="Arial"/>
              <a:buNone/>
            </a:pPr>
            <a:r>
              <a:rPr lang="en-US" sz="2000" b="1" i="0" u="none" strike="noStrike" cap="none" baseline="0">
                <a:solidFill>
                  <a:schemeClr val="dk2"/>
                </a:solidFill>
                <a:latin typeface="Calibri"/>
                <a:ea typeface="Calibri"/>
                <a:cs typeface="Calibri"/>
                <a:sym typeface="Calibri"/>
              </a:rPr>
              <a:t>Test 12: </a:t>
            </a:r>
            <a:r>
              <a:rPr lang="en-US" sz="2000" b="0" i="0" u="none" strike="noStrike" cap="none" baseline="0">
                <a:solidFill>
                  <a:schemeClr val="dk1"/>
                </a:solidFill>
                <a:latin typeface="Calibri"/>
                <a:ea typeface="Calibri"/>
                <a:cs typeface="Calibri"/>
                <a:sym typeface="Calibri"/>
              </a:rPr>
              <a:t>Reading Recall</a:t>
            </a:r>
          </a:p>
          <a:p>
            <a:pPr marL="342900" marR="0" lvl="0" indent="-342900" algn="l" rtl="0">
              <a:spcBef>
                <a:spcPts val="400"/>
              </a:spcBef>
              <a:buClr>
                <a:schemeClr val="dk2"/>
              </a:buClr>
              <a:buSzPct val="25000"/>
              <a:buFont typeface="Arial"/>
              <a:buNone/>
            </a:pPr>
            <a:r>
              <a:rPr lang="en-US" sz="2000" b="1" i="0" u="none" strike="noStrike" cap="none" baseline="0">
                <a:solidFill>
                  <a:schemeClr val="dk2"/>
                </a:solidFill>
                <a:latin typeface="Calibri"/>
                <a:ea typeface="Calibri"/>
                <a:cs typeface="Calibri"/>
                <a:sym typeface="Calibri"/>
              </a:rPr>
              <a:t>Test 13: </a:t>
            </a:r>
            <a:r>
              <a:rPr lang="en-US" sz="2000" b="0" i="0" u="none" strike="noStrike" cap="none" baseline="0">
                <a:solidFill>
                  <a:schemeClr val="dk1"/>
                </a:solidFill>
                <a:latin typeface="Calibri"/>
                <a:ea typeface="Calibri"/>
                <a:cs typeface="Calibri"/>
                <a:sym typeface="Calibri"/>
              </a:rPr>
              <a:t>Number Matrices</a:t>
            </a:r>
          </a:p>
          <a:p>
            <a:pPr marL="342900" marR="0" lvl="0" indent="-342900" algn="l" rtl="0">
              <a:spcBef>
                <a:spcPts val="400"/>
              </a:spcBef>
              <a:buClr>
                <a:schemeClr val="dk2"/>
              </a:buClr>
              <a:buSzPct val="25000"/>
              <a:buFont typeface="Arial"/>
              <a:buNone/>
            </a:pPr>
            <a:r>
              <a:rPr lang="en-US" sz="2000" b="1" i="0" u="none" strike="noStrike" cap="none" baseline="0">
                <a:solidFill>
                  <a:schemeClr val="dk2"/>
                </a:solidFill>
                <a:latin typeface="Calibri"/>
                <a:ea typeface="Calibri"/>
                <a:cs typeface="Calibri"/>
                <a:sym typeface="Calibri"/>
              </a:rPr>
              <a:t>Test 14: </a:t>
            </a:r>
            <a:r>
              <a:rPr lang="en-US" sz="2000" b="0" i="0" u="none" strike="noStrike" cap="none" baseline="0">
                <a:solidFill>
                  <a:schemeClr val="dk1"/>
                </a:solidFill>
                <a:latin typeface="Calibri"/>
                <a:ea typeface="Calibri"/>
                <a:cs typeface="Calibri"/>
                <a:sym typeface="Calibri"/>
              </a:rPr>
              <a:t>Editing</a:t>
            </a:r>
          </a:p>
          <a:p>
            <a:pPr marL="342900" marR="0" lvl="0" indent="-342900" algn="l" rtl="0">
              <a:spcBef>
                <a:spcPts val="400"/>
              </a:spcBef>
              <a:buClr>
                <a:schemeClr val="dk2"/>
              </a:buClr>
              <a:buSzPct val="25000"/>
              <a:buFont typeface="Arial"/>
              <a:buNone/>
            </a:pPr>
            <a:r>
              <a:rPr lang="en-US" sz="2000" b="1" i="0" u="none" strike="noStrike" cap="none" baseline="0">
                <a:solidFill>
                  <a:schemeClr val="dk2"/>
                </a:solidFill>
                <a:latin typeface="Calibri"/>
                <a:ea typeface="Calibri"/>
                <a:cs typeface="Calibri"/>
                <a:sym typeface="Calibri"/>
              </a:rPr>
              <a:t>Test 15: </a:t>
            </a:r>
            <a:r>
              <a:rPr lang="en-US" sz="2000" b="0" i="0" u="none" strike="noStrike" cap="none" baseline="0">
                <a:solidFill>
                  <a:schemeClr val="dk1"/>
                </a:solidFill>
                <a:latin typeface="Calibri"/>
                <a:ea typeface="Calibri"/>
                <a:cs typeface="Calibri"/>
                <a:sym typeface="Calibri"/>
              </a:rPr>
              <a:t>Word Reading Fluency</a:t>
            </a:r>
          </a:p>
          <a:p>
            <a:pPr marL="342900" marR="0" lvl="0" indent="-342900" algn="l" rtl="0">
              <a:spcBef>
                <a:spcPts val="400"/>
              </a:spcBef>
              <a:buClr>
                <a:schemeClr val="dk2"/>
              </a:buClr>
              <a:buSzPct val="25000"/>
              <a:buFont typeface="Arial"/>
              <a:buNone/>
            </a:pPr>
            <a:r>
              <a:rPr lang="en-US" sz="2000" b="1" i="0" u="none" strike="noStrike" cap="none" baseline="0">
                <a:solidFill>
                  <a:schemeClr val="dk2"/>
                </a:solidFill>
                <a:latin typeface="Calibri"/>
                <a:ea typeface="Calibri"/>
                <a:cs typeface="Calibri"/>
                <a:sym typeface="Calibri"/>
              </a:rPr>
              <a:t>Test 16: </a:t>
            </a:r>
            <a:r>
              <a:rPr lang="en-US" sz="2000" b="0" i="0" u="none" strike="noStrike" cap="none" baseline="0">
                <a:solidFill>
                  <a:schemeClr val="dk1"/>
                </a:solidFill>
                <a:latin typeface="Calibri"/>
                <a:ea typeface="Calibri"/>
                <a:cs typeface="Calibri"/>
                <a:sym typeface="Calibri"/>
              </a:rPr>
              <a:t>Spelling of Sounds</a:t>
            </a:r>
          </a:p>
          <a:p>
            <a:pPr marL="342900" marR="0" lvl="0" indent="-342900" algn="l" rtl="0">
              <a:spcBef>
                <a:spcPts val="400"/>
              </a:spcBef>
              <a:buClr>
                <a:schemeClr val="dk2"/>
              </a:buClr>
              <a:buSzPct val="25000"/>
              <a:buFont typeface="Arial"/>
              <a:buNone/>
            </a:pPr>
            <a:r>
              <a:rPr lang="en-US" sz="2000" b="1" i="0" u="none" strike="noStrike" cap="none" baseline="0">
                <a:solidFill>
                  <a:schemeClr val="dk2"/>
                </a:solidFill>
                <a:latin typeface="Calibri"/>
                <a:ea typeface="Calibri"/>
                <a:cs typeface="Calibri"/>
                <a:sym typeface="Calibri"/>
              </a:rPr>
              <a:t>Test 17:</a:t>
            </a:r>
            <a:r>
              <a:rPr lang="en-US" sz="2000" b="0" i="0" u="none" strike="noStrike" cap="none" baseline="0">
                <a:solidFill>
                  <a:schemeClr val="dk2"/>
                </a:solidFill>
                <a:latin typeface="Calibri"/>
                <a:ea typeface="Calibri"/>
                <a:cs typeface="Calibri"/>
                <a:sym typeface="Calibri"/>
              </a:rPr>
              <a:t> </a:t>
            </a:r>
            <a:r>
              <a:rPr lang="en-US" sz="2000" b="0" i="0" u="none" strike="noStrike" cap="none" baseline="0">
                <a:solidFill>
                  <a:schemeClr val="dk1"/>
                </a:solidFill>
                <a:latin typeface="Calibri"/>
                <a:ea typeface="Calibri"/>
                <a:cs typeface="Calibri"/>
                <a:sym typeface="Calibri"/>
              </a:rPr>
              <a:t>Reading Vocabulary</a:t>
            </a:r>
          </a:p>
          <a:p>
            <a:pPr marL="342900" marR="0" lvl="0" indent="-342900" algn="l" rtl="0">
              <a:spcBef>
                <a:spcPts val="400"/>
              </a:spcBef>
              <a:buClr>
                <a:schemeClr val="dk2"/>
              </a:buClr>
              <a:buSzPct val="25000"/>
              <a:buFont typeface="Arial"/>
              <a:buNone/>
            </a:pPr>
            <a:r>
              <a:rPr lang="en-US" sz="2000" b="1" i="0" u="none" strike="noStrike" cap="none" baseline="0">
                <a:solidFill>
                  <a:schemeClr val="dk2"/>
                </a:solidFill>
                <a:latin typeface="Calibri"/>
                <a:ea typeface="Calibri"/>
                <a:cs typeface="Calibri"/>
                <a:sym typeface="Calibri"/>
              </a:rPr>
              <a:t>Test 18: </a:t>
            </a:r>
            <a:r>
              <a:rPr lang="en-US" sz="2000" b="0" i="0" u="none" strike="noStrike" cap="none" baseline="0">
                <a:solidFill>
                  <a:schemeClr val="dk1"/>
                </a:solidFill>
                <a:latin typeface="Calibri"/>
                <a:ea typeface="Calibri"/>
                <a:cs typeface="Calibri"/>
                <a:sym typeface="Calibri"/>
              </a:rPr>
              <a:t>Science</a:t>
            </a:r>
          </a:p>
          <a:p>
            <a:pPr marL="342900" marR="0" lvl="0" indent="-342900" algn="l" rtl="0">
              <a:spcBef>
                <a:spcPts val="400"/>
              </a:spcBef>
              <a:buClr>
                <a:schemeClr val="dk2"/>
              </a:buClr>
              <a:buSzPct val="25000"/>
              <a:buFont typeface="Arial"/>
              <a:buNone/>
            </a:pPr>
            <a:r>
              <a:rPr lang="en-US" sz="2000" b="1" i="0" u="none" strike="noStrike" cap="none" baseline="0">
                <a:solidFill>
                  <a:schemeClr val="dk2"/>
                </a:solidFill>
                <a:latin typeface="Calibri"/>
                <a:ea typeface="Calibri"/>
                <a:cs typeface="Calibri"/>
                <a:sym typeface="Calibri"/>
              </a:rPr>
              <a:t>Test 19: </a:t>
            </a:r>
            <a:r>
              <a:rPr lang="en-US" sz="2000" b="0" i="0" u="none" strike="noStrike" cap="none" baseline="0">
                <a:solidFill>
                  <a:schemeClr val="dk1"/>
                </a:solidFill>
                <a:latin typeface="Calibri"/>
                <a:ea typeface="Calibri"/>
                <a:cs typeface="Calibri"/>
                <a:sym typeface="Calibri"/>
              </a:rPr>
              <a:t>Social Studies</a:t>
            </a:r>
          </a:p>
          <a:p>
            <a:pPr marL="342900" marR="0" lvl="0" indent="-342900" algn="l" rtl="0">
              <a:spcBef>
                <a:spcPts val="400"/>
              </a:spcBef>
              <a:buClr>
                <a:schemeClr val="dk2"/>
              </a:buClr>
              <a:buSzPct val="25000"/>
              <a:buFont typeface="Arial"/>
              <a:buNone/>
            </a:pPr>
            <a:r>
              <a:rPr lang="en-US" sz="2000" b="1" i="0" u="none" strike="noStrike" cap="none" baseline="0">
                <a:solidFill>
                  <a:schemeClr val="dk2"/>
                </a:solidFill>
                <a:latin typeface="Calibri"/>
                <a:ea typeface="Calibri"/>
                <a:cs typeface="Calibri"/>
                <a:sym typeface="Calibri"/>
              </a:rPr>
              <a:t>Test 20: </a:t>
            </a:r>
            <a:r>
              <a:rPr lang="en-US" sz="2000" b="0" i="0" u="none" strike="noStrike" cap="none" baseline="0">
                <a:solidFill>
                  <a:schemeClr val="dk1"/>
                </a:solidFill>
                <a:latin typeface="Calibri"/>
                <a:ea typeface="Calibri"/>
                <a:cs typeface="Calibri"/>
                <a:sym typeface="Calibri"/>
              </a:rPr>
              <a:t>Humanities</a:t>
            </a:r>
          </a:p>
        </p:txBody>
      </p:sp>
    </p:spTree>
    <p:extLst>
      <p:ext uri="{BB962C8B-B14F-4D97-AF65-F5344CB8AC3E}">
        <p14:creationId xmlns:p14="http://schemas.microsoft.com/office/powerpoint/2010/main" val="147469310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0">
                                            <p:txEl>
                                              <p:pRg st="0" end="0"/>
                                            </p:txEl>
                                          </p:spTgt>
                                        </p:tgtEl>
                                        <p:attrNameLst>
                                          <p:attrName>style.visibility</p:attrName>
                                        </p:attrNameLst>
                                      </p:cBhvr>
                                      <p:to>
                                        <p:strVal val="visible"/>
                                      </p:to>
                                    </p:set>
                                    <p:animEffect transition="in" filter="fade">
                                      <p:cBhvr>
                                        <p:cTn id="7" dur="500"/>
                                        <p:tgtEl>
                                          <p:spTgt spid="12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1">
                                            <p:txEl>
                                              <p:pRg st="0" end="0"/>
                                            </p:txEl>
                                          </p:spTgt>
                                        </p:tgtEl>
                                        <p:attrNameLst>
                                          <p:attrName>style.visibility</p:attrName>
                                        </p:attrNameLst>
                                      </p:cBhvr>
                                      <p:to>
                                        <p:strVal val="visible"/>
                                      </p:to>
                                    </p:set>
                                    <p:animEffect transition="in" filter="fade">
                                      <p:cBhvr>
                                        <p:cTn id="10" dur="500"/>
                                        <p:tgtEl>
                                          <p:spTgt spid="121">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21">
                                            <p:txEl>
                                              <p:pRg st="1" end="1"/>
                                            </p:txEl>
                                          </p:spTgt>
                                        </p:tgtEl>
                                        <p:attrNameLst>
                                          <p:attrName>style.visibility</p:attrName>
                                        </p:attrNameLst>
                                      </p:cBhvr>
                                      <p:to>
                                        <p:strVal val="visible"/>
                                      </p:to>
                                    </p:set>
                                    <p:animEffect transition="in" filter="fade">
                                      <p:cBhvr>
                                        <p:cTn id="13" dur="500"/>
                                        <p:tgtEl>
                                          <p:spTgt spid="121">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21">
                                            <p:txEl>
                                              <p:pRg st="2" end="2"/>
                                            </p:txEl>
                                          </p:spTgt>
                                        </p:tgtEl>
                                        <p:attrNameLst>
                                          <p:attrName>style.visibility</p:attrName>
                                        </p:attrNameLst>
                                      </p:cBhvr>
                                      <p:to>
                                        <p:strVal val="visible"/>
                                      </p:to>
                                    </p:set>
                                    <p:animEffect transition="in" filter="fade">
                                      <p:cBhvr>
                                        <p:cTn id="16" dur="500"/>
                                        <p:tgtEl>
                                          <p:spTgt spid="121">
                                            <p:txEl>
                                              <p:pRg st="2" end="2"/>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21">
                                            <p:txEl>
                                              <p:pRg st="3" end="3"/>
                                            </p:txEl>
                                          </p:spTgt>
                                        </p:tgtEl>
                                        <p:attrNameLst>
                                          <p:attrName>style.visibility</p:attrName>
                                        </p:attrNameLst>
                                      </p:cBhvr>
                                      <p:to>
                                        <p:strVal val="visible"/>
                                      </p:to>
                                    </p:set>
                                    <p:animEffect transition="in" filter="fade">
                                      <p:cBhvr>
                                        <p:cTn id="19" dur="500"/>
                                        <p:tgtEl>
                                          <p:spTgt spid="121">
                                            <p:txEl>
                                              <p:pRg st="3" end="3"/>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21">
                                            <p:txEl>
                                              <p:pRg st="4" end="4"/>
                                            </p:txEl>
                                          </p:spTgt>
                                        </p:tgtEl>
                                        <p:attrNameLst>
                                          <p:attrName>style.visibility</p:attrName>
                                        </p:attrNameLst>
                                      </p:cBhvr>
                                      <p:to>
                                        <p:strVal val="visible"/>
                                      </p:to>
                                    </p:set>
                                    <p:animEffect transition="in" filter="fade">
                                      <p:cBhvr>
                                        <p:cTn id="22" dur="500"/>
                                        <p:tgtEl>
                                          <p:spTgt spid="121">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21">
                                            <p:txEl>
                                              <p:pRg st="5" end="5"/>
                                            </p:txEl>
                                          </p:spTgt>
                                        </p:tgtEl>
                                        <p:attrNameLst>
                                          <p:attrName>style.visibility</p:attrName>
                                        </p:attrNameLst>
                                      </p:cBhvr>
                                      <p:to>
                                        <p:strVal val="visible"/>
                                      </p:to>
                                    </p:set>
                                    <p:animEffect transition="in" filter="fade">
                                      <p:cBhvr>
                                        <p:cTn id="25" dur="500"/>
                                        <p:tgtEl>
                                          <p:spTgt spid="121">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21">
                                            <p:txEl>
                                              <p:pRg st="6" end="6"/>
                                            </p:txEl>
                                          </p:spTgt>
                                        </p:tgtEl>
                                        <p:attrNameLst>
                                          <p:attrName>style.visibility</p:attrName>
                                        </p:attrNameLst>
                                      </p:cBhvr>
                                      <p:to>
                                        <p:strVal val="visible"/>
                                      </p:to>
                                    </p:set>
                                    <p:animEffect transition="in" filter="fade">
                                      <p:cBhvr>
                                        <p:cTn id="28" dur="500"/>
                                        <p:tgtEl>
                                          <p:spTgt spid="121">
                                            <p:txEl>
                                              <p:pRg st="6" end="6"/>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21">
                                            <p:txEl>
                                              <p:pRg st="7" end="7"/>
                                            </p:txEl>
                                          </p:spTgt>
                                        </p:tgtEl>
                                        <p:attrNameLst>
                                          <p:attrName>style.visibility</p:attrName>
                                        </p:attrNameLst>
                                      </p:cBhvr>
                                      <p:to>
                                        <p:strVal val="visible"/>
                                      </p:to>
                                    </p:set>
                                    <p:animEffect transition="in" filter="fade">
                                      <p:cBhvr>
                                        <p:cTn id="31" dur="500"/>
                                        <p:tgtEl>
                                          <p:spTgt spid="121">
                                            <p:txEl>
                                              <p:pRg st="7" end="7"/>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121">
                                            <p:txEl>
                                              <p:pRg st="8" end="8"/>
                                            </p:txEl>
                                          </p:spTgt>
                                        </p:tgtEl>
                                        <p:attrNameLst>
                                          <p:attrName>style.visibility</p:attrName>
                                        </p:attrNameLst>
                                      </p:cBhvr>
                                      <p:to>
                                        <p:strVal val="visible"/>
                                      </p:to>
                                    </p:set>
                                    <p:animEffect transition="in" filter="fade">
                                      <p:cBhvr>
                                        <p:cTn id="34" dur="500"/>
                                        <p:tgtEl>
                                          <p:spTgt spid="12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Shape 24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rtl="0">
              <a:spcBef>
                <a:spcPts val="0"/>
              </a:spcBef>
              <a:buClr>
                <a:schemeClr val="dk1"/>
              </a:buClr>
              <a:buSzPct val="25000"/>
              <a:buFont typeface="Calibri"/>
              <a:buNone/>
            </a:pPr>
            <a:r>
              <a:rPr lang="en-US" sz="3600" b="1" i="0" u="none" strike="noStrike" cap="none" baseline="0" dirty="0" smtClean="0">
                <a:solidFill>
                  <a:schemeClr val="dk1"/>
                </a:solidFill>
                <a:ea typeface="Calibri"/>
                <a:cs typeface="Calibri"/>
                <a:sym typeface="Calibri"/>
              </a:rPr>
              <a:t>Which </a:t>
            </a:r>
            <a:r>
              <a:rPr lang="en-US" sz="3600" b="1" i="0" u="none" strike="noStrike" cap="none" baseline="0" dirty="0">
                <a:solidFill>
                  <a:schemeClr val="dk1"/>
                </a:solidFill>
                <a:ea typeface="Calibri"/>
                <a:cs typeface="Calibri"/>
                <a:sym typeface="Calibri"/>
              </a:rPr>
              <a:t>Tests </a:t>
            </a:r>
            <a:r>
              <a:rPr lang="en-US" sz="3600" b="1" dirty="0" smtClean="0">
                <a:solidFill>
                  <a:schemeClr val="dk1"/>
                </a:solidFill>
                <a:ea typeface="Calibri"/>
                <a:cs typeface="Calibri"/>
                <a:sym typeface="Calibri"/>
              </a:rPr>
              <a:t>Shall</a:t>
            </a:r>
            <a:r>
              <a:rPr lang="en-US" sz="3600" b="1" i="0" u="none" strike="noStrike" cap="none" baseline="0" dirty="0" smtClean="0">
                <a:solidFill>
                  <a:schemeClr val="dk1"/>
                </a:solidFill>
                <a:ea typeface="Calibri"/>
                <a:cs typeface="Calibri"/>
                <a:sym typeface="Calibri"/>
              </a:rPr>
              <a:t> </a:t>
            </a:r>
            <a:r>
              <a:rPr lang="en-US" sz="3600" b="1" i="0" u="none" strike="noStrike" cap="none" baseline="0" dirty="0">
                <a:solidFill>
                  <a:schemeClr val="dk1"/>
                </a:solidFill>
                <a:ea typeface="Calibri"/>
                <a:cs typeface="Calibri"/>
                <a:sym typeface="Calibri"/>
              </a:rPr>
              <a:t>I Administer?</a:t>
            </a:r>
          </a:p>
        </p:txBody>
      </p:sp>
      <p:sp>
        <p:nvSpPr>
          <p:cNvPr id="247" name="Shape 247"/>
          <p:cNvSpPr txBox="1">
            <a:spLocks noGrp="1"/>
          </p:cNvSpPr>
          <p:nvPr>
            <p:ph type="body" idx="1"/>
          </p:nvPr>
        </p:nvSpPr>
        <p:spPr>
          <a:xfrm>
            <a:off x="457200" y="2743200"/>
            <a:ext cx="8229600" cy="3382963"/>
          </a:xfrm>
          <a:prstGeom prst="rect">
            <a:avLst/>
          </a:prstGeom>
          <a:noFill/>
          <a:ln>
            <a:noFill/>
          </a:ln>
        </p:spPr>
        <p:txBody>
          <a:bodyPr lIns="91425" tIns="45700" rIns="91425" bIns="45700" anchor="t" anchorCtr="0">
            <a:noAutofit/>
          </a:bodyPr>
          <a:lstStyle/>
          <a:p>
            <a:pPr indent="-342900">
              <a:buSzPct val="100000"/>
            </a:pPr>
            <a:r>
              <a:rPr lang="en-US" dirty="0" smtClean="0"/>
              <a:t>Always </a:t>
            </a:r>
            <a:r>
              <a:rPr lang="en-US" dirty="0"/>
              <a:t>administer 1-6 and </a:t>
            </a:r>
            <a:r>
              <a:rPr lang="en-US" dirty="0" smtClean="0"/>
              <a:t>9-11</a:t>
            </a:r>
          </a:p>
          <a:p>
            <a:pPr indent="-342900">
              <a:buSzPct val="100000"/>
            </a:pPr>
            <a:r>
              <a:rPr lang="en-US" sz="3200" b="0" i="0" u="none" strike="noStrike" cap="none" baseline="0" dirty="0" smtClean="0">
                <a:solidFill>
                  <a:schemeClr val="dk1"/>
                </a:solidFill>
                <a:latin typeface="Calibri"/>
                <a:ea typeface="Calibri"/>
                <a:cs typeface="Calibri"/>
                <a:sym typeface="Calibri"/>
              </a:rPr>
              <a:t>Consult </a:t>
            </a:r>
            <a:r>
              <a:rPr lang="en-US" sz="3200" b="0" i="0" u="none" strike="noStrike" cap="none" baseline="0" dirty="0">
                <a:solidFill>
                  <a:schemeClr val="dk1"/>
                </a:solidFill>
                <a:latin typeface="Calibri"/>
                <a:ea typeface="Calibri"/>
                <a:cs typeface="Calibri"/>
                <a:sym typeface="Calibri"/>
              </a:rPr>
              <a:t>with the school psychologist to determine if any additional tests are necessary (especially from the Extended Battery</a:t>
            </a:r>
            <a:r>
              <a:rPr lang="en-US" sz="3200" b="0" i="0" u="none" strike="noStrike" cap="none" baseline="0" dirty="0" smtClean="0">
                <a:solidFill>
                  <a:schemeClr val="dk1"/>
                </a:solidFill>
                <a:latin typeface="Calibri"/>
                <a:ea typeface="Calibri"/>
                <a:cs typeface="Calibri"/>
                <a:sym typeface="Calibri"/>
              </a:rPr>
              <a:t>)</a:t>
            </a:r>
            <a:endParaRPr lang="en-US" sz="3200" b="0" i="0" u="none" strike="noStrike" cap="none" baseline="0" dirty="0">
              <a:solidFill>
                <a:schemeClr val="dk1"/>
              </a:solidFill>
              <a:latin typeface="Calibri"/>
              <a:ea typeface="Calibri"/>
              <a:cs typeface="Calibri"/>
              <a:sym typeface="Calibri"/>
            </a:endParaRPr>
          </a:p>
        </p:txBody>
      </p:sp>
      <p:pic>
        <p:nvPicPr>
          <p:cNvPr id="6" name="Picture 4" descr="MCj04344110000[1]">
            <a:extLst>
              <a:ext uri="{FF2B5EF4-FFF2-40B4-BE49-F238E27FC236}">
                <a16:creationId xmlns:a16="http://schemas.microsoft.com/office/drawing/2014/main" id="{82615D3D-3BD1-44C1-8456-4D27B122852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373033">
            <a:off x="3654299" y="1138291"/>
            <a:ext cx="1397497" cy="14221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9467003"/>
      </p:ext>
    </p:extLst>
  </p:cSld>
  <p:clrMapOvr>
    <a:masterClrMapping/>
  </p:clrMapOvr>
  <p:transition spd="slow">
    <p:cut/>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Shape 239"/>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rtl="0">
              <a:spcBef>
                <a:spcPts val="0"/>
              </a:spcBef>
              <a:buClr>
                <a:schemeClr val="dk1"/>
              </a:buClr>
              <a:buSzPct val="25000"/>
              <a:buFont typeface="Calibri"/>
              <a:buNone/>
            </a:pPr>
            <a:r>
              <a:rPr lang="en-US" sz="3600" b="1" i="0" u="none" strike="noStrike" cap="none" baseline="0" dirty="0">
                <a:solidFill>
                  <a:schemeClr val="dk1"/>
                </a:solidFill>
                <a:ea typeface="Calibri"/>
                <a:cs typeface="Calibri"/>
                <a:sym typeface="Calibri"/>
              </a:rPr>
              <a:t>Clusters and Tests</a:t>
            </a:r>
          </a:p>
        </p:txBody>
      </p:sp>
      <p:graphicFrame>
        <p:nvGraphicFramePr>
          <p:cNvPr id="240" name="Shape 240"/>
          <p:cNvGraphicFramePr/>
          <p:nvPr>
            <p:extLst/>
          </p:nvPr>
        </p:nvGraphicFramePr>
        <p:xfrm>
          <a:off x="457200" y="1600200"/>
          <a:ext cx="8229600" cy="4998740"/>
        </p:xfrm>
        <a:graphic>
          <a:graphicData uri="http://schemas.openxmlformats.org/drawingml/2006/table">
            <a:tbl>
              <a:tblPr firstRow="1" bandRow="1">
                <a:noFill/>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50">
                <a:tc>
                  <a:txBody>
                    <a:bodyPr/>
                    <a:lstStyle/>
                    <a:p>
                      <a:pPr marL="0" marR="0" lvl="0" indent="0" algn="l" rtl="0">
                        <a:spcBef>
                          <a:spcPts val="0"/>
                        </a:spcBef>
                        <a:buSzPct val="25000"/>
                        <a:buNone/>
                      </a:pPr>
                      <a:r>
                        <a:rPr lang="en-US" sz="3200" u="none" strike="noStrike" cap="none" baseline="0" dirty="0">
                          <a:solidFill>
                            <a:srgbClr val="C00000"/>
                          </a:solidFill>
                        </a:rPr>
                        <a:t>Broad Reading</a:t>
                      </a:r>
                    </a:p>
                  </a:txBody>
                  <a:tcPr marL="91450" marR="91450" marT="45725" marB="45725"/>
                </a:tc>
                <a:tc>
                  <a:txBody>
                    <a:bodyPr/>
                    <a:lstStyle/>
                    <a:p>
                      <a:pPr marL="0" marR="0" lvl="0" indent="0" algn="l" rtl="0">
                        <a:spcBef>
                          <a:spcPts val="0"/>
                        </a:spcBef>
                        <a:buSzPct val="25000"/>
                        <a:buNone/>
                      </a:pPr>
                      <a:r>
                        <a:rPr lang="en-US" sz="3200" u="none" strike="noStrike" cap="none" baseline="0" dirty="0">
                          <a:solidFill>
                            <a:srgbClr val="00B0F0"/>
                          </a:solidFill>
                        </a:rPr>
                        <a:t>Broad Mathematics</a:t>
                      </a:r>
                    </a:p>
                  </a:txBody>
                  <a:tcPr marL="91450" marR="91450" marT="45725" marB="45725"/>
                </a:tc>
                <a:tc>
                  <a:txBody>
                    <a:bodyPr/>
                    <a:lstStyle/>
                    <a:p>
                      <a:pPr marL="0" marR="0" lvl="0" indent="0" algn="l" rtl="0">
                        <a:spcBef>
                          <a:spcPts val="0"/>
                        </a:spcBef>
                        <a:buSzPct val="25000"/>
                        <a:buNone/>
                      </a:pPr>
                      <a:r>
                        <a:rPr lang="en-US" sz="3200" u="none" strike="noStrike" cap="none" baseline="0" dirty="0">
                          <a:solidFill>
                            <a:srgbClr val="92D050"/>
                          </a:solidFill>
                        </a:rPr>
                        <a:t>Broad Written Language</a:t>
                      </a:r>
                    </a:p>
                  </a:txBody>
                  <a:tcPr marL="91450" marR="91450" marT="45725" marB="45725"/>
                </a:tc>
                <a:extLst>
                  <a:ext uri="{0D108BD9-81ED-4DB2-BD59-A6C34878D82A}">
                    <a16:rowId xmlns:a16="http://schemas.microsoft.com/office/drawing/2014/main" val="10000"/>
                  </a:ext>
                </a:extLst>
              </a:tr>
              <a:tr h="370850">
                <a:tc>
                  <a:txBody>
                    <a:bodyPr/>
                    <a:lstStyle/>
                    <a:p>
                      <a:pPr marL="342900" marR="0" lvl="0" indent="-342900" algn="l" rtl="0">
                        <a:spcBef>
                          <a:spcPts val="0"/>
                        </a:spcBef>
                        <a:buClr>
                          <a:schemeClr val="dk1"/>
                        </a:buClr>
                        <a:buSzPct val="100000"/>
                        <a:buFont typeface="Calibri"/>
                        <a:buAutoNum type="arabicParenBoth"/>
                      </a:pPr>
                      <a:r>
                        <a:rPr lang="en-US" sz="2800" u="none" strike="noStrike" cap="none" baseline="0" dirty="0"/>
                        <a:t>Letter Word Identification</a:t>
                      </a:r>
                    </a:p>
                    <a:p>
                      <a:pPr marL="0" marR="0" lvl="0" indent="0" algn="l" rtl="0">
                        <a:spcBef>
                          <a:spcPts val="0"/>
                        </a:spcBef>
                        <a:buClr>
                          <a:schemeClr val="dk1"/>
                        </a:buClr>
                        <a:buFont typeface="Calibri"/>
                        <a:buNone/>
                      </a:pPr>
                      <a:endParaRPr sz="2800" u="none" strike="noStrike" cap="none" baseline="0" dirty="0"/>
                    </a:p>
                    <a:p>
                      <a:pPr marL="0" marR="0" lvl="0" indent="0" algn="l" rtl="0">
                        <a:spcBef>
                          <a:spcPts val="0"/>
                        </a:spcBef>
                        <a:buClr>
                          <a:schemeClr val="dk1"/>
                        </a:buClr>
                        <a:buSzPct val="25000"/>
                        <a:buFont typeface="Calibri"/>
                        <a:buNone/>
                      </a:pPr>
                      <a:r>
                        <a:rPr lang="en-US" sz="2800" u="none" strike="noStrike" cap="none" baseline="0" dirty="0"/>
                        <a:t>(4) Passage Comprehension</a:t>
                      </a:r>
                    </a:p>
                    <a:p>
                      <a:pPr marL="0" marR="0" lvl="0" indent="0" algn="l" rtl="0">
                        <a:spcBef>
                          <a:spcPts val="0"/>
                        </a:spcBef>
                        <a:buClr>
                          <a:schemeClr val="dk1"/>
                        </a:buClr>
                        <a:buFont typeface="Calibri"/>
                        <a:buNone/>
                      </a:pPr>
                      <a:endParaRPr sz="2800" u="none" strike="noStrike" cap="none" baseline="0" dirty="0"/>
                    </a:p>
                    <a:p>
                      <a:pPr marL="0" marR="0" lvl="0" indent="0" algn="l" rtl="0">
                        <a:spcBef>
                          <a:spcPts val="0"/>
                        </a:spcBef>
                        <a:buClr>
                          <a:schemeClr val="dk1"/>
                        </a:buClr>
                        <a:buSzPct val="25000"/>
                        <a:buFont typeface="Calibri"/>
                        <a:buNone/>
                      </a:pPr>
                      <a:r>
                        <a:rPr lang="en-US" sz="2800" u="none" strike="noStrike" cap="none" baseline="0" dirty="0"/>
                        <a:t>(9) Sentence Reading Fluency</a:t>
                      </a:r>
                    </a:p>
                  </a:txBody>
                  <a:tcPr marL="91450" marR="91450" marT="45725" marB="45725"/>
                </a:tc>
                <a:tc>
                  <a:txBody>
                    <a:bodyPr/>
                    <a:lstStyle/>
                    <a:p>
                      <a:pPr marL="0" marR="0" lvl="0" indent="0" algn="l" rtl="0">
                        <a:spcBef>
                          <a:spcPts val="0"/>
                        </a:spcBef>
                        <a:buSzPct val="25000"/>
                        <a:buNone/>
                      </a:pPr>
                      <a:r>
                        <a:rPr lang="en-US" sz="2800" u="none" strike="noStrike" cap="none" baseline="0" dirty="0"/>
                        <a:t>(2) Applied Problems</a:t>
                      </a:r>
                    </a:p>
                    <a:p>
                      <a:pPr marL="0" marR="0" lvl="0" indent="0" algn="l" rtl="0">
                        <a:spcBef>
                          <a:spcPts val="0"/>
                        </a:spcBef>
                        <a:buNone/>
                      </a:pPr>
                      <a:endParaRPr sz="2800" u="none" strike="noStrike" cap="none" baseline="0" dirty="0"/>
                    </a:p>
                    <a:p>
                      <a:pPr marL="0" marR="0" lvl="0" indent="0" algn="l" rtl="0">
                        <a:spcBef>
                          <a:spcPts val="0"/>
                        </a:spcBef>
                        <a:buSzPct val="25000"/>
                        <a:buNone/>
                      </a:pPr>
                      <a:r>
                        <a:rPr lang="en-US" sz="2800" u="none" strike="noStrike" cap="none" baseline="0" dirty="0"/>
                        <a:t>(5) Calculation</a:t>
                      </a:r>
                    </a:p>
                    <a:p>
                      <a:pPr marL="0" marR="0" lvl="0" indent="0" algn="l" rtl="0">
                        <a:spcBef>
                          <a:spcPts val="0"/>
                        </a:spcBef>
                        <a:buNone/>
                      </a:pPr>
                      <a:endParaRPr sz="2800" u="none" strike="noStrike" cap="none" baseline="0" dirty="0"/>
                    </a:p>
                    <a:p>
                      <a:pPr marL="0" marR="0" lvl="0" indent="0" algn="l" rtl="0">
                        <a:spcBef>
                          <a:spcPts val="0"/>
                        </a:spcBef>
                        <a:buSzPct val="25000"/>
                        <a:buNone/>
                      </a:pPr>
                      <a:r>
                        <a:rPr lang="en-US" sz="2800" u="none" strike="noStrike" cap="none" baseline="0" dirty="0"/>
                        <a:t>(10) Math Facts Fluency</a:t>
                      </a:r>
                    </a:p>
                  </a:txBody>
                  <a:tcPr marL="91450" marR="91450" marT="45725" marB="45725"/>
                </a:tc>
                <a:tc>
                  <a:txBody>
                    <a:bodyPr/>
                    <a:lstStyle/>
                    <a:p>
                      <a:pPr marL="0" marR="0" lvl="0" indent="0" algn="l" rtl="0">
                        <a:spcBef>
                          <a:spcPts val="0"/>
                        </a:spcBef>
                        <a:buSzPct val="25000"/>
                        <a:buNone/>
                      </a:pPr>
                      <a:r>
                        <a:rPr lang="en-US" sz="2800" u="none" strike="noStrike" cap="none" baseline="0" dirty="0"/>
                        <a:t>(3) Spelling</a:t>
                      </a:r>
                    </a:p>
                    <a:p>
                      <a:pPr marL="0" marR="0" lvl="0" indent="0" algn="l" rtl="0">
                        <a:spcBef>
                          <a:spcPts val="0"/>
                        </a:spcBef>
                        <a:buNone/>
                      </a:pPr>
                      <a:endParaRPr sz="2800" u="none" strike="noStrike" cap="none" baseline="0" dirty="0"/>
                    </a:p>
                    <a:p>
                      <a:pPr marL="0" marR="0" lvl="0" indent="0" algn="l" rtl="0">
                        <a:spcBef>
                          <a:spcPts val="0"/>
                        </a:spcBef>
                        <a:buSzPct val="25000"/>
                        <a:buNone/>
                      </a:pPr>
                      <a:r>
                        <a:rPr lang="en-US" sz="2800" u="none" strike="noStrike" cap="none" baseline="0" dirty="0"/>
                        <a:t>(6) Writing Samples</a:t>
                      </a:r>
                    </a:p>
                    <a:p>
                      <a:pPr marL="0" marR="0" lvl="0" indent="0" algn="l" rtl="0">
                        <a:spcBef>
                          <a:spcPts val="0"/>
                        </a:spcBef>
                        <a:buNone/>
                      </a:pPr>
                      <a:endParaRPr sz="2800" u="none" strike="noStrike" cap="none" baseline="0" dirty="0"/>
                    </a:p>
                    <a:p>
                      <a:pPr marL="0" marR="0" lvl="0" indent="0" algn="l" rtl="0">
                        <a:spcBef>
                          <a:spcPts val="0"/>
                        </a:spcBef>
                        <a:buSzPct val="25000"/>
                        <a:buNone/>
                      </a:pPr>
                      <a:r>
                        <a:rPr lang="en-US" sz="2800" u="none" strike="noStrike" cap="none" baseline="0" dirty="0"/>
                        <a:t>(11) Sentence Writing Fluency</a:t>
                      </a:r>
                    </a:p>
                  </a:txBody>
                  <a:tcPr marL="91450" marR="91450" marT="45725" marB="45725"/>
                </a:tc>
                <a:extLst>
                  <a:ext uri="{0D108BD9-81ED-4DB2-BD59-A6C34878D82A}">
                    <a16:rowId xmlns:a16="http://schemas.microsoft.com/office/drawing/2014/main" val="10001"/>
                  </a:ext>
                </a:extLst>
              </a:tr>
            </a:tbl>
          </a:graphicData>
        </a:graphic>
      </p:graphicFrame>
      <p:sp>
        <p:nvSpPr>
          <p:cNvPr id="241" name="Shape 241"/>
          <p:cNvSpPr txBox="1"/>
          <p:nvPr/>
        </p:nvSpPr>
        <p:spPr>
          <a:xfrm>
            <a:off x="457200" y="4572000"/>
            <a:ext cx="8229600" cy="178212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sz="2000" b="0" i="0" u="none" strike="noStrike" cap="none" baseline="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1425070"/>
      </p:ext>
    </p:extLst>
  </p:cSld>
  <p:clrMapOvr>
    <a:masterClrMapping/>
  </p:clrMapOvr>
  <p:transition spd="slow">
    <p:cut/>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57200"/>
            <a:ext cx="7848600" cy="685800"/>
          </a:xfrm>
        </p:spPr>
        <p:txBody>
          <a:bodyPr/>
          <a:lstStyle/>
          <a:p>
            <a:r>
              <a:rPr lang="en-US" sz="3600" b="1" dirty="0" smtClean="0"/>
              <a:t>Adding Tests</a:t>
            </a:r>
            <a:endParaRPr lang="en-US" sz="3600" b="1" dirty="0"/>
          </a:p>
        </p:txBody>
      </p:sp>
      <p:sp>
        <p:nvSpPr>
          <p:cNvPr id="5" name="Text Placeholder 4"/>
          <p:cNvSpPr>
            <a:spLocks noGrp="1"/>
          </p:cNvSpPr>
          <p:nvPr>
            <p:ph type="body" idx="1"/>
          </p:nvPr>
        </p:nvSpPr>
        <p:spPr>
          <a:xfrm>
            <a:off x="457200" y="1524000"/>
            <a:ext cx="8229600" cy="4343400"/>
          </a:xfrm>
        </p:spPr>
        <p:txBody>
          <a:bodyPr/>
          <a:lstStyle/>
          <a:p>
            <a:pPr marL="203200" indent="0">
              <a:buNone/>
            </a:pP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2509692700"/>
              </p:ext>
            </p:extLst>
          </p:nvPr>
        </p:nvGraphicFramePr>
        <p:xfrm>
          <a:off x="457200" y="2438399"/>
          <a:ext cx="8229600" cy="3556636"/>
        </p:xfrm>
        <a:graphic>
          <a:graphicData uri="http://schemas.openxmlformats.org/drawingml/2006/table">
            <a:tbl>
              <a:tblPr firstRow="1" bandRow="1"/>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90524">
                <a:tc>
                  <a:txBody>
                    <a:bodyPr/>
                    <a:lstStyle/>
                    <a:p>
                      <a:r>
                        <a:rPr lang="en-US" sz="2800" b="1" dirty="0" smtClean="0">
                          <a:solidFill>
                            <a:srgbClr val="C00000"/>
                          </a:solidFill>
                        </a:rPr>
                        <a:t>Adding the test….</a:t>
                      </a:r>
                      <a:endParaRPr lang="en-US" sz="2800" b="1" dirty="0">
                        <a:solidFill>
                          <a:srgbClr val="C00000"/>
                        </a:solidFill>
                      </a:endParaRPr>
                    </a:p>
                  </a:txBody>
                  <a:tcPr/>
                </a:tc>
                <a:tc>
                  <a:txBody>
                    <a:bodyPr/>
                    <a:lstStyle/>
                    <a:p>
                      <a:r>
                        <a:rPr lang="en-US" sz="2800" b="1" dirty="0" smtClean="0">
                          <a:solidFill>
                            <a:srgbClr val="C00000"/>
                          </a:solidFill>
                        </a:rPr>
                        <a:t>Yields</a:t>
                      </a:r>
                      <a:r>
                        <a:rPr lang="en-US" sz="2800" b="1" baseline="0" dirty="0" smtClean="0">
                          <a:solidFill>
                            <a:srgbClr val="C00000"/>
                          </a:solidFill>
                        </a:rPr>
                        <a:t> a score for…</a:t>
                      </a:r>
                      <a:endParaRPr lang="en-US" sz="2800" b="1" dirty="0">
                        <a:solidFill>
                          <a:srgbClr val="C00000"/>
                        </a:solidFill>
                      </a:endParaRPr>
                    </a:p>
                  </a:txBody>
                  <a:tcPr/>
                </a:tc>
                <a:extLst>
                  <a:ext uri="{0D108BD9-81ED-4DB2-BD59-A6C34878D82A}">
                    <a16:rowId xmlns:a16="http://schemas.microsoft.com/office/drawing/2014/main" val="10000"/>
                  </a:ext>
                </a:extLst>
              </a:tr>
              <a:tr h="1371600">
                <a:tc>
                  <a:txBody>
                    <a:bodyPr/>
                    <a:lstStyle/>
                    <a:p>
                      <a:r>
                        <a:rPr lang="en-US" sz="2400" b="1" i="0" dirty="0" smtClean="0"/>
                        <a:t>(7) Word Attack </a:t>
                      </a:r>
                      <a:r>
                        <a:rPr lang="en-US" sz="2400" dirty="0" smtClean="0"/>
                        <a:t>very similar to DIBELS Next Nonsense Word Fluency [NWF]</a:t>
                      </a:r>
                      <a:endParaRPr lang="en-US" sz="2400" dirty="0"/>
                    </a:p>
                  </a:txBody>
                  <a:tcPr/>
                </a:tc>
                <a:tc>
                  <a:txBody>
                    <a:bodyPr/>
                    <a:lstStyle/>
                    <a:p>
                      <a:r>
                        <a:rPr lang="en-US" sz="2400" b="1" dirty="0" smtClean="0"/>
                        <a:t>Basic Reading Skills</a:t>
                      </a:r>
                      <a:endParaRPr lang="en-US" sz="2400" dirty="0"/>
                    </a:p>
                  </a:txBody>
                  <a:tcPr/>
                </a:tc>
                <a:extLst>
                  <a:ext uri="{0D108BD9-81ED-4DB2-BD59-A6C34878D82A}">
                    <a16:rowId xmlns:a16="http://schemas.microsoft.com/office/drawing/2014/main" val="10001"/>
                  </a:ext>
                </a:extLst>
              </a:tr>
              <a:tr h="971551">
                <a:tc>
                  <a:txBody>
                    <a:bodyPr/>
                    <a:lstStyle/>
                    <a:p>
                      <a:r>
                        <a:rPr lang="en-US" sz="2400" b="1" i="0" dirty="0" smtClean="0"/>
                        <a:t>(7) Word Attack  </a:t>
                      </a:r>
                      <a:r>
                        <a:rPr lang="en-US" sz="2400" i="1" dirty="0" smtClean="0"/>
                        <a:t>AND </a:t>
                      </a:r>
                      <a:r>
                        <a:rPr lang="en-US" sz="2400" b="1" i="0" dirty="0" smtClean="0"/>
                        <a:t>(16) Spelling of Sounds</a:t>
                      </a:r>
                      <a:endParaRPr lang="en-US" sz="2400" b="1" i="0" dirty="0"/>
                    </a:p>
                  </a:txBody>
                  <a:tcPr/>
                </a:tc>
                <a:tc>
                  <a:txBody>
                    <a:bodyPr/>
                    <a:lstStyle/>
                    <a:p>
                      <a:r>
                        <a:rPr lang="en-US" sz="2400" b="1" dirty="0" smtClean="0"/>
                        <a:t>Phonemes and Graphemes Cluster</a:t>
                      </a:r>
                      <a:endParaRPr lang="en-US" sz="2400" dirty="0"/>
                    </a:p>
                  </a:txBody>
                  <a:tcPr/>
                </a:tc>
                <a:extLst>
                  <a:ext uri="{0D108BD9-81ED-4DB2-BD59-A6C34878D82A}">
                    <a16:rowId xmlns:a16="http://schemas.microsoft.com/office/drawing/2014/main" val="10002"/>
                  </a:ext>
                </a:extLst>
              </a:tr>
              <a:tr h="695325">
                <a:tc>
                  <a:txBody>
                    <a:bodyPr/>
                    <a:lstStyle/>
                    <a:p>
                      <a:r>
                        <a:rPr lang="en-US" sz="2400" b="1" i="0" dirty="0" smtClean="0"/>
                        <a:t>(8) Oral Reading </a:t>
                      </a:r>
                      <a:endParaRPr lang="en-US" sz="2400" b="1" i="0" dirty="0"/>
                    </a:p>
                  </a:txBody>
                  <a:tcPr/>
                </a:tc>
                <a:tc>
                  <a:txBody>
                    <a:bodyPr/>
                    <a:lstStyle/>
                    <a:p>
                      <a:r>
                        <a:rPr lang="en-US" sz="2400" b="1" dirty="0" smtClean="0"/>
                        <a:t>Reading Fluency</a:t>
                      </a:r>
                      <a:endParaRPr lang="en-US" sz="240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80103807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077200" cy="838200"/>
          </a:xfrm>
        </p:spPr>
        <p:txBody>
          <a:bodyPr/>
          <a:lstStyle/>
          <a:p>
            <a:r>
              <a:rPr lang="en-US" sz="3600" b="1" dirty="0" smtClean="0"/>
              <a:t>Testing Administration</a:t>
            </a:r>
            <a:endParaRPr lang="en-US" sz="3600" b="1" dirty="0"/>
          </a:p>
        </p:txBody>
      </p:sp>
      <p:sp>
        <p:nvSpPr>
          <p:cNvPr id="5" name="Content Placeholder 4"/>
          <p:cNvSpPr>
            <a:spLocks noGrp="1"/>
          </p:cNvSpPr>
          <p:nvPr>
            <p:ph sz="half" idx="2"/>
          </p:nvPr>
        </p:nvSpPr>
        <p:spPr>
          <a:xfrm>
            <a:off x="4090987" y="1295400"/>
            <a:ext cx="4138613" cy="4611757"/>
          </a:xfrm>
        </p:spPr>
        <p:txBody>
          <a:bodyPr/>
          <a:lstStyle/>
          <a:p>
            <a:r>
              <a:rPr lang="en-US" sz="2400" dirty="0" smtClean="0"/>
              <a:t>Read the script</a:t>
            </a:r>
          </a:p>
          <a:p>
            <a:r>
              <a:rPr lang="en-US" sz="2400" dirty="0" smtClean="0"/>
              <a:t>Test one-on one</a:t>
            </a:r>
          </a:p>
          <a:p>
            <a:r>
              <a:rPr lang="en-US" sz="2400" dirty="0" smtClean="0"/>
              <a:t>Use a well-lit, quiet room</a:t>
            </a:r>
          </a:p>
          <a:p>
            <a:r>
              <a:rPr lang="en-US" sz="2400" dirty="0" smtClean="0"/>
              <a:t>Watch facial expression and tone</a:t>
            </a:r>
          </a:p>
          <a:p>
            <a:r>
              <a:rPr lang="en-US" sz="2400" dirty="0" smtClean="0"/>
              <a:t>Establish and maintain rapport</a:t>
            </a:r>
          </a:p>
          <a:p>
            <a:pPr lvl="1"/>
            <a:r>
              <a:rPr lang="en-US" dirty="0" smtClean="0"/>
              <a:t>Praise effort, not performance!</a:t>
            </a:r>
          </a:p>
          <a:p>
            <a:r>
              <a:rPr lang="en-US" sz="2400" dirty="0" smtClean="0"/>
              <a:t>Test in sections if needed</a:t>
            </a:r>
          </a:p>
          <a:p>
            <a:endParaRPr lang="en-US" dirty="0"/>
          </a:p>
        </p:txBody>
      </p:sp>
      <p:sp>
        <p:nvSpPr>
          <p:cNvPr id="6" name="TextBox 5"/>
          <p:cNvSpPr txBox="1"/>
          <p:nvPr/>
        </p:nvSpPr>
        <p:spPr>
          <a:xfrm>
            <a:off x="533400" y="5638800"/>
            <a:ext cx="8001000" cy="954107"/>
          </a:xfrm>
          <a:prstGeom prst="rect">
            <a:avLst/>
          </a:prstGeom>
          <a:noFill/>
        </p:spPr>
        <p:txBody>
          <a:bodyPr wrap="square" rtlCol="0">
            <a:spAutoFit/>
          </a:bodyPr>
          <a:lstStyle/>
          <a:p>
            <a:r>
              <a:rPr lang="en-US" sz="2800" b="1" dirty="0" smtClean="0"/>
              <a:t>Remember: your task is to help get the best possible performance out of the student</a:t>
            </a:r>
            <a:endParaRPr lang="en-US" sz="2800" b="1"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133600"/>
            <a:ext cx="3786187" cy="2212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615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2">
            <a:extLst>
              <a:ext uri="{FF2B5EF4-FFF2-40B4-BE49-F238E27FC236}">
                <a16:creationId xmlns:a16="http://schemas.microsoft.com/office/drawing/2014/main" id="{77B7DBF5-FF59-4DE8-9EB7-C138BC4EFCCD}"/>
              </a:ext>
            </a:extLst>
          </p:cNvPr>
          <p:cNvSpPr>
            <a:spLocks noGrp="1"/>
          </p:cNvSpPr>
          <p:nvPr>
            <p:ph type="title"/>
          </p:nvPr>
        </p:nvSpPr>
        <p:spPr>
          <a:xfrm>
            <a:off x="457200" y="457200"/>
            <a:ext cx="8229600" cy="762000"/>
          </a:xfrm>
        </p:spPr>
        <p:txBody>
          <a:bodyPr/>
          <a:lstStyle/>
          <a:p>
            <a:r>
              <a:rPr lang="en-US" altLang="en-US" sz="3600" b="1" dirty="0"/>
              <a:t>How to Interpret Scores</a:t>
            </a:r>
          </a:p>
        </p:txBody>
      </p:sp>
      <p:graphicFrame>
        <p:nvGraphicFramePr>
          <p:cNvPr id="5" name="Content Placeholder 4">
            <a:extLst>
              <a:ext uri="{FF2B5EF4-FFF2-40B4-BE49-F238E27FC236}">
                <a16:creationId xmlns:a16="http://schemas.microsoft.com/office/drawing/2014/main" id="{F3E8E5C8-24A5-46AA-897E-92C6D6F7FA31}"/>
              </a:ext>
            </a:extLst>
          </p:cNvPr>
          <p:cNvGraphicFramePr>
            <a:graphicFrameLocks noGrp="1"/>
          </p:cNvGraphicFramePr>
          <p:nvPr>
            <p:ph idx="1"/>
            <p:extLst>
              <p:ext uri="{D42A27DB-BD31-4B8C-83A1-F6EECF244321}">
                <p14:modId xmlns:p14="http://schemas.microsoft.com/office/powerpoint/2010/main" val="4196136491"/>
              </p:ext>
            </p:extLst>
          </p:nvPr>
        </p:nvGraphicFramePr>
        <p:xfrm>
          <a:off x="609600" y="1655279"/>
          <a:ext cx="8077200" cy="3450122"/>
        </p:xfrm>
        <a:graphic>
          <a:graphicData uri="http://schemas.openxmlformats.org/drawingml/2006/table">
            <a:tbl>
              <a:tblPr firstRow="1" bandRow="1">
                <a:tableStyleId>{5C22544A-7EE6-4342-B048-85BDC9FD1C3A}</a:tableStyleId>
              </a:tblPr>
              <a:tblGrid>
                <a:gridCol w="4336781">
                  <a:extLst>
                    <a:ext uri="{9D8B030D-6E8A-4147-A177-3AD203B41FA5}">
                      <a16:colId xmlns:a16="http://schemas.microsoft.com/office/drawing/2014/main" val="20000"/>
                    </a:ext>
                  </a:extLst>
                </a:gridCol>
                <a:gridCol w="3740419">
                  <a:extLst>
                    <a:ext uri="{9D8B030D-6E8A-4147-A177-3AD203B41FA5}">
                      <a16:colId xmlns:a16="http://schemas.microsoft.com/office/drawing/2014/main" val="20001"/>
                    </a:ext>
                  </a:extLst>
                </a:gridCol>
              </a:tblGrid>
              <a:tr h="676442">
                <a:tc>
                  <a:txBody>
                    <a:bodyPr/>
                    <a:lstStyle/>
                    <a:p>
                      <a:r>
                        <a:rPr lang="en-US" sz="2000" dirty="0"/>
                        <a:t>Standard Score Range</a:t>
                      </a:r>
                    </a:p>
                  </a:txBody>
                  <a:tcPr marL="91445" marR="91445"/>
                </a:tc>
                <a:tc>
                  <a:txBody>
                    <a:bodyPr/>
                    <a:lstStyle/>
                    <a:p>
                      <a:r>
                        <a:rPr lang="en-US" sz="2000" dirty="0"/>
                        <a:t>WJ IV Classification</a:t>
                      </a:r>
                    </a:p>
                  </a:txBody>
                  <a:tcPr marL="91445" marR="91445"/>
                </a:tc>
                <a:extLst>
                  <a:ext uri="{0D108BD9-81ED-4DB2-BD59-A6C34878D82A}">
                    <a16:rowId xmlns:a16="http://schemas.microsoft.com/office/drawing/2014/main" val="10000"/>
                  </a:ext>
                </a:extLst>
              </a:tr>
              <a:tr h="382337">
                <a:tc>
                  <a:txBody>
                    <a:bodyPr/>
                    <a:lstStyle/>
                    <a:p>
                      <a:r>
                        <a:rPr lang="en-US" sz="2000" dirty="0"/>
                        <a:t>131 and above</a:t>
                      </a:r>
                    </a:p>
                  </a:txBody>
                  <a:tcPr marL="91445" marR="91445"/>
                </a:tc>
                <a:tc>
                  <a:txBody>
                    <a:bodyPr/>
                    <a:lstStyle/>
                    <a:p>
                      <a:r>
                        <a:rPr lang="en-US" sz="2000" dirty="0"/>
                        <a:t>Very Superior</a:t>
                      </a:r>
                    </a:p>
                  </a:txBody>
                  <a:tcPr marL="91445" marR="91445"/>
                </a:tc>
                <a:extLst>
                  <a:ext uri="{0D108BD9-81ED-4DB2-BD59-A6C34878D82A}">
                    <a16:rowId xmlns:a16="http://schemas.microsoft.com/office/drawing/2014/main" val="10001"/>
                  </a:ext>
                </a:extLst>
              </a:tr>
              <a:tr h="382337">
                <a:tc>
                  <a:txBody>
                    <a:bodyPr/>
                    <a:lstStyle/>
                    <a:p>
                      <a:r>
                        <a:rPr lang="en-US" sz="2000" dirty="0"/>
                        <a:t>121 to 130</a:t>
                      </a:r>
                    </a:p>
                  </a:txBody>
                  <a:tcPr marL="91445" marR="91445"/>
                </a:tc>
                <a:tc>
                  <a:txBody>
                    <a:bodyPr/>
                    <a:lstStyle/>
                    <a:p>
                      <a:r>
                        <a:rPr lang="en-US" sz="2000" dirty="0"/>
                        <a:t>Superior</a:t>
                      </a:r>
                    </a:p>
                  </a:txBody>
                  <a:tcPr marL="91445" marR="91445"/>
                </a:tc>
                <a:extLst>
                  <a:ext uri="{0D108BD9-81ED-4DB2-BD59-A6C34878D82A}">
                    <a16:rowId xmlns:a16="http://schemas.microsoft.com/office/drawing/2014/main" val="10002"/>
                  </a:ext>
                </a:extLst>
              </a:tr>
              <a:tr h="382337">
                <a:tc>
                  <a:txBody>
                    <a:bodyPr/>
                    <a:lstStyle/>
                    <a:p>
                      <a:r>
                        <a:rPr lang="en-US" sz="2000" dirty="0"/>
                        <a:t>111 to 120</a:t>
                      </a:r>
                    </a:p>
                  </a:txBody>
                  <a:tcPr marL="91445" marR="91445"/>
                </a:tc>
                <a:tc>
                  <a:txBody>
                    <a:bodyPr/>
                    <a:lstStyle/>
                    <a:p>
                      <a:r>
                        <a:rPr lang="en-US" sz="2000" dirty="0"/>
                        <a:t>High Average</a:t>
                      </a:r>
                    </a:p>
                  </a:txBody>
                  <a:tcPr marL="91445" marR="91445"/>
                </a:tc>
                <a:extLst>
                  <a:ext uri="{0D108BD9-81ED-4DB2-BD59-A6C34878D82A}">
                    <a16:rowId xmlns:a16="http://schemas.microsoft.com/office/drawing/2014/main" val="10003"/>
                  </a:ext>
                </a:extLst>
              </a:tr>
              <a:tr h="382337">
                <a:tc>
                  <a:txBody>
                    <a:bodyPr/>
                    <a:lstStyle/>
                    <a:p>
                      <a:r>
                        <a:rPr lang="en-US" sz="2000" dirty="0"/>
                        <a:t>90 to 110</a:t>
                      </a:r>
                    </a:p>
                  </a:txBody>
                  <a:tcPr marL="91445" marR="91445"/>
                </a:tc>
                <a:tc>
                  <a:txBody>
                    <a:bodyPr/>
                    <a:lstStyle/>
                    <a:p>
                      <a:r>
                        <a:rPr lang="en-US" sz="2000" dirty="0"/>
                        <a:t>Average</a:t>
                      </a:r>
                    </a:p>
                  </a:txBody>
                  <a:tcPr marL="91445" marR="91445"/>
                </a:tc>
                <a:extLst>
                  <a:ext uri="{0D108BD9-81ED-4DB2-BD59-A6C34878D82A}">
                    <a16:rowId xmlns:a16="http://schemas.microsoft.com/office/drawing/2014/main" val="10004"/>
                  </a:ext>
                </a:extLst>
              </a:tr>
              <a:tr h="382337">
                <a:tc>
                  <a:txBody>
                    <a:bodyPr/>
                    <a:lstStyle/>
                    <a:p>
                      <a:r>
                        <a:rPr lang="en-US" sz="2000" dirty="0"/>
                        <a:t>80 to 89</a:t>
                      </a:r>
                    </a:p>
                  </a:txBody>
                  <a:tcPr marL="91445" marR="91445"/>
                </a:tc>
                <a:tc>
                  <a:txBody>
                    <a:bodyPr/>
                    <a:lstStyle/>
                    <a:p>
                      <a:r>
                        <a:rPr lang="en-US" sz="2000" dirty="0"/>
                        <a:t>Low Average</a:t>
                      </a:r>
                    </a:p>
                  </a:txBody>
                  <a:tcPr marL="91445" marR="91445"/>
                </a:tc>
                <a:extLst>
                  <a:ext uri="{0D108BD9-81ED-4DB2-BD59-A6C34878D82A}">
                    <a16:rowId xmlns:a16="http://schemas.microsoft.com/office/drawing/2014/main" val="10005"/>
                  </a:ext>
                </a:extLst>
              </a:tr>
              <a:tr h="382337">
                <a:tc>
                  <a:txBody>
                    <a:bodyPr/>
                    <a:lstStyle/>
                    <a:p>
                      <a:r>
                        <a:rPr lang="en-US" sz="2000" dirty="0"/>
                        <a:t>70 to 79</a:t>
                      </a:r>
                    </a:p>
                  </a:txBody>
                  <a:tcPr marL="91445" marR="91445"/>
                </a:tc>
                <a:tc>
                  <a:txBody>
                    <a:bodyPr/>
                    <a:lstStyle/>
                    <a:p>
                      <a:r>
                        <a:rPr lang="en-US" sz="2000" dirty="0"/>
                        <a:t>Low</a:t>
                      </a:r>
                    </a:p>
                  </a:txBody>
                  <a:tcPr marL="91445" marR="91445"/>
                </a:tc>
                <a:extLst>
                  <a:ext uri="{0D108BD9-81ED-4DB2-BD59-A6C34878D82A}">
                    <a16:rowId xmlns:a16="http://schemas.microsoft.com/office/drawing/2014/main" val="10006"/>
                  </a:ext>
                </a:extLst>
              </a:tr>
              <a:tr h="382337">
                <a:tc>
                  <a:txBody>
                    <a:bodyPr/>
                    <a:lstStyle/>
                    <a:p>
                      <a:r>
                        <a:rPr lang="en-US" sz="2000" dirty="0"/>
                        <a:t>69 and below</a:t>
                      </a:r>
                    </a:p>
                  </a:txBody>
                  <a:tcPr marL="91445" marR="91445"/>
                </a:tc>
                <a:tc>
                  <a:txBody>
                    <a:bodyPr/>
                    <a:lstStyle/>
                    <a:p>
                      <a:r>
                        <a:rPr lang="en-US" sz="2000" dirty="0"/>
                        <a:t>Very Low</a:t>
                      </a:r>
                    </a:p>
                  </a:txBody>
                  <a:tcPr marL="91445" marR="91445"/>
                </a:tc>
                <a:extLst>
                  <a:ext uri="{0D108BD9-81ED-4DB2-BD59-A6C34878D82A}">
                    <a16:rowId xmlns:a16="http://schemas.microsoft.com/office/drawing/2014/main" val="10007"/>
                  </a:ext>
                </a:extLst>
              </a:tr>
            </a:tbl>
          </a:graphicData>
        </a:graphic>
      </p:graphicFrame>
      <p:pic>
        <p:nvPicPr>
          <p:cNvPr id="37920" name="Picture 2">
            <a:extLst>
              <a:ext uri="{FF2B5EF4-FFF2-40B4-BE49-F238E27FC236}">
                <a16:creationId xmlns:a16="http://schemas.microsoft.com/office/drawing/2014/main" id="{DD96726D-747E-4F95-852F-C531E8A02F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5138058"/>
            <a:ext cx="1239838" cy="14859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931371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2" name="Shape 312"/>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rtl="0">
              <a:spcBef>
                <a:spcPts val="0"/>
              </a:spcBef>
              <a:buClr>
                <a:schemeClr val="dk1"/>
              </a:buClr>
              <a:buSzPct val="25000"/>
              <a:buFont typeface="Calibri"/>
              <a:buNone/>
            </a:pPr>
            <a:r>
              <a:rPr lang="en-US" sz="3600" b="1" i="0" u="none" strike="noStrike" cap="none" baseline="0" dirty="0">
                <a:solidFill>
                  <a:schemeClr val="dk1"/>
                </a:solidFill>
                <a:ea typeface="Calibri"/>
                <a:cs typeface="Calibri"/>
                <a:sym typeface="Calibri"/>
              </a:rPr>
              <a:t>Raw Score</a:t>
            </a:r>
          </a:p>
        </p:txBody>
      </p:sp>
      <p:sp>
        <p:nvSpPr>
          <p:cNvPr id="313" name="Shape 313"/>
          <p:cNvSpPr txBox="1">
            <a:spLocks noGrp="1"/>
          </p:cNvSpPr>
          <p:nvPr>
            <p:ph type="body" idx="1"/>
          </p:nvPr>
        </p:nvSpPr>
        <p:spPr>
          <a:xfrm>
            <a:off x="457200" y="1828799"/>
            <a:ext cx="8229600" cy="1905001"/>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Arial"/>
              <a:buChar char="•"/>
            </a:pPr>
            <a:r>
              <a:rPr lang="en-US" sz="3200" b="1" i="0" u="none" strike="noStrike" cap="none" baseline="0" dirty="0">
                <a:solidFill>
                  <a:schemeClr val="dk1"/>
                </a:solidFill>
                <a:latin typeface="Calibri"/>
                <a:ea typeface="Calibri"/>
                <a:cs typeface="Calibri"/>
                <a:sym typeface="Calibri"/>
              </a:rPr>
              <a:t>Number of correct responses</a:t>
            </a:r>
          </a:p>
          <a:p>
            <a:pPr marL="342900" marR="0" lvl="0" indent="-342900" algn="l" rtl="0">
              <a:spcBef>
                <a:spcPts val="640"/>
              </a:spcBef>
              <a:buClr>
                <a:schemeClr val="dk1"/>
              </a:buClr>
              <a:buSzPct val="100000"/>
              <a:buFont typeface="Arial"/>
              <a:buChar char="•"/>
            </a:pPr>
            <a:r>
              <a:rPr lang="en-US" sz="3200" b="1" i="0" u="none" strike="noStrike" cap="none" baseline="0" dirty="0">
                <a:solidFill>
                  <a:schemeClr val="dk1"/>
                </a:solidFill>
                <a:latin typeface="Calibri"/>
                <a:ea typeface="Calibri"/>
                <a:cs typeface="Calibri"/>
                <a:sym typeface="Calibri"/>
              </a:rPr>
              <a:t>Essential to obtaining accurate results</a:t>
            </a:r>
          </a:p>
        </p:txBody>
      </p:sp>
      <p:pic>
        <p:nvPicPr>
          <p:cNvPr id="314" name="Shape 314"/>
          <p:cNvPicPr preferRelativeResize="0"/>
          <p:nvPr/>
        </p:nvPicPr>
        <p:blipFill rotWithShape="1">
          <a:blip r:embed="rId3">
            <a:alphaModFix/>
          </a:blip>
          <a:srcRect/>
          <a:stretch/>
        </p:blipFill>
        <p:spPr>
          <a:xfrm>
            <a:off x="6858000" y="304800"/>
            <a:ext cx="1981199" cy="1162049"/>
          </a:xfrm>
          <a:prstGeom prst="rect">
            <a:avLst/>
          </a:prstGeom>
          <a:noFill/>
          <a:ln>
            <a:noFill/>
          </a:ln>
        </p:spPr>
      </p:pic>
    </p:spTree>
    <p:extLst>
      <p:ext uri="{BB962C8B-B14F-4D97-AF65-F5344CB8AC3E}">
        <p14:creationId xmlns:p14="http://schemas.microsoft.com/office/powerpoint/2010/main" val="2554328068"/>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2"/>
                                        </p:tgtEl>
                                        <p:attrNameLst>
                                          <p:attrName>style.visibility</p:attrName>
                                        </p:attrNameLst>
                                      </p:cBhvr>
                                      <p:to>
                                        <p:strVal val="visible"/>
                                      </p:to>
                                    </p:set>
                                    <p:animEffect transition="in" filter="fade">
                                      <p:cBhvr>
                                        <p:cTn id="7" dur="500"/>
                                        <p:tgtEl>
                                          <p:spTgt spid="31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14"/>
                                        </p:tgtEl>
                                        <p:attrNameLst>
                                          <p:attrName>style.visibility</p:attrName>
                                        </p:attrNameLst>
                                      </p:cBhvr>
                                      <p:to>
                                        <p:strVal val="visible"/>
                                      </p:to>
                                    </p:set>
                                    <p:animEffect transition="in" filter="fade">
                                      <p:cBhvr>
                                        <p:cTn id="11" dur="500"/>
                                        <p:tgtEl>
                                          <p:spTgt spid="31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13">
                                            <p:txEl>
                                              <p:pRg st="0" end="0"/>
                                            </p:txEl>
                                          </p:spTgt>
                                        </p:tgtEl>
                                        <p:attrNameLst>
                                          <p:attrName>style.visibility</p:attrName>
                                        </p:attrNameLst>
                                      </p:cBhvr>
                                      <p:to>
                                        <p:strVal val="visible"/>
                                      </p:to>
                                    </p:set>
                                    <p:animEffect transition="in" filter="fade">
                                      <p:cBhvr>
                                        <p:cTn id="16" dur="500"/>
                                        <p:tgtEl>
                                          <p:spTgt spid="31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13">
                                            <p:txEl>
                                              <p:pRg st="1" end="1"/>
                                            </p:txEl>
                                          </p:spTgt>
                                        </p:tgtEl>
                                        <p:attrNameLst>
                                          <p:attrName>style.visibility</p:attrName>
                                        </p:attrNameLst>
                                      </p:cBhvr>
                                      <p:to>
                                        <p:strVal val="visible"/>
                                      </p:to>
                                    </p:set>
                                    <p:animEffect transition="in" filter="fade">
                                      <p:cBhvr>
                                        <p:cTn id="21" dur="500"/>
                                        <p:tgtEl>
                                          <p:spTgt spid="3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E836C-C334-40A9-8383-481D6E7755F1}"/>
              </a:ext>
            </a:extLst>
          </p:cNvPr>
          <p:cNvSpPr>
            <a:spLocks noGrp="1"/>
          </p:cNvSpPr>
          <p:nvPr>
            <p:ph type="title"/>
          </p:nvPr>
        </p:nvSpPr>
        <p:spPr>
          <a:xfrm>
            <a:off x="457200" y="228600"/>
            <a:ext cx="8229600" cy="1828800"/>
          </a:xfrm>
        </p:spPr>
        <p:txBody>
          <a:bodyPr>
            <a:normAutofit fontScale="90000"/>
          </a:bodyPr>
          <a:lstStyle/>
          <a:p>
            <a:pPr>
              <a:defRPr/>
            </a:pPr>
            <a:r>
              <a:rPr lang="en-US" dirty="0"/>
              <a:t/>
            </a:r>
            <a:br>
              <a:rPr lang="en-US" dirty="0"/>
            </a:br>
            <a:r>
              <a:rPr lang="en-US" b="1" dirty="0"/>
              <a:t>Why </a:t>
            </a:r>
            <a:r>
              <a:rPr lang="en-US" b="1" dirty="0" smtClean="0"/>
              <a:t>don’t we use </a:t>
            </a:r>
            <a:r>
              <a:rPr lang="en-US" b="1" dirty="0"/>
              <a:t>Grade (GE) or </a:t>
            </a:r>
            <a:br>
              <a:rPr lang="en-US" b="1" dirty="0"/>
            </a:br>
            <a:r>
              <a:rPr lang="en-US" b="1" dirty="0"/>
              <a:t>Age Equivalents (AE</a:t>
            </a:r>
            <a:r>
              <a:rPr lang="en-US" b="1" dirty="0" smtClean="0"/>
              <a:t>)?  </a:t>
            </a:r>
            <a:r>
              <a:rPr lang="en-US" dirty="0"/>
              <a:t/>
            </a:r>
            <a:br>
              <a:rPr lang="en-US" dirty="0"/>
            </a:br>
            <a:endParaRPr lang="en-US" dirty="0"/>
          </a:p>
        </p:txBody>
      </p:sp>
      <p:sp>
        <p:nvSpPr>
          <p:cNvPr id="39939" name="Content Placeholder 2">
            <a:extLst>
              <a:ext uri="{FF2B5EF4-FFF2-40B4-BE49-F238E27FC236}">
                <a16:creationId xmlns:a16="http://schemas.microsoft.com/office/drawing/2014/main" id="{896499BE-73F7-4115-8F2A-7D7D50C9C038}"/>
              </a:ext>
            </a:extLst>
          </p:cNvPr>
          <p:cNvSpPr>
            <a:spLocks noGrp="1"/>
          </p:cNvSpPr>
          <p:nvPr>
            <p:ph idx="1"/>
          </p:nvPr>
        </p:nvSpPr>
        <p:spPr>
          <a:xfrm>
            <a:off x="473528" y="2514600"/>
            <a:ext cx="8229600" cy="4114800"/>
          </a:xfrm>
        </p:spPr>
        <p:txBody>
          <a:bodyPr/>
          <a:lstStyle/>
          <a:p>
            <a:r>
              <a:rPr lang="en-US" altLang="en-US" sz="2800" dirty="0"/>
              <a:t>GE compares a student’s performance on grade level material against the average performance of students at other grade levels on that same material</a:t>
            </a:r>
          </a:p>
          <a:p>
            <a:r>
              <a:rPr lang="en-US" altLang="en-US" sz="2800" dirty="0"/>
              <a:t>If a 5</a:t>
            </a:r>
            <a:r>
              <a:rPr lang="en-US" altLang="en-US" sz="2800" baseline="30000" dirty="0"/>
              <a:t>th</a:t>
            </a:r>
            <a:r>
              <a:rPr lang="en-US" altLang="en-US" sz="2800" dirty="0"/>
              <a:t> grader obtains a GE of 10.5, it does not mean the child is solving 10</a:t>
            </a:r>
            <a:r>
              <a:rPr lang="en-US" altLang="en-US" sz="2800" baseline="30000" dirty="0"/>
              <a:t>th</a:t>
            </a:r>
            <a:r>
              <a:rPr lang="en-US" altLang="en-US" sz="2800" dirty="0"/>
              <a:t> grade problems. It means they can solve 5</a:t>
            </a:r>
            <a:r>
              <a:rPr lang="en-US" altLang="en-US" sz="2800" baseline="30000" dirty="0"/>
              <a:t>th</a:t>
            </a:r>
            <a:r>
              <a:rPr lang="en-US" altLang="en-US" sz="2800" dirty="0"/>
              <a:t> grade problems as well as the average 10</a:t>
            </a:r>
            <a:r>
              <a:rPr lang="en-US" altLang="en-US" sz="2800" baseline="30000" dirty="0"/>
              <a:t>th</a:t>
            </a:r>
            <a:r>
              <a:rPr lang="en-US" altLang="en-US" sz="2800" dirty="0"/>
              <a:t> grader</a:t>
            </a:r>
          </a:p>
          <a:p>
            <a:r>
              <a:rPr lang="en-US" altLang="en-US" sz="2800" dirty="0"/>
              <a:t>Same goes with AE</a:t>
            </a:r>
          </a:p>
        </p:txBody>
      </p:sp>
      <p:pic>
        <p:nvPicPr>
          <p:cNvPr id="8" name="Picture 4" descr="MCj04344110000[1]">
            <a:extLst>
              <a:ext uri="{FF2B5EF4-FFF2-40B4-BE49-F238E27FC236}">
                <a16:creationId xmlns:a16="http://schemas.microsoft.com/office/drawing/2014/main" id="{82615D3D-3BD1-44C1-8456-4D27B122852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373033">
            <a:off x="6619156" y="1302904"/>
            <a:ext cx="1616726" cy="13058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hape 641">
            <a:extLst>
              <a:ext uri="{FF2B5EF4-FFF2-40B4-BE49-F238E27FC236}">
                <a16:creationId xmlns:a16="http://schemas.microsoft.com/office/drawing/2014/main" id="{0BB93730-AED9-4412-B23C-9DB628020DC6}"/>
              </a:ext>
            </a:extLst>
          </p:cNvPr>
          <p:cNvSpPr>
            <a:spLocks noGrp="1"/>
          </p:cNvSpPr>
          <p:nvPr>
            <p:ph type="title"/>
          </p:nvPr>
        </p:nvSpPr>
        <p:spPr>
          <a:xfrm>
            <a:off x="457200" y="0"/>
            <a:ext cx="8229600" cy="1295400"/>
          </a:xfrm>
        </p:spPr>
        <p:txBody>
          <a:bodyPr lIns="91425" tIns="45700" rIns="91425" bIns="45700"/>
          <a:lstStyle/>
          <a:p>
            <a:pPr>
              <a:buClr>
                <a:srgbClr val="000000"/>
              </a:buClr>
              <a:buSzPct val="25000"/>
              <a:buFont typeface="Calibri" panose="020F0502020204030204" pitchFamily="34" charset="0"/>
              <a:buNone/>
            </a:pPr>
            <a:r>
              <a:rPr lang="en-US" altLang="en-US" sz="3600" b="1" dirty="0">
                <a:solidFill>
                  <a:srgbClr val="000000"/>
                </a:solidFill>
                <a:ea typeface="Calibri" panose="020F0502020204030204" pitchFamily="34" charset="0"/>
                <a:cs typeface="Calibri" panose="020F0502020204030204" pitchFamily="34" charset="0"/>
                <a:sym typeface="Calibri" panose="020F0502020204030204" pitchFamily="34" charset="0"/>
              </a:rPr>
              <a:t>Assessment Reports</a:t>
            </a:r>
          </a:p>
        </p:txBody>
      </p:sp>
      <p:pic>
        <p:nvPicPr>
          <p:cNvPr id="46083" name="Shape 642">
            <a:extLst>
              <a:ext uri="{FF2B5EF4-FFF2-40B4-BE49-F238E27FC236}">
                <a16:creationId xmlns:a16="http://schemas.microsoft.com/office/drawing/2014/main" id="{BED4BCB2-3C96-4505-AC0F-5BA19B557304}"/>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3352800"/>
            <a:ext cx="3581400" cy="3352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6084" name="Shape 643">
            <a:extLst>
              <a:ext uri="{FF2B5EF4-FFF2-40B4-BE49-F238E27FC236}">
                <a16:creationId xmlns:a16="http://schemas.microsoft.com/office/drawing/2014/main" id="{20E0209E-E97A-482E-833E-70FC2AF95BA4}"/>
              </a:ext>
            </a:extLst>
          </p:cNvPr>
          <p:cNvSpPr>
            <a:spLocks noGrp="1"/>
          </p:cNvSpPr>
          <p:nvPr>
            <p:ph type="body" idx="1"/>
          </p:nvPr>
        </p:nvSpPr>
        <p:spPr>
          <a:xfrm>
            <a:off x="266700" y="977900"/>
            <a:ext cx="8267700" cy="5727700"/>
          </a:xfrm>
        </p:spPr>
        <p:txBody>
          <a:bodyPr lIns="91425" tIns="45700" rIns="91425" bIns="45700"/>
          <a:lstStyle/>
          <a:p>
            <a:pPr>
              <a:spcBef>
                <a:spcPct val="0"/>
              </a:spcBef>
              <a:buClr>
                <a:srgbClr val="000000"/>
              </a:buClr>
              <a:buSzPct val="100000"/>
              <a:buFont typeface="Arial" panose="020B0604020202020204" pitchFamily="34" charset="0"/>
              <a:buChar char="•"/>
            </a:pPr>
            <a:r>
              <a:rPr lang="en-US" altLang="en-US"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In addition to the </a:t>
            </a:r>
            <a:r>
              <a:rPr lang="en-US" altLang="en-US" dirty="0" err="1">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Welligent</a:t>
            </a:r>
            <a:r>
              <a:rPr lang="en-US" altLang="en-US"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 documents, </a:t>
            </a:r>
            <a:r>
              <a:rPr lang="en-US" altLang="en-US"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assessment reports are uploaded </a:t>
            </a:r>
            <a:r>
              <a:rPr lang="en-US" altLang="en-US"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for each area assessed. Follow the </a:t>
            </a:r>
            <a:r>
              <a:rPr lang="en-US" altLang="en-US"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template with the required elements and </a:t>
            </a:r>
            <a:r>
              <a:rPr lang="en-US" altLang="en-US"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upload to </a:t>
            </a:r>
            <a:r>
              <a:rPr lang="en-US" altLang="en-US" dirty="0" err="1">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Welligent</a:t>
            </a:r>
            <a:r>
              <a:rPr lang="en-US" altLang="en-US"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 at least </a:t>
            </a:r>
            <a:r>
              <a:rPr lang="en-US" altLang="en-US" b="1"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4</a:t>
            </a:r>
            <a:r>
              <a:rPr lang="en-US" altLang="en-US"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 days before the IEP.</a:t>
            </a:r>
          </a:p>
        </p:txBody>
      </p:sp>
    </p:spTree>
  </p:cSld>
  <p:clrMapOvr>
    <a:masterClrMapping/>
  </p:clrMapOvr>
  <p:transition spd="slow">
    <p:cut/>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hape 650">
            <a:extLst>
              <a:ext uri="{FF2B5EF4-FFF2-40B4-BE49-F238E27FC236}">
                <a16:creationId xmlns:a16="http://schemas.microsoft.com/office/drawing/2014/main" id="{31EA68B4-85CC-43B3-830D-36173D4E688A}"/>
              </a:ext>
            </a:extLst>
          </p:cNvPr>
          <p:cNvSpPr>
            <a:spLocks noGrp="1"/>
          </p:cNvSpPr>
          <p:nvPr>
            <p:ph type="title"/>
          </p:nvPr>
        </p:nvSpPr>
        <p:spPr>
          <a:xfrm>
            <a:off x="304800" y="457200"/>
            <a:ext cx="8610600" cy="1219200"/>
          </a:xfrm>
        </p:spPr>
        <p:txBody>
          <a:bodyPr lIns="91425" tIns="45700" rIns="91425" bIns="45700"/>
          <a:lstStyle/>
          <a:p>
            <a:pPr>
              <a:buClr>
                <a:srgbClr val="000000"/>
              </a:buClr>
              <a:buSzPct val="25000"/>
              <a:buFont typeface="Calibri" panose="020F0502020204030204" pitchFamily="34" charset="0"/>
              <a:buNone/>
            </a:pPr>
            <a:r>
              <a:rPr lang="en-US" altLang="en-US" sz="3600" b="1" dirty="0">
                <a:solidFill>
                  <a:srgbClr val="000000"/>
                </a:solidFill>
                <a:ea typeface="Calibri" panose="020F0502020204030204" pitchFamily="34" charset="0"/>
                <a:cs typeface="Calibri" panose="020F0502020204030204" pitchFamily="34" charset="0"/>
                <a:sym typeface="Calibri" panose="020F0502020204030204" pitchFamily="34" charset="0"/>
              </a:rPr>
              <a:t>Assessment </a:t>
            </a:r>
            <a:r>
              <a:rPr lang="en-US" altLang="en-US" sz="3600" b="1" dirty="0" smtClean="0">
                <a:solidFill>
                  <a:srgbClr val="000000"/>
                </a:solidFill>
                <a:ea typeface="Calibri" panose="020F0502020204030204" pitchFamily="34" charset="0"/>
                <a:cs typeface="Calibri" panose="020F0502020204030204" pitchFamily="34" charset="0"/>
                <a:sym typeface="Calibri" panose="020F0502020204030204" pitchFamily="34" charset="0"/>
              </a:rPr>
              <a:t>Report Required Elements</a:t>
            </a:r>
            <a:endParaRPr lang="en-US" altLang="en-US" sz="3600" b="1" dirty="0">
              <a:solidFill>
                <a:srgbClr val="000000"/>
              </a:solidFill>
              <a:ea typeface="Calibri" panose="020F0502020204030204" pitchFamily="34" charset="0"/>
              <a:cs typeface="Calibri" panose="020F0502020204030204" pitchFamily="34" charset="0"/>
              <a:sym typeface="Calibri" panose="020F0502020204030204" pitchFamily="34" charset="0"/>
            </a:endParaRPr>
          </a:p>
        </p:txBody>
      </p:sp>
      <p:sp>
        <p:nvSpPr>
          <p:cNvPr id="651" name="Shape 651">
            <a:extLst>
              <a:ext uri="{FF2B5EF4-FFF2-40B4-BE49-F238E27FC236}">
                <a16:creationId xmlns:a16="http://schemas.microsoft.com/office/drawing/2014/main" id="{C44357C4-C30B-437C-875A-3A8774CC7F87}"/>
              </a:ext>
            </a:extLst>
          </p:cNvPr>
          <p:cNvSpPr txBox="1">
            <a:spLocks noGrp="1"/>
          </p:cNvSpPr>
          <p:nvPr>
            <p:ph type="body" idx="1"/>
          </p:nvPr>
        </p:nvSpPr>
        <p:spPr>
          <a:xfrm>
            <a:off x="228600" y="1752600"/>
            <a:ext cx="4343400" cy="4419600"/>
          </a:xfrm>
        </p:spPr>
        <p:txBody>
          <a:bodyPr lIns="91425" tIns="45700" rIns="91425" bIns="45700">
            <a:noAutofit/>
          </a:bodyPr>
          <a:lstStyle/>
          <a:p>
            <a:pPr marL="0" indent="0">
              <a:lnSpc>
                <a:spcPct val="80000"/>
              </a:lnSpc>
              <a:spcBef>
                <a:spcPts val="0"/>
              </a:spcBef>
              <a:buClr>
                <a:schemeClr val="dk1"/>
              </a:buClr>
              <a:buSzPct val="98950"/>
              <a:buNone/>
              <a:defRPr/>
            </a:pPr>
            <a:r>
              <a:rPr lang="en-US" sz="1979" b="1" dirty="0">
                <a:solidFill>
                  <a:schemeClr val="accent5">
                    <a:lumMod val="50000"/>
                  </a:schemeClr>
                </a:solidFill>
                <a:latin typeface="Calibri"/>
                <a:ea typeface="Calibri"/>
                <a:cs typeface="Calibri"/>
                <a:sym typeface="Calibri"/>
              </a:rPr>
              <a:t>(</a:t>
            </a:r>
            <a:r>
              <a:rPr lang="en-US" sz="2000" b="1" dirty="0">
                <a:solidFill>
                  <a:schemeClr val="accent5">
                    <a:lumMod val="50000"/>
                  </a:schemeClr>
                </a:solidFill>
                <a:latin typeface="+mj-lt"/>
                <a:ea typeface="Calibri"/>
                <a:cs typeface="Calibri"/>
                <a:sym typeface="Calibri"/>
              </a:rPr>
              <a:t>1)Tests given were valid for student’s evaluation </a:t>
            </a:r>
          </a:p>
          <a:p>
            <a:pPr marL="0" indent="0">
              <a:lnSpc>
                <a:spcPct val="80000"/>
              </a:lnSpc>
              <a:spcBef>
                <a:spcPts val="396"/>
              </a:spcBef>
              <a:buClr>
                <a:schemeClr val="dk1"/>
              </a:buClr>
              <a:buSzPct val="98950"/>
              <a:buNone/>
              <a:defRPr/>
            </a:pPr>
            <a:r>
              <a:rPr lang="en-US" sz="2000" b="1" dirty="0">
                <a:latin typeface="+mj-lt"/>
                <a:ea typeface="Calibri"/>
                <a:cs typeface="Calibri"/>
                <a:sym typeface="Calibri"/>
              </a:rPr>
              <a:t>(2)Test results were a valid reflection of student's skills and aptitudes </a:t>
            </a:r>
          </a:p>
          <a:p>
            <a:pPr marL="0" indent="0">
              <a:lnSpc>
                <a:spcPct val="80000"/>
              </a:lnSpc>
              <a:spcBef>
                <a:spcPts val="396"/>
              </a:spcBef>
              <a:buClr>
                <a:schemeClr val="dk1"/>
              </a:buClr>
              <a:buSzPct val="98950"/>
              <a:buNone/>
              <a:defRPr/>
            </a:pPr>
            <a:r>
              <a:rPr lang="en-US" sz="2000" b="1" dirty="0">
                <a:solidFill>
                  <a:schemeClr val="accent5">
                    <a:lumMod val="50000"/>
                  </a:schemeClr>
                </a:solidFill>
                <a:latin typeface="+mj-lt"/>
                <a:ea typeface="Calibri"/>
                <a:cs typeface="Calibri"/>
                <a:sym typeface="Calibri"/>
              </a:rPr>
              <a:t>(3)If interpreter was used, a statement regarding validity of assessment </a:t>
            </a:r>
          </a:p>
          <a:p>
            <a:pPr marL="0" indent="0">
              <a:lnSpc>
                <a:spcPct val="80000"/>
              </a:lnSpc>
              <a:spcBef>
                <a:spcPts val="396"/>
              </a:spcBef>
              <a:buClr>
                <a:schemeClr val="dk1"/>
              </a:buClr>
              <a:buSzPct val="98950"/>
              <a:buNone/>
              <a:defRPr/>
            </a:pPr>
            <a:r>
              <a:rPr lang="en-US" sz="2000" dirty="0">
                <a:solidFill>
                  <a:schemeClr val="dk1"/>
                </a:solidFill>
                <a:latin typeface="+mj-lt"/>
                <a:ea typeface="Calibri"/>
                <a:cs typeface="Calibri"/>
                <a:sym typeface="Calibri"/>
              </a:rPr>
              <a:t>(</a:t>
            </a:r>
            <a:r>
              <a:rPr lang="en-US" sz="2000" b="1" dirty="0">
                <a:solidFill>
                  <a:schemeClr val="dk1"/>
                </a:solidFill>
                <a:latin typeface="+mj-lt"/>
                <a:ea typeface="Calibri"/>
                <a:cs typeface="Calibri"/>
                <a:sym typeface="Calibri"/>
              </a:rPr>
              <a:t>4)Use of multiple assessment measures</a:t>
            </a:r>
          </a:p>
          <a:p>
            <a:pPr marL="0" indent="0">
              <a:lnSpc>
                <a:spcPct val="80000"/>
              </a:lnSpc>
              <a:spcBef>
                <a:spcPts val="396"/>
              </a:spcBef>
              <a:buClr>
                <a:schemeClr val="dk1"/>
              </a:buClr>
              <a:buSzPct val="98950"/>
              <a:buNone/>
              <a:defRPr/>
            </a:pPr>
            <a:r>
              <a:rPr lang="en-US" sz="2000" b="1" dirty="0">
                <a:solidFill>
                  <a:schemeClr val="accent5">
                    <a:lumMod val="50000"/>
                  </a:schemeClr>
                </a:solidFill>
                <a:latin typeface="+mj-lt"/>
                <a:ea typeface="Calibri"/>
                <a:cs typeface="Calibri"/>
                <a:sym typeface="Calibri"/>
              </a:rPr>
              <a:t>(5) Educationally relevant health, development, medical findings  </a:t>
            </a:r>
          </a:p>
          <a:p>
            <a:pPr marL="0" indent="0">
              <a:lnSpc>
                <a:spcPct val="80000"/>
              </a:lnSpc>
              <a:spcBef>
                <a:spcPts val="396"/>
              </a:spcBef>
              <a:buClr>
                <a:schemeClr val="dk1"/>
              </a:buClr>
              <a:buSzPct val="98950"/>
              <a:buNone/>
              <a:defRPr/>
            </a:pPr>
            <a:r>
              <a:rPr lang="en-US" sz="2000" dirty="0">
                <a:solidFill>
                  <a:schemeClr val="dk1"/>
                </a:solidFill>
                <a:latin typeface="+mj-lt"/>
                <a:ea typeface="Calibri"/>
                <a:cs typeface="Calibri"/>
                <a:sym typeface="Calibri"/>
              </a:rPr>
              <a:t>(</a:t>
            </a:r>
            <a:r>
              <a:rPr lang="en-US" sz="2000" b="1" dirty="0">
                <a:solidFill>
                  <a:schemeClr val="dk1"/>
                </a:solidFill>
                <a:latin typeface="+mj-lt"/>
                <a:ea typeface="Calibri"/>
                <a:cs typeface="Calibri"/>
                <a:sym typeface="Calibri"/>
              </a:rPr>
              <a:t>6) Relevant behavior noted during observation of student in an appropriate setting and relationship of that behavior to student’s academic and social functioning</a:t>
            </a:r>
          </a:p>
          <a:p>
            <a:pPr indent="-245109">
              <a:lnSpc>
                <a:spcPct val="80000"/>
              </a:lnSpc>
              <a:spcBef>
                <a:spcPts val="308"/>
              </a:spcBef>
              <a:buClr>
                <a:schemeClr val="dk1"/>
              </a:buClr>
              <a:buFont typeface="Arial"/>
              <a:buNone/>
              <a:defRPr/>
            </a:pPr>
            <a:endParaRPr sz="1540" dirty="0">
              <a:solidFill>
                <a:schemeClr val="dk1"/>
              </a:solidFill>
              <a:latin typeface="Calibri"/>
              <a:ea typeface="Calibri"/>
              <a:cs typeface="Calibri"/>
              <a:sym typeface="Calibri"/>
            </a:endParaRPr>
          </a:p>
          <a:p>
            <a:pPr marL="0" indent="0">
              <a:lnSpc>
                <a:spcPct val="80000"/>
              </a:lnSpc>
              <a:spcBef>
                <a:spcPts val="308"/>
              </a:spcBef>
              <a:buClr>
                <a:schemeClr val="dk1"/>
              </a:buClr>
              <a:buFont typeface="Arial"/>
              <a:buNone/>
              <a:defRPr/>
            </a:pPr>
            <a:endParaRPr sz="1540" dirty="0">
              <a:solidFill>
                <a:schemeClr val="dk1"/>
              </a:solidFill>
              <a:latin typeface="Calibri"/>
              <a:ea typeface="Calibri"/>
              <a:cs typeface="Calibri"/>
              <a:sym typeface="Calibri"/>
            </a:endParaRPr>
          </a:p>
        </p:txBody>
      </p:sp>
      <p:sp>
        <p:nvSpPr>
          <p:cNvPr id="652" name="Shape 652">
            <a:extLst>
              <a:ext uri="{FF2B5EF4-FFF2-40B4-BE49-F238E27FC236}">
                <a16:creationId xmlns:a16="http://schemas.microsoft.com/office/drawing/2014/main" id="{95BBF6D8-E9C6-41D1-8FAE-EC8873041184}"/>
              </a:ext>
            </a:extLst>
          </p:cNvPr>
          <p:cNvSpPr txBox="1">
            <a:spLocks noGrp="1"/>
          </p:cNvSpPr>
          <p:nvPr>
            <p:ph type="body" idx="2"/>
          </p:nvPr>
        </p:nvSpPr>
        <p:spPr>
          <a:xfrm>
            <a:off x="4648200" y="1752600"/>
            <a:ext cx="4038599" cy="4419600"/>
          </a:xfrm>
          <a:extLst/>
        </p:spPr>
        <p:txBody>
          <a:bodyPr lIns="91425" tIns="45700" rIns="91425" bIns="45700">
            <a:noAutofit/>
          </a:bodyPr>
          <a:lstStyle/>
          <a:p>
            <a:pPr marL="0" indent="0">
              <a:lnSpc>
                <a:spcPct val="80000"/>
              </a:lnSpc>
              <a:spcBef>
                <a:spcPts val="0"/>
              </a:spcBef>
              <a:buClr>
                <a:schemeClr val="dk1"/>
              </a:buClr>
              <a:buSzPct val="98950"/>
              <a:buNone/>
              <a:defRPr/>
            </a:pPr>
            <a:r>
              <a:rPr lang="en-US" sz="1979" dirty="0">
                <a:solidFill>
                  <a:schemeClr val="dk1"/>
                </a:solidFill>
                <a:latin typeface="+mj-lt"/>
                <a:ea typeface="Calibri"/>
                <a:cs typeface="Calibri"/>
                <a:sym typeface="Calibri"/>
              </a:rPr>
              <a:t>(</a:t>
            </a:r>
            <a:r>
              <a:rPr lang="en-US" sz="1979" b="1" dirty="0">
                <a:solidFill>
                  <a:schemeClr val="accent5">
                    <a:lumMod val="50000"/>
                  </a:schemeClr>
                </a:solidFill>
                <a:latin typeface="+mj-lt"/>
                <a:ea typeface="Calibri"/>
                <a:cs typeface="Calibri"/>
                <a:sym typeface="Calibri"/>
              </a:rPr>
              <a:t>7)Results of tests (including primary language tests) administered</a:t>
            </a:r>
          </a:p>
          <a:p>
            <a:pPr marL="0" indent="0">
              <a:lnSpc>
                <a:spcPct val="80000"/>
              </a:lnSpc>
              <a:spcBef>
                <a:spcPts val="396"/>
              </a:spcBef>
              <a:buClr>
                <a:schemeClr val="dk1"/>
              </a:buClr>
              <a:buSzPct val="98950"/>
              <a:buNone/>
              <a:defRPr/>
            </a:pPr>
            <a:r>
              <a:rPr lang="en-US" sz="1979" b="1" dirty="0">
                <a:solidFill>
                  <a:schemeClr val="dk1"/>
                </a:solidFill>
                <a:latin typeface="+mj-lt"/>
                <a:ea typeface="Calibri"/>
                <a:cs typeface="Calibri"/>
                <a:sym typeface="Calibri"/>
              </a:rPr>
              <a:t>(8)Whether student may need special education/related services</a:t>
            </a:r>
          </a:p>
          <a:p>
            <a:pPr marL="0" indent="0">
              <a:lnSpc>
                <a:spcPct val="80000"/>
              </a:lnSpc>
              <a:spcBef>
                <a:spcPts val="396"/>
              </a:spcBef>
              <a:buClr>
                <a:schemeClr val="dk1"/>
              </a:buClr>
              <a:buSzPct val="98950"/>
              <a:buNone/>
              <a:defRPr/>
            </a:pPr>
            <a:r>
              <a:rPr lang="en-US" sz="1979" b="1" dirty="0">
                <a:solidFill>
                  <a:schemeClr val="accent5">
                    <a:lumMod val="50000"/>
                  </a:schemeClr>
                </a:solidFill>
                <a:latin typeface="+mj-lt"/>
                <a:ea typeface="Calibri"/>
                <a:cs typeface="Calibri"/>
                <a:sym typeface="Calibri"/>
              </a:rPr>
              <a:t>(9)Basis for making this determination</a:t>
            </a:r>
          </a:p>
          <a:p>
            <a:pPr marL="0" indent="0">
              <a:lnSpc>
                <a:spcPct val="80000"/>
              </a:lnSpc>
              <a:spcBef>
                <a:spcPts val="396"/>
              </a:spcBef>
              <a:buClr>
                <a:schemeClr val="dk1"/>
              </a:buClr>
              <a:buSzPct val="98950"/>
              <a:buNone/>
              <a:defRPr/>
            </a:pPr>
            <a:r>
              <a:rPr lang="en-US" sz="1979" b="1" dirty="0">
                <a:solidFill>
                  <a:schemeClr val="dk1"/>
                </a:solidFill>
                <a:latin typeface="+mj-lt"/>
                <a:ea typeface="Calibri"/>
                <a:cs typeface="Calibri"/>
                <a:sym typeface="Calibri"/>
              </a:rPr>
              <a:t>(10)Determination concerning effects of environmental, cultural or economic disadvantage</a:t>
            </a:r>
          </a:p>
          <a:p>
            <a:pPr marL="0" indent="0">
              <a:lnSpc>
                <a:spcPct val="80000"/>
              </a:lnSpc>
              <a:spcBef>
                <a:spcPts val="396"/>
              </a:spcBef>
              <a:buClr>
                <a:schemeClr val="dk1"/>
              </a:buClr>
              <a:buSzPct val="98950"/>
              <a:buNone/>
              <a:defRPr/>
            </a:pPr>
            <a:r>
              <a:rPr lang="en-US" sz="1979" b="1" dirty="0">
                <a:solidFill>
                  <a:schemeClr val="accent5">
                    <a:lumMod val="50000"/>
                  </a:schemeClr>
                </a:solidFill>
                <a:latin typeface="+mj-lt"/>
                <a:ea typeface="Calibri"/>
                <a:cs typeface="Calibri"/>
                <a:sym typeface="Calibri"/>
              </a:rPr>
              <a:t>(11) </a:t>
            </a:r>
            <a:r>
              <a:rPr lang="en-US" sz="1979" b="1" strike="sngStrike" dirty="0">
                <a:solidFill>
                  <a:schemeClr val="accent5">
                    <a:lumMod val="50000"/>
                  </a:schemeClr>
                </a:solidFill>
                <a:latin typeface="+mj-lt"/>
                <a:ea typeface="Calibri"/>
                <a:cs typeface="Calibri"/>
                <a:sym typeface="Calibri"/>
              </a:rPr>
              <a:t>(For psychologist's report only) </a:t>
            </a:r>
          </a:p>
          <a:p>
            <a:pPr marL="0" indent="0">
              <a:lnSpc>
                <a:spcPct val="80000"/>
              </a:lnSpc>
              <a:spcBef>
                <a:spcPts val="396"/>
              </a:spcBef>
              <a:buClr>
                <a:schemeClr val="dk1"/>
              </a:buClr>
              <a:buSzPct val="98950"/>
              <a:buNone/>
              <a:defRPr/>
            </a:pPr>
            <a:r>
              <a:rPr lang="en-US" sz="1979" b="1" dirty="0">
                <a:solidFill>
                  <a:schemeClr val="dk1"/>
                </a:solidFill>
                <a:latin typeface="+mj-lt"/>
                <a:ea typeface="Calibri"/>
                <a:cs typeface="Calibri"/>
                <a:sym typeface="Calibri"/>
              </a:rPr>
              <a:t>(12) (For students with low incidence disabilities only) Need for specialized services, materials and equipment</a:t>
            </a:r>
          </a:p>
          <a:p>
            <a:pPr indent="-245109">
              <a:lnSpc>
                <a:spcPct val="80000"/>
              </a:lnSpc>
              <a:spcBef>
                <a:spcPts val="308"/>
              </a:spcBef>
              <a:buClr>
                <a:schemeClr val="dk1"/>
              </a:buClr>
              <a:buFont typeface="Arial"/>
              <a:buNone/>
              <a:defRPr/>
            </a:pPr>
            <a:endParaRPr sz="1540" dirty="0">
              <a:solidFill>
                <a:schemeClr val="dk1"/>
              </a:solidFill>
              <a:latin typeface="Calibri"/>
              <a:ea typeface="Calibri"/>
              <a:cs typeface="Calibri"/>
              <a:sym typeface="Calibri"/>
            </a:endParaRPr>
          </a:p>
        </p:txBody>
      </p:sp>
    </p:spTree>
  </p:cSld>
  <p:clrMapOvr>
    <a:masterClrMapping/>
  </p:clrMapOvr>
  <p:transition spd="slow">
    <p:cut/>
  </p:transition>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5339</TotalTime>
  <Words>17072</Words>
  <Application>Microsoft Office PowerPoint</Application>
  <PresentationFormat>On-screen Show (4:3)</PresentationFormat>
  <Paragraphs>2037</Paragraphs>
  <Slides>205</Slides>
  <Notes>179</Notes>
  <HiddenSlides>0</HiddenSlides>
  <MMClips>0</MMClips>
  <ScaleCrop>false</ScaleCrop>
  <HeadingPairs>
    <vt:vector size="6" baseType="variant">
      <vt:variant>
        <vt:lpstr>Fonts Used</vt:lpstr>
      </vt:variant>
      <vt:variant>
        <vt:i4>17</vt:i4>
      </vt:variant>
      <vt:variant>
        <vt:lpstr>Theme</vt:lpstr>
      </vt:variant>
      <vt:variant>
        <vt:i4>2</vt:i4>
      </vt:variant>
      <vt:variant>
        <vt:lpstr>Slide Titles</vt:lpstr>
      </vt:variant>
      <vt:variant>
        <vt:i4>205</vt:i4>
      </vt:variant>
    </vt:vector>
  </HeadingPairs>
  <TitlesOfParts>
    <vt:vector size="224" baseType="lpstr">
      <vt:lpstr>MS PGothic</vt:lpstr>
      <vt:lpstr>MS PGothic</vt:lpstr>
      <vt:lpstr>&amp;quot</vt:lpstr>
      <vt:lpstr>Arial</vt:lpstr>
      <vt:lpstr>Arial Black</vt:lpstr>
      <vt:lpstr>Britannic Bold</vt:lpstr>
      <vt:lpstr>Calibri</vt:lpstr>
      <vt:lpstr>Calibri Light</vt:lpstr>
      <vt:lpstr>Calibri,sans-serif</vt:lpstr>
      <vt:lpstr>Century Gothic</vt:lpstr>
      <vt:lpstr>Courier New</vt:lpstr>
      <vt:lpstr>Garamond</vt:lpstr>
      <vt:lpstr>Impact</vt:lpstr>
      <vt:lpstr>Palatino Linotype</vt:lpstr>
      <vt:lpstr>Times New Roman</vt:lpstr>
      <vt:lpstr>Verdana</vt:lpstr>
      <vt:lpstr>Wingdings</vt:lpstr>
      <vt:lpstr>Pixel</vt:lpstr>
      <vt:lpstr>Office Theme</vt:lpstr>
      <vt:lpstr>IEP Preparation and Process</vt:lpstr>
      <vt:lpstr>Outcomes</vt:lpstr>
      <vt:lpstr>What do I want to learn? </vt:lpstr>
      <vt:lpstr>District Policies and Procedures  </vt:lpstr>
      <vt:lpstr>  Special Education Electronic Policies and Procedures Manual (e-PPM)  </vt:lpstr>
      <vt:lpstr> Special Education Electronic Policies and Procedures Manual  (e-PPM) </vt:lpstr>
      <vt:lpstr>Special Education Electronic Policies and Procedures Manual  (e-PPM)</vt:lpstr>
      <vt:lpstr>Special Education Electronic Policies and Procedures Manual  (e-PPM)</vt:lpstr>
      <vt:lpstr>Special Education Electronic Policies and Procedures Manual  (e-PPM)</vt:lpstr>
      <vt:lpstr> Special Education Electronic Policies and Procedures Manual (e-PPM) </vt:lpstr>
      <vt:lpstr> MyLAUSD </vt:lpstr>
      <vt:lpstr>MyLAUSD </vt:lpstr>
      <vt:lpstr>MyLAUSD </vt:lpstr>
      <vt:lpstr>MyLAUSD </vt:lpstr>
      <vt:lpstr>MyLAUSD </vt:lpstr>
      <vt:lpstr>Special Education Legal Principles and Requirements </vt:lpstr>
      <vt:lpstr>Legal Mandates</vt:lpstr>
      <vt:lpstr>What is an IEP?</vt:lpstr>
      <vt:lpstr>Free Appropriate Public Education (FAPE) and the IEP</vt:lpstr>
      <vt:lpstr>Least Restrictive Environment (LRE) </vt:lpstr>
      <vt:lpstr>Types of IEPs</vt:lpstr>
      <vt:lpstr>Who attends the IEP Team Meeting? </vt:lpstr>
      <vt:lpstr>  Understanding Legal Timelines  When Must an IEP Team Meeting be Held? </vt:lpstr>
      <vt:lpstr>Understanding Legal Timelines (Continued) </vt:lpstr>
      <vt:lpstr>Understanding Legal Timelines (Continued) </vt:lpstr>
      <vt:lpstr>Understanding Legal Timelines (Continued) </vt:lpstr>
      <vt:lpstr>Understanding Legal Timelines  (Continued) </vt:lpstr>
      <vt:lpstr>Required Procedures for Processing Forms and Requests from Parents</vt:lpstr>
      <vt:lpstr> Enrollment Reminders for Schools   </vt:lpstr>
      <vt:lpstr>Maintenance of Student Records</vt:lpstr>
      <vt:lpstr>Maintenance of Student Records (Continued)</vt:lpstr>
      <vt:lpstr>Maintenance of Student Records (Continued)</vt:lpstr>
      <vt:lpstr>ACTIVITY #2   </vt:lpstr>
      <vt:lpstr>Activity #2  Time to Test Your Knowledge ! </vt:lpstr>
      <vt:lpstr>Timelines Are Ticking</vt:lpstr>
      <vt:lpstr>Timelines Are Ticking</vt:lpstr>
      <vt:lpstr>Timelines Are Ticking</vt:lpstr>
      <vt:lpstr>Timelines Are Ticking</vt:lpstr>
      <vt:lpstr>Timelines Are Ticking</vt:lpstr>
      <vt:lpstr>Timelines Are Ticking</vt:lpstr>
      <vt:lpstr>Timelines Are Ticking</vt:lpstr>
      <vt:lpstr>Timelines Are Ticking</vt:lpstr>
      <vt:lpstr>Timelines Are Ticking</vt:lpstr>
      <vt:lpstr>Timelines Are Ticking</vt:lpstr>
      <vt:lpstr>Understanding Parents’ Rights in the Special Education Process </vt:lpstr>
      <vt:lpstr>Booklet of Parents’ Rights:  A Parent’s Guide to Special Education Services (Including Procedural Rights and Safeguards)</vt:lpstr>
      <vt:lpstr>Parents Have a Right to be Informed of their Procedural Rights and Safeguards</vt:lpstr>
      <vt:lpstr>Parents Have a Right to Participate</vt:lpstr>
      <vt:lpstr>Parents Have a Right to Consent</vt:lpstr>
      <vt:lpstr>Parents Have a Right to Prior Written Notice</vt:lpstr>
      <vt:lpstr>Parents Have a Right to Access Educational Records</vt:lpstr>
      <vt:lpstr>Parents Have a Right to Procedural Safeguards to Resolve Disagreements regarding the following elements of the IEP: </vt:lpstr>
      <vt:lpstr>Parents Have a Right to Pursue Dispute Resolution Processes</vt:lpstr>
      <vt:lpstr>Parents Have a Right to File a Complaint</vt:lpstr>
      <vt:lpstr>Parent Rights and Student Discipline</vt:lpstr>
      <vt:lpstr>Private School Reimbursement</vt:lpstr>
      <vt:lpstr>Surrogate Parents in the IEP Process </vt:lpstr>
      <vt:lpstr>Navigating Welligent and IEP Management Tools  </vt:lpstr>
      <vt:lpstr>Welligent Training</vt:lpstr>
      <vt:lpstr>Open IEP in Welligent or Find a Student</vt:lpstr>
      <vt:lpstr>Student Face Sheet</vt:lpstr>
      <vt:lpstr>Record Navigator Tabs  </vt:lpstr>
      <vt:lpstr>Student Information Education </vt:lpstr>
      <vt:lpstr>Create New IEP</vt:lpstr>
      <vt:lpstr>IEP Management Screen </vt:lpstr>
      <vt:lpstr>Developing an Assessment Plan </vt:lpstr>
      <vt:lpstr>Assessment Plans</vt:lpstr>
      <vt:lpstr>Notification to Participate in an IEP Meeting </vt:lpstr>
      <vt:lpstr>Notification to Participate in an IEP </vt:lpstr>
      <vt:lpstr>Notification to Participate in an IEP  (Continued)</vt:lpstr>
      <vt:lpstr>Document Communication on Bottom of Notification Form- Complete all information</vt:lpstr>
      <vt:lpstr>Additional IEP Management Welligent Tasks </vt:lpstr>
      <vt:lpstr>Adding Participants</vt:lpstr>
      <vt:lpstr>Documenting Consent to the IEP</vt:lpstr>
      <vt:lpstr>Documenting Consent to the IEP (Continued)</vt:lpstr>
      <vt:lpstr>Meeting Screen See Event Listing Tab and Meeting Screen </vt:lpstr>
      <vt:lpstr>The Welligent IEP </vt:lpstr>
      <vt:lpstr>The Welligent IEP</vt:lpstr>
      <vt:lpstr>Content of the IEP </vt:lpstr>
      <vt:lpstr>Section A: Meeting Information</vt:lpstr>
      <vt:lpstr>Section B: Student Information</vt:lpstr>
      <vt:lpstr>Section C: Language Acquisition</vt:lpstr>
      <vt:lpstr>Section D: Goal Achievement from Current IEP</vt:lpstr>
      <vt:lpstr>Section D: Evaluating Annual Goal Achievement </vt:lpstr>
      <vt:lpstr>Assessments and Writing the Present Levels of Performance    </vt:lpstr>
      <vt:lpstr>Conducting Assessments </vt:lpstr>
      <vt:lpstr>Standardized Assessment</vt:lpstr>
      <vt:lpstr>When do I use the WJIV?</vt:lpstr>
      <vt:lpstr>But what about the KTEA? What about the WJIII?   </vt:lpstr>
      <vt:lpstr>Achievement Tests</vt:lpstr>
      <vt:lpstr>Which Tests Shall I Administer?</vt:lpstr>
      <vt:lpstr>Clusters and Tests</vt:lpstr>
      <vt:lpstr>Adding Tests</vt:lpstr>
      <vt:lpstr>Testing Administration</vt:lpstr>
      <vt:lpstr>How to Interpret Scores</vt:lpstr>
      <vt:lpstr>Raw Score</vt:lpstr>
      <vt:lpstr> Why don’t we use Grade (GE) or  Age Equivalents (AE)?   </vt:lpstr>
      <vt:lpstr>Assessment Reports</vt:lpstr>
      <vt:lpstr>Assessment Report Required Elements</vt:lpstr>
      <vt:lpstr>A Note About Assessment Report Templates….</vt:lpstr>
      <vt:lpstr>Section E: Present Level of Performance (PLP) </vt:lpstr>
      <vt:lpstr>Writing the Present Level of   Performance (PLP)  </vt:lpstr>
      <vt:lpstr>Use of Multiple Measures of Assessment to Determine Unique Needs</vt:lpstr>
      <vt:lpstr>Writing the PLPs and Reviewing with the Parent(s) </vt:lpstr>
      <vt:lpstr>Other Measures/Sources of Student  Data </vt:lpstr>
      <vt:lpstr>PLP Areas for Students on General Education Curriculum </vt:lpstr>
      <vt:lpstr>PLP Areas for Students Instructed with the Alternate Curriculum          </vt:lpstr>
      <vt:lpstr>PLP Areas for Preschool Curriculum Students May Include:</vt:lpstr>
      <vt:lpstr>Related Services </vt:lpstr>
      <vt:lpstr>Related Services – Performance Area headers  </vt:lpstr>
      <vt:lpstr>Considerations of the IEP Team</vt:lpstr>
      <vt:lpstr>Section E: Present Level of Performance (PLP) </vt:lpstr>
      <vt:lpstr>PowerPoint Presentation</vt:lpstr>
      <vt:lpstr>PowerPoint Presentation</vt:lpstr>
      <vt:lpstr>PowerPoint Presentation</vt:lpstr>
      <vt:lpstr>PowerPoint Presentation</vt:lpstr>
      <vt:lpstr>What if the Student’s disability does NOT impact this performance area? </vt:lpstr>
      <vt:lpstr> SAMPLE STRENGTHS </vt:lpstr>
      <vt:lpstr>SAMPLE NEEDS </vt:lpstr>
      <vt:lpstr>SAMPLE IMPACT OF DISABILITY STATEMENT</vt:lpstr>
      <vt:lpstr>Other Examples of Impact of Disability Statements</vt:lpstr>
      <vt:lpstr>Determining the Appropriate Curriculum</vt:lpstr>
      <vt:lpstr>Alternate Curriculum Materials</vt:lpstr>
      <vt:lpstr>Developing ELD PLPs and Linguistically Appropriate Goals</vt:lpstr>
      <vt:lpstr>Developing ELD PLPs and Linguistically Appropriate Goals (continued)</vt:lpstr>
      <vt:lpstr>Developing ELD PLPs and Goals (Continued)</vt:lpstr>
      <vt:lpstr> Alignment of ELD Identified Needs and Goals </vt:lpstr>
      <vt:lpstr>Documenting Behavioral Needs of Students with Disabilities</vt:lpstr>
      <vt:lpstr>Eligibility</vt:lpstr>
      <vt:lpstr>Section F: Eligibility</vt:lpstr>
      <vt:lpstr>A Note About Eligibility….</vt:lpstr>
      <vt:lpstr>Disabilities/IEP Eligibilities </vt:lpstr>
      <vt:lpstr>Disabilities (Continued)</vt:lpstr>
      <vt:lpstr>Goals</vt:lpstr>
      <vt:lpstr>Section G: Annual Goals and Objectives</vt:lpstr>
      <vt:lpstr>Section G: Annual Goals and Objectives (Continued)</vt:lpstr>
      <vt:lpstr>Goals for Students on General Education Curriculum</vt:lpstr>
      <vt:lpstr>Goals for Students Instructed with the Alternate Curriculum</vt:lpstr>
      <vt:lpstr>Goals for Students on Preschool Curriculum</vt:lpstr>
      <vt:lpstr>Goals for Related Services for Eligible Students</vt:lpstr>
      <vt:lpstr>How do we know which goals to write in an IEP?</vt:lpstr>
      <vt:lpstr>What about older students who still need foundational reading skills?</vt:lpstr>
      <vt:lpstr>Write SMART Goals Aligned to CCSS </vt:lpstr>
      <vt:lpstr>Section G: Annual Goals/Objectives</vt:lpstr>
      <vt:lpstr>Sample Annual Goal and Required Elements </vt:lpstr>
      <vt:lpstr>Sample Annual Goal and Required Elements</vt:lpstr>
      <vt:lpstr>Scaffolding Goals</vt:lpstr>
      <vt:lpstr>Prerequisite Skills as Objectives </vt:lpstr>
      <vt:lpstr>IEP Report of Progress and Achievement From Current IEP</vt:lpstr>
      <vt:lpstr>IEP Report of Progress and Achievement From Current IEP (Continued) </vt:lpstr>
      <vt:lpstr>State and District Assessments </vt:lpstr>
      <vt:lpstr>Section K- Participation in State and District-wide Assessments </vt:lpstr>
      <vt:lpstr>Reminder</vt:lpstr>
      <vt:lpstr>Procedural Safeguards  Follow-up &amp; Signature</vt:lpstr>
      <vt:lpstr>Section N:  Procedural Safeguards &amp; Follow-Up Actions</vt:lpstr>
      <vt:lpstr>REQUIRED IEP Team Meeting Introductory Statements</vt:lpstr>
      <vt:lpstr>Written Translation of IEP Documents</vt:lpstr>
      <vt:lpstr>Age of Majority – 18 years</vt:lpstr>
      <vt:lpstr>Placement and Supports</vt:lpstr>
      <vt:lpstr>LRE Analysis Worksheet </vt:lpstr>
      <vt:lpstr>Required LRE Questions to Address in Placement Determinations</vt:lpstr>
      <vt:lpstr>Required LRE Principles for IEP Teams to Follow </vt:lpstr>
      <vt:lpstr>Additional LRE Principles for IEP Teams to Follow</vt:lpstr>
      <vt:lpstr>Documenting the offer of FAPE </vt:lpstr>
      <vt:lpstr>FAPE 1</vt:lpstr>
      <vt:lpstr>FAPE Part 1 (Continued)</vt:lpstr>
      <vt:lpstr>FAPE Part 1 (Continued) </vt:lpstr>
      <vt:lpstr>Accommodations:  Definition</vt:lpstr>
      <vt:lpstr>PowerPoint Presentation</vt:lpstr>
      <vt:lpstr>Modifications:  Definition</vt:lpstr>
      <vt:lpstr>Services</vt:lpstr>
      <vt:lpstr>FAPE Part 2</vt:lpstr>
      <vt:lpstr>FAPE Part 3 </vt:lpstr>
      <vt:lpstr>FAPE Part 4 – Additional Discussion (This Section is Optional) </vt:lpstr>
      <vt:lpstr>FAPE Summary Grid  </vt:lpstr>
      <vt:lpstr>Section Q:  Parent Participation and Consent</vt:lpstr>
      <vt:lpstr>Section Q, Bottom of Page 10  Parent Concerns/Comments</vt:lpstr>
      <vt:lpstr>Concluding the Meeting</vt:lpstr>
      <vt:lpstr>Supplemental Pages of Welligent IEP  (as appropriate) </vt:lpstr>
      <vt:lpstr>Supplemental Pages</vt:lpstr>
      <vt:lpstr>Behavior Intervention Plan</vt:lpstr>
      <vt:lpstr>Emotional Disturbance Disability Certification</vt:lpstr>
      <vt:lpstr>Expulsion Analysis</vt:lpstr>
      <vt:lpstr>Individual Transition Plan (ITP)</vt:lpstr>
      <vt:lpstr>Specific Learning Disabilities (SLD) Certification</vt:lpstr>
      <vt:lpstr>Speech Language Impairment Eligibility: SLI certification and LAS Certification</vt:lpstr>
      <vt:lpstr>Specific Learning Disabilities (SLD) Certification</vt:lpstr>
      <vt:lpstr>IEP IMPLEMENTATION</vt:lpstr>
      <vt:lpstr>Ongoing Requirement – Implementing IEPs</vt:lpstr>
      <vt:lpstr>Other Follow-up Actions </vt:lpstr>
      <vt:lpstr>If Parents Do Not Attend Meeting</vt:lpstr>
      <vt:lpstr>If Parent Does Not Return Participation and Consent Page…</vt:lpstr>
      <vt:lpstr>Other Concerns to Address </vt:lpstr>
      <vt:lpstr>Delivery of Documents - Spanish IEP Translations </vt:lpstr>
      <vt:lpstr>Post IEP Team Meeting Activities</vt:lpstr>
      <vt:lpstr>Strategies for Successful IEP Team Meetings </vt:lpstr>
      <vt:lpstr>Before the Meeting</vt:lpstr>
      <vt:lpstr>Before the Meeting</vt:lpstr>
      <vt:lpstr>If Parent Requests Copies of Draft IEP Pages </vt:lpstr>
      <vt:lpstr>Prepared with IEP Related Documents</vt:lpstr>
      <vt:lpstr>IEP Team Member Excusal Form</vt:lpstr>
      <vt:lpstr>Strategies for a Productive Meeting</vt:lpstr>
      <vt:lpstr>Working with Parents </vt:lpstr>
      <vt:lpstr>Make the Connections </vt:lpstr>
      <vt:lpstr>Thank you for your attention today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IEP Preparation and Process Teacher Training Academy</dc:title>
  <dc:creator>Michele Ahkuoi</dc:creator>
  <cp:lastModifiedBy>Ahkuoi, Michele</cp:lastModifiedBy>
  <cp:revision>408</cp:revision>
  <cp:lastPrinted>2017-03-22T23:38:36Z</cp:lastPrinted>
  <dcterms:created xsi:type="dcterms:W3CDTF">2011-07-05T19:14:16Z</dcterms:created>
  <dcterms:modified xsi:type="dcterms:W3CDTF">2019-06-12T04:24:43Z</dcterms:modified>
</cp:coreProperties>
</file>